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760" r:id="rId2"/>
    <p:sldMasterId id="2147483772" r:id="rId3"/>
  </p:sldMasterIdLst>
  <p:notesMasterIdLst>
    <p:notesMasterId r:id="rId19"/>
  </p:notesMasterIdLst>
  <p:handoutMasterIdLst>
    <p:handoutMasterId r:id="rId20"/>
  </p:handoutMasterIdLst>
  <p:sldIdLst>
    <p:sldId id="345" r:id="rId4"/>
    <p:sldId id="316" r:id="rId5"/>
    <p:sldId id="317" r:id="rId6"/>
    <p:sldId id="319" r:id="rId7"/>
    <p:sldId id="321" r:id="rId8"/>
    <p:sldId id="322" r:id="rId9"/>
    <p:sldId id="340" r:id="rId10"/>
    <p:sldId id="328" r:id="rId11"/>
    <p:sldId id="327" r:id="rId12"/>
    <p:sldId id="330" r:id="rId13"/>
    <p:sldId id="302" r:id="rId14"/>
    <p:sldId id="343" r:id="rId15"/>
    <p:sldId id="335" r:id="rId16"/>
    <p:sldId id="344" r:id="rId17"/>
    <p:sldId id="341" r:id="rId18"/>
  </p:sldIdLst>
  <p:sldSz cx="9144000" cy="6858000" type="screen4x3"/>
  <p:notesSz cx="7086600" cy="9374188"/>
  <p:defaultTextStyle>
    <a:defPPr>
      <a:defRPr lang="en-US"/>
    </a:defPPr>
    <a:lvl1pPr algn="l" rtl="0" fontAlgn="base">
      <a:spcBef>
        <a:spcPct val="0"/>
      </a:spcBef>
      <a:spcAft>
        <a:spcPct val="0"/>
      </a:spcAft>
      <a:defRPr sz="2000" kern="1200">
        <a:solidFill>
          <a:schemeClr val="tx1"/>
        </a:solidFill>
        <a:latin typeface="Arial" pitchFamily="2" charset="0"/>
        <a:ea typeface="+mn-ea"/>
        <a:cs typeface="+mn-cs"/>
      </a:defRPr>
    </a:lvl1pPr>
    <a:lvl2pPr marL="457200" algn="l" rtl="0" fontAlgn="base">
      <a:spcBef>
        <a:spcPct val="0"/>
      </a:spcBef>
      <a:spcAft>
        <a:spcPct val="0"/>
      </a:spcAft>
      <a:defRPr sz="2000" kern="1200">
        <a:solidFill>
          <a:schemeClr val="tx1"/>
        </a:solidFill>
        <a:latin typeface="Arial" pitchFamily="2" charset="0"/>
        <a:ea typeface="+mn-ea"/>
        <a:cs typeface="+mn-cs"/>
      </a:defRPr>
    </a:lvl2pPr>
    <a:lvl3pPr marL="914400" algn="l" rtl="0" fontAlgn="base">
      <a:spcBef>
        <a:spcPct val="0"/>
      </a:spcBef>
      <a:spcAft>
        <a:spcPct val="0"/>
      </a:spcAft>
      <a:defRPr sz="2000" kern="1200">
        <a:solidFill>
          <a:schemeClr val="tx1"/>
        </a:solidFill>
        <a:latin typeface="Arial" pitchFamily="2" charset="0"/>
        <a:ea typeface="+mn-ea"/>
        <a:cs typeface="+mn-cs"/>
      </a:defRPr>
    </a:lvl3pPr>
    <a:lvl4pPr marL="1371600" algn="l" rtl="0" fontAlgn="base">
      <a:spcBef>
        <a:spcPct val="0"/>
      </a:spcBef>
      <a:spcAft>
        <a:spcPct val="0"/>
      </a:spcAft>
      <a:defRPr sz="2000" kern="1200">
        <a:solidFill>
          <a:schemeClr val="tx1"/>
        </a:solidFill>
        <a:latin typeface="Arial" pitchFamily="2" charset="0"/>
        <a:ea typeface="+mn-ea"/>
        <a:cs typeface="+mn-cs"/>
      </a:defRPr>
    </a:lvl4pPr>
    <a:lvl5pPr marL="1828800" algn="l" rtl="0" fontAlgn="base">
      <a:spcBef>
        <a:spcPct val="0"/>
      </a:spcBef>
      <a:spcAft>
        <a:spcPct val="0"/>
      </a:spcAft>
      <a:defRPr sz="2000" kern="1200">
        <a:solidFill>
          <a:schemeClr val="tx1"/>
        </a:solidFill>
        <a:latin typeface="Arial" pitchFamily="2" charset="0"/>
        <a:ea typeface="+mn-ea"/>
        <a:cs typeface="+mn-cs"/>
      </a:defRPr>
    </a:lvl5pPr>
    <a:lvl6pPr marL="2286000" algn="l" defTabSz="914400" rtl="0" eaLnBrk="1" latinLnBrk="0" hangingPunct="1">
      <a:defRPr sz="2000" kern="1200">
        <a:solidFill>
          <a:schemeClr val="tx1"/>
        </a:solidFill>
        <a:latin typeface="Arial" pitchFamily="2" charset="0"/>
        <a:ea typeface="+mn-ea"/>
        <a:cs typeface="+mn-cs"/>
      </a:defRPr>
    </a:lvl6pPr>
    <a:lvl7pPr marL="2743200" algn="l" defTabSz="914400" rtl="0" eaLnBrk="1" latinLnBrk="0" hangingPunct="1">
      <a:defRPr sz="2000" kern="1200">
        <a:solidFill>
          <a:schemeClr val="tx1"/>
        </a:solidFill>
        <a:latin typeface="Arial" pitchFamily="2" charset="0"/>
        <a:ea typeface="+mn-ea"/>
        <a:cs typeface="+mn-cs"/>
      </a:defRPr>
    </a:lvl7pPr>
    <a:lvl8pPr marL="3200400" algn="l" defTabSz="914400" rtl="0" eaLnBrk="1" latinLnBrk="0" hangingPunct="1">
      <a:defRPr sz="2000" kern="1200">
        <a:solidFill>
          <a:schemeClr val="tx1"/>
        </a:solidFill>
        <a:latin typeface="Arial" pitchFamily="2" charset="0"/>
        <a:ea typeface="+mn-ea"/>
        <a:cs typeface="+mn-cs"/>
      </a:defRPr>
    </a:lvl8pPr>
    <a:lvl9pPr marL="3657600" algn="l" defTabSz="914400" rtl="0" eaLnBrk="1" latinLnBrk="0" hangingPunct="1">
      <a:defRPr sz="2000" kern="1200">
        <a:solidFill>
          <a:schemeClr val="tx1"/>
        </a:solidFill>
        <a:latin typeface="Arial"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0C0C0"/>
    <a:srgbClr val="FF00FF"/>
    <a:srgbClr val="CC0000"/>
    <a:srgbClr val="333333"/>
    <a:srgbClr val="010100"/>
    <a:srgbClr val="010000"/>
    <a:srgbClr val="000101"/>
    <a:srgbClr val="000001"/>
    <a:srgbClr val="020202"/>
    <a:srgbClr val="80808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7" autoAdjust="0"/>
    <p:restoredTop sz="87890" autoAdjust="0"/>
  </p:normalViewPr>
  <p:slideViewPr>
    <p:cSldViewPr snapToGrid="0" snapToObjects="1">
      <p:cViewPr>
        <p:scale>
          <a:sx n="80" d="100"/>
          <a:sy n="80" d="100"/>
        </p:scale>
        <p:origin x="-2568"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80" d="100"/>
          <a:sy n="80" d="100"/>
        </p:scale>
        <p:origin x="-2122" y="792"/>
      </p:cViewPr>
      <p:guideLst>
        <p:guide orient="horz" pos="2952"/>
        <p:guide pos="223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C4B7B6-E0DC-4E92-B7C9-DA7607D5AC7D}"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777B09E1-50A2-4BE7-9D5D-82E3A3258C04}">
      <dgm:prSet phldrT="[Text]" custT="1"/>
      <dgm:spPr>
        <a:solidFill>
          <a:schemeClr val="bg2"/>
        </a:solidFill>
      </dgm:spPr>
      <dgm:t>
        <a:bodyPr/>
        <a:lstStyle/>
        <a:p>
          <a:r>
            <a:rPr lang="en-US" sz="2000" b="1" i="1" dirty="0" smtClean="0">
              <a:latin typeface="Arial"/>
              <a:cs typeface="Arial" pitchFamily="34" charset="0"/>
            </a:rPr>
            <a:t>Low Levels of Financial Access</a:t>
          </a:r>
          <a:endParaRPr lang="en-US" sz="2000" b="1" dirty="0">
            <a:latin typeface="Arial"/>
          </a:endParaRPr>
        </a:p>
      </dgm:t>
    </dgm:pt>
    <dgm:pt modelId="{BD6F9A10-0BAA-4315-9C1B-73EA85F7098D}" type="parTrans" cxnId="{815CE423-BBAE-447D-996C-CA2BB437B64A}">
      <dgm:prSet/>
      <dgm:spPr/>
      <dgm:t>
        <a:bodyPr/>
        <a:lstStyle/>
        <a:p>
          <a:endParaRPr lang="en-US"/>
        </a:p>
      </dgm:t>
    </dgm:pt>
    <dgm:pt modelId="{D6BA1F2F-52CC-4698-BA63-AB2D34B2985A}" type="sibTrans" cxnId="{815CE423-BBAE-447D-996C-CA2BB437B64A}">
      <dgm:prSet/>
      <dgm:spPr/>
      <dgm:t>
        <a:bodyPr/>
        <a:lstStyle/>
        <a:p>
          <a:endParaRPr lang="en-US"/>
        </a:p>
      </dgm:t>
    </dgm:pt>
    <dgm:pt modelId="{638F31D5-EBCB-4C73-B093-CA0145ED4629}">
      <dgm:prSet phldrT="[Text]" custT="1"/>
      <dgm:spPr/>
      <dgm:t>
        <a:bodyPr/>
        <a:lstStyle/>
        <a:p>
          <a:r>
            <a:rPr lang="en-US" sz="1600" b="0" dirty="0" smtClean="0">
              <a:latin typeface="Arial"/>
            </a:rPr>
            <a:t>Financial Education</a:t>
          </a:r>
          <a:endParaRPr lang="en-US" sz="1600" b="0" dirty="0">
            <a:latin typeface="Arial"/>
          </a:endParaRPr>
        </a:p>
      </dgm:t>
    </dgm:pt>
    <dgm:pt modelId="{98C02609-13AE-4212-8C45-CEF008CFB5A5}" type="parTrans" cxnId="{02EF2C26-4E61-4485-86EC-327DC323ADFE}">
      <dgm:prSet/>
      <dgm:spPr/>
      <dgm:t>
        <a:bodyPr/>
        <a:lstStyle/>
        <a:p>
          <a:endParaRPr lang="en-US">
            <a:latin typeface="Arial"/>
          </a:endParaRPr>
        </a:p>
      </dgm:t>
    </dgm:pt>
    <dgm:pt modelId="{4048079E-9A94-4B7A-932B-CDC1A6B34B29}" type="sibTrans" cxnId="{02EF2C26-4E61-4485-86EC-327DC323ADFE}">
      <dgm:prSet/>
      <dgm:spPr/>
      <dgm:t>
        <a:bodyPr/>
        <a:lstStyle/>
        <a:p>
          <a:endParaRPr lang="en-US"/>
        </a:p>
      </dgm:t>
    </dgm:pt>
    <dgm:pt modelId="{B40F7FEF-A0A9-4BFF-A40B-864EA8D6B103}">
      <dgm:prSet custT="1"/>
      <dgm:spPr/>
      <dgm:t>
        <a:bodyPr/>
        <a:lstStyle/>
        <a:p>
          <a:r>
            <a:rPr lang="en-US" sz="1600" dirty="0" smtClean="0">
              <a:latin typeface="Arial"/>
            </a:rPr>
            <a:t>Identification of people</a:t>
          </a:r>
          <a:endParaRPr lang="en-US" sz="1600" dirty="0">
            <a:latin typeface="Arial"/>
          </a:endParaRPr>
        </a:p>
      </dgm:t>
    </dgm:pt>
    <dgm:pt modelId="{B19F8BA2-397D-4932-A553-52E353369564}" type="parTrans" cxnId="{978ED8A8-A86E-4EED-9E94-EC872481911E}">
      <dgm:prSet/>
      <dgm:spPr/>
      <dgm:t>
        <a:bodyPr/>
        <a:lstStyle/>
        <a:p>
          <a:endParaRPr lang="en-US">
            <a:latin typeface="Arial"/>
          </a:endParaRPr>
        </a:p>
      </dgm:t>
    </dgm:pt>
    <dgm:pt modelId="{B60A2CFA-13F0-4EFF-8E91-7A051625942B}" type="sibTrans" cxnId="{978ED8A8-A86E-4EED-9E94-EC872481911E}">
      <dgm:prSet/>
      <dgm:spPr/>
      <dgm:t>
        <a:bodyPr/>
        <a:lstStyle/>
        <a:p>
          <a:endParaRPr lang="en-US"/>
        </a:p>
      </dgm:t>
    </dgm:pt>
    <dgm:pt modelId="{985F3925-D755-4428-804C-5D1FD1C6664D}">
      <dgm:prSet phldrT="[Text]" custT="1"/>
      <dgm:spPr/>
      <dgm:t>
        <a:bodyPr anchor="ctr"/>
        <a:lstStyle/>
        <a:p>
          <a:r>
            <a:rPr lang="en-US" sz="1600" dirty="0" smtClean="0">
              <a:latin typeface="Arial"/>
            </a:rPr>
            <a:t>Business model for financial inclusion</a:t>
          </a:r>
          <a:endParaRPr lang="en-US" sz="1600" dirty="0">
            <a:latin typeface="Arial"/>
          </a:endParaRPr>
        </a:p>
      </dgm:t>
    </dgm:pt>
    <dgm:pt modelId="{A8767003-765B-45D6-B794-278F8AE51B67}" type="parTrans" cxnId="{AB276EA0-D40A-4F2E-90BD-C9EEC4217EDC}">
      <dgm:prSet/>
      <dgm:spPr/>
      <dgm:t>
        <a:bodyPr/>
        <a:lstStyle/>
        <a:p>
          <a:endParaRPr lang="en-US">
            <a:latin typeface="Arial"/>
          </a:endParaRPr>
        </a:p>
      </dgm:t>
    </dgm:pt>
    <dgm:pt modelId="{BA5647DE-3A97-4472-9862-B4635AE70769}" type="sibTrans" cxnId="{AB276EA0-D40A-4F2E-90BD-C9EEC4217EDC}">
      <dgm:prSet/>
      <dgm:spPr/>
      <dgm:t>
        <a:bodyPr/>
        <a:lstStyle/>
        <a:p>
          <a:endParaRPr lang="en-US"/>
        </a:p>
      </dgm:t>
    </dgm:pt>
    <dgm:pt modelId="{34C7A5C9-77B8-499E-B0CA-3B9CB2C4E2DC}" type="pres">
      <dgm:prSet presAssocID="{2FC4B7B6-E0DC-4E92-B7C9-DA7607D5AC7D}" presName="cycle" presStyleCnt="0">
        <dgm:presLayoutVars>
          <dgm:chMax val="1"/>
          <dgm:dir/>
          <dgm:animLvl val="ctr"/>
          <dgm:resizeHandles val="exact"/>
        </dgm:presLayoutVars>
      </dgm:prSet>
      <dgm:spPr/>
      <dgm:t>
        <a:bodyPr/>
        <a:lstStyle/>
        <a:p>
          <a:endParaRPr lang="en-US"/>
        </a:p>
      </dgm:t>
    </dgm:pt>
    <dgm:pt modelId="{23012AB1-02B6-400B-8A34-AFB5883EAEE9}" type="pres">
      <dgm:prSet presAssocID="{777B09E1-50A2-4BE7-9D5D-82E3A3258C04}" presName="centerShape" presStyleLbl="node0" presStyleIdx="0" presStyleCnt="1" custScaleX="105242"/>
      <dgm:spPr/>
      <dgm:t>
        <a:bodyPr/>
        <a:lstStyle/>
        <a:p>
          <a:endParaRPr lang="en-US"/>
        </a:p>
      </dgm:t>
    </dgm:pt>
    <dgm:pt modelId="{C526D743-660B-4C92-9BAB-17F4FE691587}" type="pres">
      <dgm:prSet presAssocID="{A8767003-765B-45D6-B794-278F8AE51B67}" presName="parTrans" presStyleLbl="bgSibTrans2D1" presStyleIdx="0" presStyleCnt="3"/>
      <dgm:spPr/>
      <dgm:t>
        <a:bodyPr/>
        <a:lstStyle/>
        <a:p>
          <a:endParaRPr lang="en-US"/>
        </a:p>
      </dgm:t>
    </dgm:pt>
    <dgm:pt modelId="{EA14A202-E925-46BE-A2AA-C85DCE67B64F}" type="pres">
      <dgm:prSet presAssocID="{985F3925-D755-4428-804C-5D1FD1C6664D}" presName="node" presStyleLbl="node1" presStyleIdx="0" presStyleCnt="3">
        <dgm:presLayoutVars>
          <dgm:bulletEnabled val="1"/>
        </dgm:presLayoutVars>
      </dgm:prSet>
      <dgm:spPr/>
      <dgm:t>
        <a:bodyPr/>
        <a:lstStyle/>
        <a:p>
          <a:endParaRPr lang="en-US"/>
        </a:p>
      </dgm:t>
    </dgm:pt>
    <dgm:pt modelId="{E706D0F6-1259-4F46-8C77-B26DABD1E907}" type="pres">
      <dgm:prSet presAssocID="{B19F8BA2-397D-4932-A553-52E353369564}" presName="parTrans" presStyleLbl="bgSibTrans2D1" presStyleIdx="1" presStyleCnt="3"/>
      <dgm:spPr/>
      <dgm:t>
        <a:bodyPr/>
        <a:lstStyle/>
        <a:p>
          <a:endParaRPr lang="en-US"/>
        </a:p>
      </dgm:t>
    </dgm:pt>
    <dgm:pt modelId="{AC532876-52F9-49D3-A931-E317DBDE4FAB}" type="pres">
      <dgm:prSet presAssocID="{B40F7FEF-A0A9-4BFF-A40B-864EA8D6B103}" presName="node" presStyleLbl="node1" presStyleIdx="1" presStyleCnt="3">
        <dgm:presLayoutVars>
          <dgm:bulletEnabled val="1"/>
        </dgm:presLayoutVars>
      </dgm:prSet>
      <dgm:spPr/>
      <dgm:t>
        <a:bodyPr/>
        <a:lstStyle/>
        <a:p>
          <a:endParaRPr lang="en-US"/>
        </a:p>
      </dgm:t>
    </dgm:pt>
    <dgm:pt modelId="{EC79BB8D-4DD6-407D-AB56-BC5F2544F72F}" type="pres">
      <dgm:prSet presAssocID="{98C02609-13AE-4212-8C45-CEF008CFB5A5}" presName="parTrans" presStyleLbl="bgSibTrans2D1" presStyleIdx="2" presStyleCnt="3"/>
      <dgm:spPr/>
      <dgm:t>
        <a:bodyPr/>
        <a:lstStyle/>
        <a:p>
          <a:endParaRPr lang="en-US"/>
        </a:p>
      </dgm:t>
    </dgm:pt>
    <dgm:pt modelId="{2A6EA0E3-E7EB-4201-8B5A-274396D9BA9D}" type="pres">
      <dgm:prSet presAssocID="{638F31D5-EBCB-4C73-B093-CA0145ED4629}" presName="node" presStyleLbl="node1" presStyleIdx="2" presStyleCnt="3">
        <dgm:presLayoutVars>
          <dgm:bulletEnabled val="1"/>
        </dgm:presLayoutVars>
      </dgm:prSet>
      <dgm:spPr/>
      <dgm:t>
        <a:bodyPr/>
        <a:lstStyle/>
        <a:p>
          <a:endParaRPr lang="en-US"/>
        </a:p>
      </dgm:t>
    </dgm:pt>
  </dgm:ptLst>
  <dgm:cxnLst>
    <dgm:cxn modelId="{02EF2C26-4E61-4485-86EC-327DC323ADFE}" srcId="{777B09E1-50A2-4BE7-9D5D-82E3A3258C04}" destId="{638F31D5-EBCB-4C73-B093-CA0145ED4629}" srcOrd="2" destOrd="0" parTransId="{98C02609-13AE-4212-8C45-CEF008CFB5A5}" sibTransId="{4048079E-9A94-4B7A-932B-CDC1A6B34B29}"/>
    <dgm:cxn modelId="{7B6ED826-6193-4F49-BF61-B0304F120E66}" type="presOf" srcId="{B40F7FEF-A0A9-4BFF-A40B-864EA8D6B103}" destId="{AC532876-52F9-49D3-A931-E317DBDE4FAB}" srcOrd="0" destOrd="0" presId="urn:microsoft.com/office/officeart/2005/8/layout/radial4"/>
    <dgm:cxn modelId="{AB276EA0-D40A-4F2E-90BD-C9EEC4217EDC}" srcId="{777B09E1-50A2-4BE7-9D5D-82E3A3258C04}" destId="{985F3925-D755-4428-804C-5D1FD1C6664D}" srcOrd="0" destOrd="0" parTransId="{A8767003-765B-45D6-B794-278F8AE51B67}" sibTransId="{BA5647DE-3A97-4472-9862-B4635AE70769}"/>
    <dgm:cxn modelId="{818DAAAD-6859-421D-9B97-F88A893F8F25}" type="presOf" srcId="{777B09E1-50A2-4BE7-9D5D-82E3A3258C04}" destId="{23012AB1-02B6-400B-8A34-AFB5883EAEE9}" srcOrd="0" destOrd="0" presId="urn:microsoft.com/office/officeart/2005/8/layout/radial4"/>
    <dgm:cxn modelId="{978ED8A8-A86E-4EED-9E94-EC872481911E}" srcId="{777B09E1-50A2-4BE7-9D5D-82E3A3258C04}" destId="{B40F7FEF-A0A9-4BFF-A40B-864EA8D6B103}" srcOrd="1" destOrd="0" parTransId="{B19F8BA2-397D-4932-A553-52E353369564}" sibTransId="{B60A2CFA-13F0-4EFF-8E91-7A051625942B}"/>
    <dgm:cxn modelId="{55CAE98E-F68C-47B0-B880-D16D3D681D77}" type="presOf" srcId="{2FC4B7B6-E0DC-4E92-B7C9-DA7607D5AC7D}" destId="{34C7A5C9-77B8-499E-B0CA-3B9CB2C4E2DC}" srcOrd="0" destOrd="0" presId="urn:microsoft.com/office/officeart/2005/8/layout/radial4"/>
    <dgm:cxn modelId="{6DFA0180-0B49-4FB7-B392-2365B73D7915}" type="presOf" srcId="{638F31D5-EBCB-4C73-B093-CA0145ED4629}" destId="{2A6EA0E3-E7EB-4201-8B5A-274396D9BA9D}" srcOrd="0" destOrd="0" presId="urn:microsoft.com/office/officeart/2005/8/layout/radial4"/>
    <dgm:cxn modelId="{63196187-ADFF-4F8F-A281-3C7B5B1CB874}" type="presOf" srcId="{98C02609-13AE-4212-8C45-CEF008CFB5A5}" destId="{EC79BB8D-4DD6-407D-AB56-BC5F2544F72F}" srcOrd="0" destOrd="0" presId="urn:microsoft.com/office/officeart/2005/8/layout/radial4"/>
    <dgm:cxn modelId="{815CE423-BBAE-447D-996C-CA2BB437B64A}" srcId="{2FC4B7B6-E0DC-4E92-B7C9-DA7607D5AC7D}" destId="{777B09E1-50A2-4BE7-9D5D-82E3A3258C04}" srcOrd="0" destOrd="0" parTransId="{BD6F9A10-0BAA-4315-9C1B-73EA85F7098D}" sibTransId="{D6BA1F2F-52CC-4698-BA63-AB2D34B2985A}"/>
    <dgm:cxn modelId="{A01039EA-471B-4220-B491-3E3CC844C315}" type="presOf" srcId="{A8767003-765B-45D6-B794-278F8AE51B67}" destId="{C526D743-660B-4C92-9BAB-17F4FE691587}" srcOrd="0" destOrd="0" presId="urn:microsoft.com/office/officeart/2005/8/layout/radial4"/>
    <dgm:cxn modelId="{49323411-35E5-434C-BF95-8243E0EB7B46}" type="presOf" srcId="{985F3925-D755-4428-804C-5D1FD1C6664D}" destId="{EA14A202-E925-46BE-A2AA-C85DCE67B64F}" srcOrd="0" destOrd="0" presId="urn:microsoft.com/office/officeart/2005/8/layout/radial4"/>
    <dgm:cxn modelId="{46DC525C-9BA3-4CB4-BA75-5FE683EDD614}" type="presOf" srcId="{B19F8BA2-397D-4932-A553-52E353369564}" destId="{E706D0F6-1259-4F46-8C77-B26DABD1E907}" srcOrd="0" destOrd="0" presId="urn:microsoft.com/office/officeart/2005/8/layout/radial4"/>
    <dgm:cxn modelId="{8455366C-21A8-4A18-A61F-22C5A85BCA63}" type="presParOf" srcId="{34C7A5C9-77B8-499E-B0CA-3B9CB2C4E2DC}" destId="{23012AB1-02B6-400B-8A34-AFB5883EAEE9}" srcOrd="0" destOrd="0" presId="urn:microsoft.com/office/officeart/2005/8/layout/radial4"/>
    <dgm:cxn modelId="{FA5099A7-FE84-4C7F-AB57-5DAA96700D54}" type="presParOf" srcId="{34C7A5C9-77B8-499E-B0CA-3B9CB2C4E2DC}" destId="{C526D743-660B-4C92-9BAB-17F4FE691587}" srcOrd="1" destOrd="0" presId="urn:microsoft.com/office/officeart/2005/8/layout/radial4"/>
    <dgm:cxn modelId="{9608A2CB-2898-4998-A030-8E5B1F077856}" type="presParOf" srcId="{34C7A5C9-77B8-499E-B0CA-3B9CB2C4E2DC}" destId="{EA14A202-E925-46BE-A2AA-C85DCE67B64F}" srcOrd="2" destOrd="0" presId="urn:microsoft.com/office/officeart/2005/8/layout/radial4"/>
    <dgm:cxn modelId="{8BA11FE7-DE14-4607-98C5-29738233F5FA}" type="presParOf" srcId="{34C7A5C9-77B8-499E-B0CA-3B9CB2C4E2DC}" destId="{E706D0F6-1259-4F46-8C77-B26DABD1E907}" srcOrd="3" destOrd="0" presId="urn:microsoft.com/office/officeart/2005/8/layout/radial4"/>
    <dgm:cxn modelId="{245ED59F-B221-4E08-93DA-4DD8AC34457E}" type="presParOf" srcId="{34C7A5C9-77B8-499E-B0CA-3B9CB2C4E2DC}" destId="{AC532876-52F9-49D3-A931-E317DBDE4FAB}" srcOrd="4" destOrd="0" presId="urn:microsoft.com/office/officeart/2005/8/layout/radial4"/>
    <dgm:cxn modelId="{A5C8692B-B33F-4838-9DC1-32F0052697A9}" type="presParOf" srcId="{34C7A5C9-77B8-499E-B0CA-3B9CB2C4E2DC}" destId="{EC79BB8D-4DD6-407D-AB56-BC5F2544F72F}" srcOrd="5" destOrd="0" presId="urn:microsoft.com/office/officeart/2005/8/layout/radial4"/>
    <dgm:cxn modelId="{148FBCED-71C5-4D05-AC5F-4E42D568F6B6}" type="presParOf" srcId="{34C7A5C9-77B8-499E-B0CA-3B9CB2C4E2DC}" destId="{2A6EA0E3-E7EB-4201-8B5A-274396D9BA9D}"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012AB1-02B6-400B-8A34-AFB5883EAEE9}">
      <dsp:nvSpPr>
        <dsp:cNvPr id="0" name=""/>
        <dsp:cNvSpPr/>
      </dsp:nvSpPr>
      <dsp:spPr>
        <a:xfrm>
          <a:off x="3191070" y="2574860"/>
          <a:ext cx="2274971" cy="2161657"/>
        </a:xfrm>
        <a:prstGeom prst="ellipse">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1" kern="1200" dirty="0" smtClean="0">
              <a:latin typeface="Arial"/>
              <a:cs typeface="Arial" pitchFamily="34" charset="0"/>
            </a:rPr>
            <a:t>Low Levels of Financial Access</a:t>
          </a:r>
          <a:endParaRPr lang="en-US" sz="2000" b="1" kern="1200" dirty="0">
            <a:latin typeface="Arial"/>
          </a:endParaRPr>
        </a:p>
      </dsp:txBody>
      <dsp:txXfrm>
        <a:off x="3191070" y="2574860"/>
        <a:ext cx="2274971" cy="2161657"/>
      </dsp:txXfrm>
    </dsp:sp>
    <dsp:sp modelId="{C526D743-660B-4C92-9BAB-17F4FE691587}">
      <dsp:nvSpPr>
        <dsp:cNvPr id="0" name=""/>
        <dsp:cNvSpPr/>
      </dsp:nvSpPr>
      <dsp:spPr>
        <a:xfrm rot="12900000">
          <a:off x="1861301" y="2187522"/>
          <a:ext cx="1620833" cy="61607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14A202-E925-46BE-A2AA-C85DCE67B64F}">
      <dsp:nvSpPr>
        <dsp:cNvPr id="0" name=""/>
        <dsp:cNvSpPr/>
      </dsp:nvSpPr>
      <dsp:spPr>
        <a:xfrm>
          <a:off x="981076" y="1209293"/>
          <a:ext cx="2053574" cy="16428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Arial"/>
            </a:rPr>
            <a:t>Business model for financial inclusion</a:t>
          </a:r>
          <a:endParaRPr lang="en-US" sz="1600" kern="1200" dirty="0">
            <a:latin typeface="Arial"/>
          </a:endParaRPr>
        </a:p>
      </dsp:txBody>
      <dsp:txXfrm>
        <a:off x="981076" y="1209293"/>
        <a:ext cx="2053574" cy="1642859"/>
      </dsp:txXfrm>
    </dsp:sp>
    <dsp:sp modelId="{E706D0F6-1259-4F46-8C77-B26DABD1E907}">
      <dsp:nvSpPr>
        <dsp:cNvPr id="0" name=""/>
        <dsp:cNvSpPr/>
      </dsp:nvSpPr>
      <dsp:spPr>
        <a:xfrm rot="16200000">
          <a:off x="3500635" y="1342531"/>
          <a:ext cx="1655841" cy="61607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532876-52F9-49D3-A931-E317DBDE4FAB}">
      <dsp:nvSpPr>
        <dsp:cNvPr id="0" name=""/>
        <dsp:cNvSpPr/>
      </dsp:nvSpPr>
      <dsp:spPr>
        <a:xfrm>
          <a:off x="3301768" y="1217"/>
          <a:ext cx="2053574" cy="16428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Arial"/>
            </a:rPr>
            <a:t>Identification of people</a:t>
          </a:r>
          <a:endParaRPr lang="en-US" sz="1600" kern="1200" dirty="0">
            <a:latin typeface="Arial"/>
          </a:endParaRPr>
        </a:p>
      </dsp:txBody>
      <dsp:txXfrm>
        <a:off x="3301768" y="1217"/>
        <a:ext cx="2053574" cy="1642859"/>
      </dsp:txXfrm>
    </dsp:sp>
    <dsp:sp modelId="{EC79BB8D-4DD6-407D-AB56-BC5F2544F72F}">
      <dsp:nvSpPr>
        <dsp:cNvPr id="0" name=""/>
        <dsp:cNvSpPr/>
      </dsp:nvSpPr>
      <dsp:spPr>
        <a:xfrm rot="19500000">
          <a:off x="5174976" y="2187522"/>
          <a:ext cx="1620833" cy="61607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A6EA0E3-E7EB-4201-8B5A-274396D9BA9D}">
      <dsp:nvSpPr>
        <dsp:cNvPr id="0" name=""/>
        <dsp:cNvSpPr/>
      </dsp:nvSpPr>
      <dsp:spPr>
        <a:xfrm>
          <a:off x="5622461" y="1209293"/>
          <a:ext cx="2053574" cy="16428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0" kern="1200" dirty="0" smtClean="0">
              <a:latin typeface="Arial"/>
            </a:rPr>
            <a:t>Financial Education</a:t>
          </a:r>
          <a:endParaRPr lang="en-US" sz="1600" b="0" kern="1200" dirty="0">
            <a:latin typeface="Arial"/>
          </a:endParaRPr>
        </a:p>
      </dsp:txBody>
      <dsp:txXfrm>
        <a:off x="5622461" y="1209293"/>
        <a:ext cx="2053574" cy="164285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7" name="page_number_handouts"/>
          <p:cNvSpPr>
            <a:spLocks noGrp="1" noChangeArrowheads="1"/>
          </p:cNvSpPr>
          <p:nvPr>
            <p:ph type="sldNum" sz="quarter" idx="3"/>
          </p:nvPr>
        </p:nvSpPr>
        <p:spPr bwMode="gray">
          <a:xfrm>
            <a:off x="4013200" y="8902700"/>
            <a:ext cx="3071813" cy="469900"/>
          </a:xfrm>
          <a:prstGeom prst="rect">
            <a:avLst/>
          </a:prstGeom>
          <a:noFill/>
          <a:ln w="9525">
            <a:noFill/>
            <a:miter lim="800000"/>
            <a:headEnd/>
            <a:tailEnd/>
          </a:ln>
          <a:effectLst/>
        </p:spPr>
        <p:txBody>
          <a:bodyPr vert="horz" wrap="square" lIns="90648" tIns="45330" rIns="90648" bIns="45330" numCol="1" anchor="b" anchorCtr="0" compatLnSpc="1">
            <a:prstTxWarp prst="textNoShape">
              <a:avLst/>
            </a:prstTxWarp>
          </a:bodyPr>
          <a:lstStyle>
            <a:lvl1pPr algn="r" defTabSz="906463">
              <a:defRPr sz="1200">
                <a:latin typeface="Arial" pitchFamily="2" charset="0"/>
              </a:defRPr>
            </a:lvl1pPr>
          </a:lstStyle>
          <a:p>
            <a:fld id="{C8B66C32-457D-4C1D-9311-2FF8084A158A}" type="slidenum">
              <a:rPr lang="en-US">
                <a:latin typeface="Arial" pitchFamily="34" charset="0"/>
                <a:cs typeface="Arial" pitchFamily="34" charset="0"/>
              </a:rPr>
              <a:pPr/>
              <a:t>‹#›</a:t>
            </a:fld>
            <a:endParaRPr lang="en-US" dirty="0">
              <a:latin typeface="Arial" pitchFamily="34" charset="0"/>
              <a:cs typeface="Arial" pitchFamily="34" charset="0"/>
            </a:endParaRPr>
          </a:p>
        </p:txBody>
      </p:sp>
      <p:sp>
        <p:nvSpPr>
          <p:cNvPr id="131076" name="footer_handouts"/>
          <p:cNvSpPr>
            <a:spLocks noGrp="1" noChangeArrowheads="1"/>
          </p:cNvSpPr>
          <p:nvPr>
            <p:ph type="ftr" sz="quarter" idx="2"/>
          </p:nvPr>
        </p:nvSpPr>
        <p:spPr bwMode="gray">
          <a:xfrm>
            <a:off x="0" y="8902700"/>
            <a:ext cx="3071813" cy="469900"/>
          </a:xfrm>
          <a:prstGeom prst="rect">
            <a:avLst/>
          </a:prstGeom>
          <a:noFill/>
          <a:ln w="9525">
            <a:noFill/>
            <a:miter lim="800000"/>
            <a:headEnd/>
            <a:tailEnd/>
          </a:ln>
          <a:effectLst/>
        </p:spPr>
        <p:txBody>
          <a:bodyPr vert="horz" wrap="square" lIns="90648" tIns="45330" rIns="90648" bIns="45330" numCol="1" anchor="b" anchorCtr="0" compatLnSpc="1">
            <a:prstTxWarp prst="textNoShape">
              <a:avLst/>
            </a:prstTxWarp>
          </a:bodyPr>
          <a:lstStyle>
            <a:lvl1pPr defTabSz="906463">
              <a:defRPr sz="1200">
                <a:latin typeface="Arial" pitchFamily="2" charset="0"/>
              </a:defRPr>
            </a:lvl1pPr>
          </a:lstStyle>
          <a:p>
            <a:endParaRPr lang="en-US" dirty="0">
              <a:latin typeface="Arial" pitchFamily="34" charset="0"/>
              <a:cs typeface="Arial" pitchFamily="34" charset="0"/>
            </a:endParaRPr>
          </a:p>
        </p:txBody>
      </p:sp>
      <p:sp>
        <p:nvSpPr>
          <p:cNvPr id="131075" name="date_handouts"/>
          <p:cNvSpPr>
            <a:spLocks noGrp="1" noChangeArrowheads="1"/>
          </p:cNvSpPr>
          <p:nvPr>
            <p:ph type="dt" sz="quarter" idx="1"/>
          </p:nvPr>
        </p:nvSpPr>
        <p:spPr bwMode="gray">
          <a:xfrm>
            <a:off x="4013200" y="0"/>
            <a:ext cx="3071813" cy="469900"/>
          </a:xfrm>
          <a:prstGeom prst="rect">
            <a:avLst/>
          </a:prstGeom>
          <a:noFill/>
          <a:ln w="9525">
            <a:noFill/>
            <a:miter lim="800000"/>
            <a:headEnd/>
            <a:tailEnd/>
          </a:ln>
          <a:effectLst/>
        </p:spPr>
        <p:txBody>
          <a:bodyPr vert="horz" wrap="square" lIns="90648" tIns="45330" rIns="90648" bIns="45330" numCol="1" anchor="t" anchorCtr="0" compatLnSpc="1">
            <a:prstTxWarp prst="textNoShape">
              <a:avLst/>
            </a:prstTxWarp>
          </a:bodyPr>
          <a:lstStyle>
            <a:lvl1pPr algn="r" defTabSz="906463">
              <a:defRPr sz="1200">
                <a:latin typeface="Arial" pitchFamily="2" charset="0"/>
              </a:defRPr>
            </a:lvl1pPr>
          </a:lstStyle>
          <a:p>
            <a:r>
              <a:rPr lang="en-US" dirty="0" smtClean="0">
                <a:latin typeface="Arial" pitchFamily="34" charset="0"/>
                <a:cs typeface="Arial" pitchFamily="34" charset="0"/>
              </a:rPr>
              <a:t>July 30, 2013</a:t>
            </a:r>
            <a:endParaRPr lang="en-US" dirty="0">
              <a:latin typeface="Arial" pitchFamily="34" charset="0"/>
              <a:cs typeface="Arial" pitchFamily="34" charset="0"/>
            </a:endParaRPr>
          </a:p>
        </p:txBody>
      </p:sp>
      <p:sp>
        <p:nvSpPr>
          <p:cNvPr id="131074" name="header_handouts"/>
          <p:cNvSpPr>
            <a:spLocks noGrp="1" noChangeArrowheads="1"/>
          </p:cNvSpPr>
          <p:nvPr>
            <p:ph type="hdr" sz="quarter"/>
          </p:nvPr>
        </p:nvSpPr>
        <p:spPr bwMode="gray">
          <a:xfrm>
            <a:off x="0" y="0"/>
            <a:ext cx="3071813" cy="469900"/>
          </a:xfrm>
          <a:prstGeom prst="rect">
            <a:avLst/>
          </a:prstGeom>
          <a:noFill/>
          <a:ln w="9525">
            <a:noFill/>
            <a:miter lim="800000"/>
            <a:headEnd/>
            <a:tailEnd/>
          </a:ln>
          <a:effectLst/>
        </p:spPr>
        <p:txBody>
          <a:bodyPr vert="horz" wrap="square" lIns="90648" tIns="45330" rIns="90648" bIns="45330" numCol="1" anchor="t" anchorCtr="0" compatLnSpc="1">
            <a:prstTxWarp prst="textNoShape">
              <a:avLst/>
            </a:prstTxWarp>
          </a:bodyPr>
          <a:lstStyle>
            <a:lvl1pPr defTabSz="906463">
              <a:defRPr sz="1200">
                <a:latin typeface="Arial" pitchFamily="2" charset="0"/>
              </a:defRPr>
            </a:lvl1pPr>
          </a:lstStyle>
          <a:p>
            <a:endParaRPr lang="en-US" dirty="0">
              <a:latin typeface="Arial" pitchFamily="34" charset="0"/>
              <a:cs typeface="Arial" pitchFamily="34" charset="0"/>
            </a:endParaRPr>
          </a:p>
        </p:txBody>
      </p:sp>
    </p:spTree>
    <p:extLst>
      <p:ext uri="{BB962C8B-B14F-4D97-AF65-F5344CB8AC3E}">
        <p14:creationId xmlns="" xmlns:p14="http://schemas.microsoft.com/office/powerpoint/2010/main" val="88708962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page_number_notes"/>
          <p:cNvSpPr>
            <a:spLocks noGrp="1" noChangeArrowheads="1"/>
          </p:cNvSpPr>
          <p:nvPr>
            <p:ph type="sldNum" sz="quarter" idx="5"/>
          </p:nvPr>
        </p:nvSpPr>
        <p:spPr bwMode="gray">
          <a:xfrm>
            <a:off x="4014788" y="8904288"/>
            <a:ext cx="3070225" cy="468312"/>
          </a:xfrm>
          <a:prstGeom prst="rect">
            <a:avLst/>
          </a:prstGeom>
          <a:noFill/>
          <a:ln w="9525">
            <a:noFill/>
            <a:miter lim="800000"/>
            <a:headEnd/>
            <a:tailEnd/>
          </a:ln>
          <a:effectLst/>
        </p:spPr>
        <p:txBody>
          <a:bodyPr vert="horz" wrap="square" lIns="94018" tIns="47009" rIns="94018" bIns="47009" numCol="1" anchor="b" anchorCtr="0" compatLnSpc="1">
            <a:prstTxWarp prst="textNoShape">
              <a:avLst/>
            </a:prstTxWarp>
          </a:bodyPr>
          <a:lstStyle>
            <a:lvl1pPr algn="r" defTabSz="941388">
              <a:defRPr sz="1200">
                <a:latin typeface="Arial" pitchFamily="34" charset="0"/>
                <a:cs typeface="Arial" pitchFamily="34" charset="0"/>
              </a:defRPr>
            </a:lvl1pPr>
          </a:lstStyle>
          <a:p>
            <a:fld id="{E6C388D9-8E38-4EC6-8E5A-9BD94593D26C}" type="slidenum">
              <a:rPr lang="en-US" smtClean="0"/>
              <a:pPr/>
              <a:t>‹#›</a:t>
            </a:fld>
            <a:endParaRPr lang="en-US" dirty="0"/>
          </a:p>
        </p:txBody>
      </p:sp>
      <p:sp>
        <p:nvSpPr>
          <p:cNvPr id="7174" name="footer_notes"/>
          <p:cNvSpPr>
            <a:spLocks noGrp="1" noChangeArrowheads="1"/>
          </p:cNvSpPr>
          <p:nvPr>
            <p:ph type="ftr" sz="quarter" idx="4"/>
          </p:nvPr>
        </p:nvSpPr>
        <p:spPr bwMode="gray">
          <a:xfrm>
            <a:off x="0" y="8904288"/>
            <a:ext cx="3070225" cy="468312"/>
          </a:xfrm>
          <a:prstGeom prst="rect">
            <a:avLst/>
          </a:prstGeom>
          <a:noFill/>
          <a:ln w="9525">
            <a:noFill/>
            <a:miter lim="800000"/>
            <a:headEnd/>
            <a:tailEnd/>
          </a:ln>
          <a:effectLst/>
        </p:spPr>
        <p:txBody>
          <a:bodyPr vert="horz" wrap="square" lIns="94018" tIns="47009" rIns="94018" bIns="47009" numCol="1" anchor="b" anchorCtr="0" compatLnSpc="1">
            <a:prstTxWarp prst="textNoShape">
              <a:avLst/>
            </a:prstTxWarp>
          </a:bodyPr>
          <a:lstStyle>
            <a:lvl1pPr defTabSz="941388">
              <a:defRPr sz="1200">
                <a:latin typeface="Arial" pitchFamily="34" charset="0"/>
                <a:cs typeface="Arial" pitchFamily="34" charset="0"/>
              </a:defRPr>
            </a:lvl1pPr>
          </a:lstStyle>
          <a:p>
            <a:endParaRPr lang="en-US" dirty="0"/>
          </a:p>
        </p:txBody>
      </p:sp>
      <p:sp>
        <p:nvSpPr>
          <p:cNvPr id="7173" name="text_placeholder_notes"/>
          <p:cNvSpPr>
            <a:spLocks noGrp="1" noChangeArrowheads="1"/>
          </p:cNvSpPr>
          <p:nvPr>
            <p:ph type="body" sz="quarter" idx="3"/>
          </p:nvPr>
        </p:nvSpPr>
        <p:spPr bwMode="gray">
          <a:xfrm>
            <a:off x="228600" y="3863975"/>
            <a:ext cx="6627813" cy="4806950"/>
          </a:xfrm>
          <a:prstGeom prst="rect">
            <a:avLst/>
          </a:prstGeom>
          <a:noFill/>
          <a:ln w="9525">
            <a:noFill/>
            <a:miter lim="800000"/>
            <a:headEnd/>
            <a:tailEnd/>
          </a:ln>
          <a:effectLst/>
        </p:spPr>
        <p:txBody>
          <a:bodyPr vert="horz" wrap="square" lIns="94018" tIns="47009" rIns="94018" bIns="470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172" name="img_slide_notes"/>
          <p:cNvSpPr>
            <a:spLocks noGrp="1" noRot="1" noChangeAspect="1" noChangeArrowheads="1" noTextEdit="1"/>
          </p:cNvSpPr>
          <p:nvPr>
            <p:ph type="sldImg" idx="2"/>
          </p:nvPr>
        </p:nvSpPr>
        <p:spPr bwMode="gray">
          <a:xfrm>
            <a:off x="1725613" y="846138"/>
            <a:ext cx="3635375" cy="2727325"/>
          </a:xfrm>
          <a:prstGeom prst="rect">
            <a:avLst/>
          </a:prstGeom>
          <a:noFill/>
          <a:ln w="9525">
            <a:solidFill>
              <a:srgbClr val="000000"/>
            </a:solidFill>
            <a:miter lim="800000"/>
            <a:headEnd/>
            <a:tailEnd/>
          </a:ln>
          <a:effectLst/>
        </p:spPr>
      </p:sp>
      <p:sp>
        <p:nvSpPr>
          <p:cNvPr id="9" name="date_notes"/>
          <p:cNvSpPr>
            <a:spLocks noGrp="1"/>
          </p:cNvSpPr>
          <p:nvPr>
            <p:ph type="dt" idx="1"/>
          </p:nvPr>
        </p:nvSpPr>
        <p:spPr bwMode="gray">
          <a:xfrm>
            <a:off x="4014788" y="0"/>
            <a:ext cx="3070225" cy="468313"/>
          </a:xfrm>
          <a:prstGeom prst="rect">
            <a:avLst/>
          </a:prstGeom>
        </p:spPr>
        <p:txBody>
          <a:bodyPr vert="horz" lIns="91440" tIns="45720" rIns="91440" bIns="45720" rtlCol="0"/>
          <a:lstStyle>
            <a:lvl1pPr algn="r">
              <a:defRPr sz="1200" baseline="0"/>
            </a:lvl1pPr>
          </a:lstStyle>
          <a:p>
            <a:r>
              <a:rPr lang="en-US" smtClean="0"/>
              <a:t>August 14, 2013</a:t>
            </a:r>
            <a:endParaRPr lang="en-US" dirty="0"/>
          </a:p>
        </p:txBody>
      </p:sp>
      <p:sp>
        <p:nvSpPr>
          <p:cNvPr id="7170" name="header_notes"/>
          <p:cNvSpPr>
            <a:spLocks noGrp="1" noChangeArrowheads="1"/>
          </p:cNvSpPr>
          <p:nvPr>
            <p:ph type="hdr" sz="quarter"/>
          </p:nvPr>
        </p:nvSpPr>
        <p:spPr bwMode="gray">
          <a:xfrm>
            <a:off x="0" y="0"/>
            <a:ext cx="3070225" cy="468313"/>
          </a:xfrm>
          <a:prstGeom prst="rect">
            <a:avLst/>
          </a:prstGeom>
          <a:noFill/>
          <a:ln w="9525">
            <a:noFill/>
            <a:miter lim="800000"/>
            <a:headEnd/>
            <a:tailEnd/>
          </a:ln>
          <a:effectLst/>
        </p:spPr>
        <p:txBody>
          <a:bodyPr vert="horz" wrap="square" lIns="94018" tIns="47009" rIns="94018" bIns="47009" numCol="1" anchor="t" anchorCtr="0" compatLnSpc="1">
            <a:prstTxWarp prst="textNoShape">
              <a:avLst/>
            </a:prstTxWarp>
          </a:bodyPr>
          <a:lstStyle>
            <a:lvl1pPr defTabSz="941388">
              <a:defRPr sz="1200">
                <a:latin typeface="Arial" pitchFamily="34" charset="0"/>
                <a:cs typeface="Arial" pitchFamily="34" charset="0"/>
              </a:defRPr>
            </a:lvl1pPr>
          </a:lstStyle>
          <a:p>
            <a:endParaRPr lang="en-US" dirty="0"/>
          </a:p>
        </p:txBody>
      </p:sp>
    </p:spTree>
    <p:extLst>
      <p:ext uri="{BB962C8B-B14F-4D97-AF65-F5344CB8AC3E}">
        <p14:creationId xmlns="" xmlns:p14="http://schemas.microsoft.com/office/powerpoint/2010/main" val="326737443"/>
      </p:ext>
    </p:extLst>
  </p:cSld>
  <p:clrMap bg1="lt1" tx1="dk1" bg2="lt2" tx2="dk2" accent1="accent1" accent2="accent2" accent3="accent3" accent4="accent4" accent5="accent5" accent6="accent6" hlink="hlink" folHlink="folHlink"/>
  <p:hf hdr="0" ftr="0"/>
  <p:notesStyle>
    <a:lvl1pPr algn="l" rtl="0" fontAlgn="base">
      <a:lnSpc>
        <a:spcPct val="90000"/>
      </a:lnSpc>
      <a:spcBef>
        <a:spcPts val="600"/>
      </a:spcBef>
      <a:spcAft>
        <a:spcPct val="0"/>
      </a:spcAft>
      <a:defRPr sz="1200" kern="1200">
        <a:solidFill>
          <a:schemeClr val="tx1"/>
        </a:solidFill>
        <a:latin typeface="Arial" pitchFamily="34" charset="0"/>
        <a:ea typeface="+mn-ea"/>
        <a:cs typeface="+mn-cs"/>
      </a:defRPr>
    </a:lvl1pPr>
    <a:lvl2pPr marL="222250" indent="-107950" algn="l" rtl="0" fontAlgn="base">
      <a:lnSpc>
        <a:spcPct val="90000"/>
      </a:lnSpc>
      <a:spcBef>
        <a:spcPts val="300"/>
      </a:spcBef>
      <a:spcAft>
        <a:spcPct val="0"/>
      </a:spcAft>
      <a:buFont typeface="Arial" pitchFamily="34" charset="0"/>
      <a:buChar char="•"/>
      <a:defRPr sz="1200" kern="1200">
        <a:solidFill>
          <a:schemeClr val="tx1"/>
        </a:solidFill>
        <a:latin typeface="Arial" pitchFamily="34" charset="0"/>
        <a:ea typeface="+mn-ea"/>
        <a:cs typeface="+mn-cs"/>
      </a:defRPr>
    </a:lvl2pPr>
    <a:lvl3pPr marL="463550" indent="-127000" algn="l" rtl="0" fontAlgn="base">
      <a:lnSpc>
        <a:spcPct val="90000"/>
      </a:lnSpc>
      <a:spcBef>
        <a:spcPts val="300"/>
      </a:spcBef>
      <a:spcAft>
        <a:spcPct val="0"/>
      </a:spcAft>
      <a:buFont typeface="Arial" pitchFamily="34" charset="0"/>
      <a:buChar char="•"/>
      <a:defRPr sz="1000" kern="1200">
        <a:solidFill>
          <a:schemeClr val="tx1"/>
        </a:solidFill>
        <a:latin typeface="Arial" pitchFamily="34" charset="0"/>
        <a:ea typeface="+mn-ea"/>
        <a:cs typeface="+mn-cs"/>
      </a:defRPr>
    </a:lvl3pPr>
    <a:lvl4pPr marL="688975" indent="-111125" algn="l" rtl="0" fontAlgn="base">
      <a:lnSpc>
        <a:spcPct val="90000"/>
      </a:lnSpc>
      <a:spcBef>
        <a:spcPts val="300"/>
      </a:spcBef>
      <a:spcAft>
        <a:spcPct val="0"/>
      </a:spcAft>
      <a:buFont typeface="Arial" pitchFamily="34" charset="0"/>
      <a:buChar char="•"/>
      <a:defRPr sz="1000" kern="1200">
        <a:solidFill>
          <a:schemeClr val="tx1"/>
        </a:solidFill>
        <a:latin typeface="Arial" pitchFamily="34" charset="0"/>
        <a:ea typeface="+mn-ea"/>
        <a:cs typeface="+mn-cs"/>
      </a:defRPr>
    </a:lvl4pPr>
    <a:lvl5pPr marL="914400" indent="-111125" algn="l" rtl="0" fontAlgn="base">
      <a:lnSpc>
        <a:spcPct val="90000"/>
      </a:lnSpc>
      <a:spcBef>
        <a:spcPts val="300"/>
      </a:spcBef>
      <a:spcAft>
        <a:spcPct val="0"/>
      </a:spcAft>
      <a:buFont typeface="Arial" pitchFamily="34" charset="0"/>
      <a:buChar char="•"/>
      <a:defRPr sz="10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6C388D9-8E38-4EC6-8E5A-9BD94593D26C}" type="slidenum">
              <a:rPr lang="en-US" smtClean="0"/>
              <a:pPr/>
              <a:t>2</a:t>
            </a:fld>
            <a:endParaRPr lang="en-US" dirty="0"/>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863974"/>
            <a:ext cx="6627813" cy="5040313"/>
          </a:xfrm>
        </p:spPr>
        <p:txBody>
          <a:bodyPr/>
          <a:lstStyle/>
          <a:p>
            <a:r>
              <a:rPr lang="en-US" sz="1100" b="0" i="0" kern="1200" dirty="0" smtClean="0">
                <a:solidFill>
                  <a:schemeClr val="tx1"/>
                </a:solidFill>
                <a:effectLst/>
              </a:rPr>
              <a:t>Holders of the</a:t>
            </a:r>
            <a:r>
              <a:rPr lang="en-US" sz="1100" b="0" i="0" kern="1200" baseline="0" dirty="0" smtClean="0">
                <a:solidFill>
                  <a:schemeClr val="tx1"/>
                </a:solidFill>
                <a:effectLst/>
              </a:rPr>
              <a:t> Purchase</a:t>
            </a:r>
            <a:r>
              <a:rPr lang="en-US" sz="1100" b="0" i="0" kern="1200" dirty="0" smtClean="0">
                <a:solidFill>
                  <a:schemeClr val="tx1"/>
                </a:solidFill>
                <a:effectLst/>
              </a:rPr>
              <a:t> Card is recognized by the contracted stores and pharmacies that support the program, a discount of 5 percent. The discount is granted only for purchases made exclusively through the Purchase Card and is not applicable to the purchase of medicines or for payment of prescription charges.</a:t>
            </a:r>
          </a:p>
          <a:p>
            <a:pPr fontAlgn="base"/>
            <a:r>
              <a:rPr lang="en-US" sz="1100" b="0" i="0" kern="1200" dirty="0" smtClean="0">
                <a:solidFill>
                  <a:schemeClr val="tx1"/>
                </a:solidFill>
                <a:effectLst/>
              </a:rPr>
              <a:t> The stores participating in the initiative expose the following sticker: </a:t>
            </a:r>
          </a:p>
          <a:p>
            <a:r>
              <a:rPr lang="en-US" sz="1100" b="0" i="0" kern="1200" dirty="0" smtClean="0">
                <a:solidFill>
                  <a:schemeClr val="tx1"/>
                </a:solidFill>
                <a:effectLst/>
              </a:rPr>
              <a:t>The discount is combinable with other promotions or discounts to encourage customers in general, as well as with those of the same kind guaranteed to holders of loyalty cards issued by the stores themselves (</a:t>
            </a:r>
            <a:r>
              <a:rPr lang="en-US" sz="1100" b="0" i="0" kern="1200" dirty="0" err="1" smtClean="0">
                <a:solidFill>
                  <a:schemeClr val="tx1"/>
                </a:solidFill>
                <a:effectLst/>
              </a:rPr>
              <a:t>eg</a:t>
            </a:r>
            <a:r>
              <a:rPr lang="en-US" sz="1100" b="0" i="0" kern="1200" dirty="0" smtClean="0">
                <a:solidFill>
                  <a:schemeClr val="tx1"/>
                </a:solidFill>
                <a:effectLst/>
              </a:rPr>
              <a:t>, from supermarkets).</a:t>
            </a:r>
          </a:p>
          <a:p>
            <a:r>
              <a:rPr lang="en-US" sz="1100" b="0" i="0" kern="1200" dirty="0" smtClean="0">
                <a:solidFill>
                  <a:schemeClr val="tx1"/>
                </a:solidFill>
                <a:effectLst/>
              </a:rPr>
              <a:t>A second store, the discount can be recognized by immediate deduction from the spending account, or recognizing a "good" used to make purchases.</a:t>
            </a:r>
          </a:p>
          <a:p>
            <a:r>
              <a:rPr lang="en-US" sz="1100" b="0" i="0" kern="1200" dirty="0" smtClean="0">
                <a:solidFill>
                  <a:schemeClr val="tx1"/>
                </a:solidFill>
                <a:effectLst/>
              </a:rPr>
              <a:t>Rules for correctly using the Purchase Card :</a:t>
            </a:r>
            <a:r>
              <a:rPr lang="en-US" sz="1100" dirty="0" smtClean="0"/>
              <a:t/>
            </a:r>
            <a:br>
              <a:rPr lang="en-US" sz="1100" dirty="0" smtClean="0"/>
            </a:br>
            <a:r>
              <a:rPr lang="en-US" sz="1100" dirty="0" smtClean="0"/>
              <a:t/>
            </a:r>
            <a:br>
              <a:rPr lang="en-US" sz="1100" dirty="0" smtClean="0"/>
            </a:br>
            <a:r>
              <a:rPr lang="en-US" sz="1100" b="0" i="0" kern="1200" dirty="0" smtClean="0">
                <a:solidFill>
                  <a:schemeClr val="tx1"/>
                </a:solidFill>
                <a:effectLst/>
              </a:rPr>
              <a:t>The Charter should be used only by the </a:t>
            </a:r>
            <a:r>
              <a:rPr lang="en-US" sz="1100" b="1" i="0" kern="1200" dirty="0" smtClean="0">
                <a:solidFill>
                  <a:schemeClr val="tx1"/>
                </a:solidFill>
                <a:effectLst/>
              </a:rPr>
              <a:t>owner</a:t>
            </a:r>
            <a:r>
              <a:rPr lang="en-US" sz="1100" b="0" i="0" kern="1200" dirty="0" smtClean="0">
                <a:solidFill>
                  <a:schemeClr val="tx1"/>
                </a:solidFill>
                <a:effectLst/>
              </a:rPr>
              <a:t> . Sign it in the space on the back and does not transfer it to others;</a:t>
            </a:r>
          </a:p>
          <a:p>
            <a:r>
              <a:rPr lang="en-US" sz="1100" b="0" i="0" kern="1200" dirty="0" smtClean="0">
                <a:solidFill>
                  <a:schemeClr val="tx1"/>
                </a:solidFill>
                <a:effectLst/>
              </a:rPr>
              <a:t>Each card has a </a:t>
            </a:r>
            <a:r>
              <a:rPr lang="en-US" sz="1100" b="1" i="0" kern="1200" dirty="0" smtClean="0">
                <a:solidFill>
                  <a:schemeClr val="tx1"/>
                </a:solidFill>
                <a:effectLst/>
              </a:rPr>
              <a:t>personal code</a:t>
            </a:r>
            <a:r>
              <a:rPr lang="en-US" sz="1100" b="0" i="0" kern="1200" dirty="0" smtClean="0">
                <a:solidFill>
                  <a:schemeClr val="tx1"/>
                </a:solidFill>
                <a:effectLst/>
              </a:rPr>
              <a:t> , the </a:t>
            </a:r>
            <a:r>
              <a:rPr lang="en-US" sz="1100" b="1" i="0" kern="1200" dirty="0" smtClean="0">
                <a:solidFill>
                  <a:schemeClr val="tx1"/>
                </a:solidFill>
                <a:effectLst/>
              </a:rPr>
              <a:t>PIN</a:t>
            </a:r>
            <a:r>
              <a:rPr lang="en-US" sz="1100" b="0" i="0" kern="1200" dirty="0" smtClean="0">
                <a:solidFill>
                  <a:schemeClr val="tx1"/>
                </a:solidFill>
                <a:effectLst/>
              </a:rPr>
              <a:t> , you will be sent home. </a:t>
            </a:r>
            <a:br>
              <a:rPr lang="en-US" sz="1100" b="0" i="0" kern="1200" dirty="0" smtClean="0">
                <a:solidFill>
                  <a:schemeClr val="tx1"/>
                </a:solidFill>
                <a:effectLst/>
              </a:rPr>
            </a:br>
            <a:r>
              <a:rPr lang="en-US" sz="1100" b="0" i="0" kern="1200" dirty="0" smtClean="0">
                <a:solidFill>
                  <a:schemeClr val="tx1"/>
                </a:solidFill>
                <a:effectLst/>
              </a:rPr>
              <a:t>sure it stays secret, do not write it on paper and keep it with your documents or to the Charter itself;</a:t>
            </a:r>
          </a:p>
          <a:p>
            <a:r>
              <a:rPr lang="en-US" sz="1100" b="0" i="0" kern="1200" dirty="0" smtClean="0">
                <a:solidFill>
                  <a:schemeClr val="tx1"/>
                </a:solidFill>
                <a:effectLst/>
              </a:rPr>
              <a:t>You can use the Card only in </a:t>
            </a:r>
            <a:r>
              <a:rPr lang="en-US" sz="1100" b="1" i="0" kern="1200" dirty="0" smtClean="0">
                <a:solidFill>
                  <a:schemeClr val="tx1"/>
                </a:solidFill>
                <a:effectLst/>
              </a:rPr>
              <a:t>grocery stores, pharmacies and drugstores enabled the MasterCard</a:t>
            </a:r>
            <a:r>
              <a:rPr lang="en-US" sz="1100" b="0" i="0" kern="1200" dirty="0" smtClean="0">
                <a:solidFill>
                  <a:schemeClr val="tx1"/>
                </a:solidFill>
                <a:effectLst/>
              </a:rPr>
              <a:t> and post offices to pay electricity bills and gas supply;</a:t>
            </a:r>
          </a:p>
          <a:p>
            <a:r>
              <a:rPr lang="en-US" sz="1100" b="0" i="0" kern="1200" dirty="0" smtClean="0">
                <a:solidFill>
                  <a:schemeClr val="tx1"/>
                </a:solidFill>
                <a:effectLst/>
              </a:rPr>
              <a:t>The use of the Card is </a:t>
            </a:r>
            <a:r>
              <a:rPr lang="en-US" sz="1100" b="1" i="0" kern="1200" dirty="0" smtClean="0">
                <a:solidFill>
                  <a:schemeClr val="tx1"/>
                </a:solidFill>
                <a:effectLst/>
              </a:rPr>
              <a:t>free</a:t>
            </a:r>
            <a:r>
              <a:rPr lang="en-US" sz="1100" b="0" i="0" kern="1200" dirty="0" smtClean="0">
                <a:solidFill>
                  <a:schemeClr val="tx1"/>
                </a:solidFill>
                <a:effectLst/>
              </a:rPr>
              <a:t> , does not get any commission;</a:t>
            </a:r>
          </a:p>
          <a:p>
            <a:r>
              <a:rPr lang="en-US" sz="1100" b="0" i="0" kern="1200" dirty="0" smtClean="0">
                <a:solidFill>
                  <a:schemeClr val="tx1"/>
                </a:solidFill>
                <a:effectLst/>
              </a:rPr>
              <a:t>Charter shall state the period of </a:t>
            </a:r>
            <a:r>
              <a:rPr lang="en-US" sz="1100" b="1" i="0" kern="1200" dirty="0" smtClean="0">
                <a:solidFill>
                  <a:schemeClr val="tx1"/>
                </a:solidFill>
                <a:effectLst/>
              </a:rPr>
              <a:t>validity</a:t>
            </a:r>
            <a:r>
              <a:rPr lang="en-US" sz="1100" b="0" i="0" kern="1200" dirty="0" smtClean="0">
                <a:solidFill>
                  <a:schemeClr val="tx1"/>
                </a:solidFill>
                <a:effectLst/>
              </a:rPr>
              <a:t> , but if after his release, your requirements are not consistent with those required, the Ministry of Economy and Finance may suspend or terminate the Purchase Card;</a:t>
            </a:r>
          </a:p>
          <a:p>
            <a:r>
              <a:rPr lang="en-US" sz="1100" b="0" i="0" kern="1200" dirty="0" smtClean="0">
                <a:solidFill>
                  <a:schemeClr val="tx1"/>
                </a:solidFill>
                <a:effectLst/>
              </a:rPr>
              <a:t>You can not withdraw cash or reload the map. Its use is permitted only in </a:t>
            </a:r>
            <a:r>
              <a:rPr lang="en-US" sz="1100" b="1" i="0" kern="1200" dirty="0" smtClean="0">
                <a:solidFill>
                  <a:schemeClr val="tx1"/>
                </a:solidFill>
                <a:effectLst/>
              </a:rPr>
              <a:t>ATM </a:t>
            </a:r>
            <a:r>
              <a:rPr lang="en-US" sz="1100" b="1" i="0" kern="1200" dirty="0" err="1" smtClean="0">
                <a:solidFill>
                  <a:schemeClr val="tx1"/>
                </a:solidFill>
                <a:effectLst/>
              </a:rPr>
              <a:t>Postamat</a:t>
            </a:r>
            <a:r>
              <a:rPr lang="en-US" sz="1100" b="0" i="0" kern="1200" dirty="0" smtClean="0">
                <a:solidFill>
                  <a:schemeClr val="tx1"/>
                </a:solidFill>
                <a:effectLst/>
              </a:rPr>
              <a:t> to control the </a:t>
            </a:r>
            <a:r>
              <a:rPr lang="en-US" sz="1100" b="1" i="0" kern="1200" dirty="0" smtClean="0">
                <a:solidFill>
                  <a:schemeClr val="tx1"/>
                </a:solidFill>
                <a:effectLst/>
              </a:rPr>
              <a:t>balance and the list of movements</a:t>
            </a:r>
            <a:r>
              <a:rPr lang="en-US" sz="1100" b="0" i="0" kern="1200" dirty="0" smtClean="0">
                <a:solidFill>
                  <a:schemeClr val="tx1"/>
                </a:solidFill>
                <a:effectLst/>
              </a:rPr>
              <a:t> ;</a:t>
            </a:r>
          </a:p>
          <a:p>
            <a:r>
              <a:rPr lang="en-US" sz="1100" b="0" i="0" kern="1200" dirty="0" smtClean="0">
                <a:solidFill>
                  <a:schemeClr val="tx1"/>
                </a:solidFill>
                <a:effectLst/>
              </a:rPr>
              <a:t>If you use the card POS terminals and ATMs in post offices or </a:t>
            </a:r>
            <a:r>
              <a:rPr lang="en-US" sz="1100" b="0" i="0" kern="1200" dirty="0" err="1" smtClean="0">
                <a:solidFill>
                  <a:schemeClr val="tx1"/>
                </a:solidFill>
                <a:effectLst/>
              </a:rPr>
              <a:t>Postamat</a:t>
            </a:r>
            <a:r>
              <a:rPr lang="en-US" sz="1100" b="0" i="0" kern="1200" dirty="0" smtClean="0">
                <a:solidFill>
                  <a:schemeClr val="tx1"/>
                </a:solidFill>
                <a:effectLst/>
              </a:rPr>
              <a:t>, you must </a:t>
            </a:r>
            <a:r>
              <a:rPr lang="en-US" sz="1100" b="1" i="0" kern="1200" dirty="0" smtClean="0">
                <a:solidFill>
                  <a:schemeClr val="tx1"/>
                </a:solidFill>
                <a:effectLst/>
              </a:rPr>
              <a:t>enter your PIN code</a:t>
            </a:r>
            <a:r>
              <a:rPr lang="en-US" sz="1100" b="0" i="0" kern="1200" dirty="0" smtClean="0">
                <a:solidFill>
                  <a:schemeClr val="tx1"/>
                </a:solidFill>
                <a:effectLst/>
              </a:rPr>
              <a:t> , which is the only means of identification. In grocery stores enabled the MasterCard, however, you must sign the receipt of the POS and, if requested, showing proof of identity</a:t>
            </a:r>
          </a:p>
          <a:p>
            <a:pPr fontAlgn="base"/>
            <a:r>
              <a:rPr lang="en-US" sz="1200" b="0" i="0" kern="1200" dirty="0" smtClean="0">
                <a:solidFill>
                  <a:schemeClr val="tx1"/>
                </a:solidFill>
                <a:effectLst/>
                <a:latin typeface="Arial" pitchFamily="34" charset="0"/>
                <a:ea typeface="+mn-ea"/>
                <a:cs typeface="+mn-cs"/>
              </a:rPr>
              <a:t/>
            </a:r>
            <a:br>
              <a:rPr lang="en-US" sz="1200" b="0" i="0" kern="1200" dirty="0" smtClean="0">
                <a:solidFill>
                  <a:schemeClr val="tx1"/>
                </a:solidFill>
                <a:effectLst/>
                <a:latin typeface="Arial"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E6C388D9-8E38-4EC6-8E5A-9BD94593D26C}" type="slidenum">
              <a:rPr lang="en-US" smtClean="0">
                <a:solidFill>
                  <a:prstClr val="black"/>
                </a:solidFill>
              </a:rPr>
              <a:pPr/>
              <a:t>11</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August 7, 2012</a:t>
            </a:r>
            <a:endParaRPr lang="en-US" dirty="0">
              <a:solidFill>
                <a:prstClr val="black"/>
              </a:solidFill>
            </a:endParaRPr>
          </a:p>
        </p:txBody>
      </p:sp>
    </p:spTree>
    <p:extLst>
      <p:ext uri="{BB962C8B-B14F-4D97-AF65-F5344CB8AC3E}">
        <p14:creationId xmlns="" xmlns:p14="http://schemas.microsoft.com/office/powerpoint/2010/main" val="996135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MasterCard has partnered with the Egypt Central</a:t>
            </a:r>
            <a:r>
              <a:rPr lang="en-US" baseline="0" dirty="0" smtClean="0"/>
              <a:t> Bank and its technology arm </a:t>
            </a:r>
            <a:r>
              <a:rPr lang="en-US" baseline="0" dirty="0" err="1" smtClean="0"/>
              <a:t>EBC</a:t>
            </a:r>
            <a:r>
              <a:rPr lang="en-US" baseline="0" dirty="0" smtClean="0"/>
              <a:t> to provide a national mobile payment switch for all mobile based transactions.  The current ecosystem includes the countries largest bill payment aggregator, </a:t>
            </a:r>
            <a:r>
              <a:rPr lang="en-US" baseline="0" dirty="0" err="1" smtClean="0"/>
              <a:t>Fawry</a:t>
            </a:r>
            <a:r>
              <a:rPr lang="en-US" baseline="0" dirty="0" smtClean="0"/>
              <a:t>, the National Bank of Egypt (</a:t>
            </a:r>
            <a:r>
              <a:rPr lang="en-US" baseline="0" dirty="0" err="1" smtClean="0"/>
              <a:t>NBE</a:t>
            </a:r>
            <a:r>
              <a:rPr lang="en-US" baseline="0" dirty="0" smtClean="0"/>
              <a:t>) and the mobile operator </a:t>
            </a:r>
            <a:r>
              <a:rPr lang="en-US" baseline="0" dirty="0" err="1" smtClean="0"/>
              <a:t>Etisalat</a:t>
            </a:r>
            <a:r>
              <a:rPr lang="en-US" baseline="0" dirty="0" smtClean="0"/>
              <a:t>.</a:t>
            </a:r>
          </a:p>
          <a:p>
            <a:endParaRPr lang="en-US" baseline="0" dirty="0" smtClean="0"/>
          </a:p>
          <a:p>
            <a:r>
              <a:rPr lang="en-US" baseline="0" dirty="0" err="1" smtClean="0"/>
              <a:t>Etistalat</a:t>
            </a:r>
            <a:r>
              <a:rPr lang="en-US" baseline="0" dirty="0" smtClean="0"/>
              <a:t> consumers can transact with customers who have the </a:t>
            </a:r>
            <a:r>
              <a:rPr lang="en-US" baseline="0" dirty="0" err="1" smtClean="0"/>
              <a:t>NBE</a:t>
            </a:r>
            <a:r>
              <a:rPr lang="en-US" baseline="0" dirty="0" smtClean="0"/>
              <a:t>-based application and soon the other mobile operators will join the ecosystem.</a:t>
            </a:r>
            <a:endParaRPr lang="en-US" dirty="0" smtClean="0"/>
          </a:p>
          <a:p>
            <a:endParaRPr lang="en-US" dirty="0" smtClean="0"/>
          </a:p>
          <a:p>
            <a:pPr marL="228600" indent="-228600">
              <a:spcBef>
                <a:spcPts val="1200"/>
              </a:spcBef>
              <a:spcAft>
                <a:spcPts val="1200"/>
              </a:spcAft>
              <a:buClr>
                <a:schemeClr val="accent1"/>
              </a:buClr>
              <a:buFont typeface="Arial" pitchFamily="34" charset="0"/>
              <a:buChar char="•"/>
            </a:pPr>
            <a:r>
              <a:rPr lang="en-US" sz="1200" dirty="0" smtClean="0">
                <a:solidFill>
                  <a:schemeClr val="tx1"/>
                </a:solidFill>
                <a:latin typeface="Arial" pitchFamily="34" charset="0"/>
                <a:cs typeface="Arial" pitchFamily="34" charset="0"/>
              </a:rPr>
              <a:t>Working with </a:t>
            </a:r>
            <a:r>
              <a:rPr lang="en-US" sz="1200" dirty="0" err="1" smtClean="0">
                <a:solidFill>
                  <a:schemeClr val="tx1"/>
                </a:solidFill>
                <a:latin typeface="Arial" pitchFamily="34" charset="0"/>
                <a:cs typeface="Arial" pitchFamily="34" charset="0"/>
              </a:rPr>
              <a:t>Fawry</a:t>
            </a:r>
            <a:r>
              <a:rPr lang="en-US" sz="1200" dirty="0" smtClean="0">
                <a:solidFill>
                  <a:schemeClr val="tx1"/>
                </a:solidFill>
                <a:latin typeface="Arial" pitchFamily="34" charset="0"/>
                <a:cs typeface="Arial" pitchFamily="34" charset="0"/>
              </a:rPr>
              <a:t>, an Electronic Bill Payment and Presentment network in Egypt, allowing consumers to pay bills using their MasterCard at retail locations, online or via ATMs</a:t>
            </a:r>
          </a:p>
          <a:p>
            <a:pPr marL="228600" indent="-228600">
              <a:spcBef>
                <a:spcPts val="1200"/>
              </a:spcBef>
              <a:spcAft>
                <a:spcPts val="1200"/>
              </a:spcAft>
              <a:buClr>
                <a:schemeClr val="accent1"/>
              </a:buClr>
              <a:buFont typeface="Arial" pitchFamily="34" charset="0"/>
              <a:buChar char="•"/>
            </a:pPr>
            <a:r>
              <a:rPr lang="en-US" sz="1200" dirty="0" smtClean="0">
                <a:solidFill>
                  <a:schemeClr val="tx1"/>
                </a:solidFill>
                <a:latin typeface="Arial" pitchFamily="34" charset="0"/>
                <a:cs typeface="Arial" pitchFamily="34" charset="0"/>
              </a:rPr>
              <a:t>There are now 17,425 cash</a:t>
            </a:r>
            <a:r>
              <a:rPr lang="en-US" sz="1200" baseline="0" dirty="0" smtClean="0">
                <a:solidFill>
                  <a:schemeClr val="tx1"/>
                </a:solidFill>
                <a:latin typeface="Arial" pitchFamily="34" charset="0"/>
                <a:cs typeface="Arial" pitchFamily="34" charset="0"/>
              </a:rPr>
              <a:t> in and out points, which is more than the 4,600 ATMs or 3,600 bank branches</a:t>
            </a:r>
            <a:endParaRPr lang="en-US" sz="1200" dirty="0" smtClean="0">
              <a:solidFill>
                <a:schemeClr val="tx1"/>
              </a:solidFill>
              <a:latin typeface="Arial" pitchFamily="34" charset="0"/>
              <a:cs typeface="Arial" pitchFamily="34" charset="0"/>
            </a:endParaRPr>
          </a:p>
          <a:p>
            <a:endParaRPr lang="tr-TR" dirty="0"/>
          </a:p>
        </p:txBody>
      </p:sp>
      <p:sp>
        <p:nvSpPr>
          <p:cNvPr id="4" name="Slide Number Placeholder 3"/>
          <p:cNvSpPr>
            <a:spLocks noGrp="1"/>
          </p:cNvSpPr>
          <p:nvPr>
            <p:ph type="sldNum" sz="quarter" idx="10"/>
          </p:nvPr>
        </p:nvSpPr>
        <p:spPr/>
        <p:txBody>
          <a:bodyPr/>
          <a:lstStyle/>
          <a:p>
            <a:fld id="{0E21FE1D-B5ED-40B1-900D-1C9A265AC16F}" type="slidenum">
              <a:rPr lang="tr-TR" smtClean="0">
                <a:solidFill>
                  <a:prstClr val="black"/>
                </a:solidFill>
              </a:rPr>
              <a:pPr/>
              <a:t>12</a:t>
            </a:fld>
            <a:endParaRPr lang="tr-TR">
              <a:solidFill>
                <a:prstClr val="black"/>
              </a:solidFill>
            </a:endParaRPr>
          </a:p>
        </p:txBody>
      </p:sp>
    </p:spTree>
    <p:extLst>
      <p:ext uri="{BB962C8B-B14F-4D97-AF65-F5344CB8AC3E}">
        <p14:creationId xmlns="" xmlns:p14="http://schemas.microsoft.com/office/powerpoint/2010/main" val="3665787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Santiago </a:t>
            </a:r>
            <a:r>
              <a:rPr lang="en-US" dirty="0" err="1" smtClean="0"/>
              <a:t>Nuyoo</a:t>
            </a:r>
            <a:r>
              <a:rPr lang="en-US" dirty="0" smtClean="0"/>
              <a:t> Pilot</a:t>
            </a:r>
          </a:p>
          <a:p>
            <a:pPr>
              <a:defRPr/>
            </a:pPr>
            <a:r>
              <a:rPr lang="en-US" dirty="0" smtClean="0"/>
              <a:t>During Q4 2011, Telecomm-</a:t>
            </a:r>
            <a:r>
              <a:rPr lang="en-US" dirty="0" err="1" smtClean="0"/>
              <a:t>Telegrafos</a:t>
            </a:r>
            <a:r>
              <a:rPr lang="en-US" dirty="0" smtClean="0"/>
              <a:t>, decided to adopt </a:t>
            </a:r>
            <a:r>
              <a:rPr lang="en-US" dirty="0" err="1" smtClean="0"/>
              <a:t>Mi</a:t>
            </a:r>
            <a:r>
              <a:rPr lang="en-US" dirty="0" smtClean="0"/>
              <a:t> </a:t>
            </a:r>
            <a:r>
              <a:rPr lang="en-US" dirty="0" err="1" smtClean="0"/>
              <a:t>Fon</a:t>
            </a:r>
            <a:r>
              <a:rPr lang="en-US" dirty="0" smtClean="0"/>
              <a:t> program to test its concepts about the role of mobile payments and the creation of electronic payments ecosystems for rural communities</a:t>
            </a:r>
          </a:p>
          <a:p>
            <a:pPr>
              <a:defRPr/>
            </a:pPr>
            <a:r>
              <a:rPr lang="en-US" dirty="0" smtClean="0"/>
              <a:t>In January 2012, Telecomm launched a pilot in an isolated mountain community named Santiago </a:t>
            </a:r>
            <a:r>
              <a:rPr lang="en-US" dirty="0" err="1" smtClean="0"/>
              <a:t>Nuyoo</a:t>
            </a:r>
            <a:r>
              <a:rPr lang="en-US" dirty="0" smtClean="0"/>
              <a:t>, in the state of Oaxaca. The community lacks the presence of financial institutions of any kind, and even, mobile communications.</a:t>
            </a:r>
          </a:p>
          <a:p>
            <a:pPr>
              <a:defRPr/>
            </a:pPr>
            <a:r>
              <a:rPr lang="en-US" dirty="0" smtClean="0"/>
              <a:t>The pilot consists in the deployment of a mobile ecosystem to facilitate financial transactions into the community; otherwise those financial transactions have to be done in other community far away</a:t>
            </a:r>
          </a:p>
          <a:p>
            <a:pPr>
              <a:defRPr/>
            </a:pPr>
            <a:r>
              <a:rPr lang="en-US" dirty="0" smtClean="0"/>
              <a:t>During the first months of the pilot some findings are rising:</a:t>
            </a:r>
          </a:p>
          <a:p>
            <a:pPr>
              <a:defRPr/>
            </a:pPr>
            <a:r>
              <a:rPr lang="en-US" dirty="0" smtClean="0"/>
              <a:t>•	Mobile account penetration is possible in rural areas (50% of adults opened a mobile account).</a:t>
            </a:r>
          </a:p>
          <a:p>
            <a:pPr>
              <a:defRPr/>
            </a:pPr>
            <a:r>
              <a:rPr lang="en-US" dirty="0" smtClean="0"/>
              <a:t>•	Reduction of cash inflows (36% reduction on Telecomm cash needs).</a:t>
            </a:r>
          </a:p>
          <a:p>
            <a:pPr>
              <a:defRPr/>
            </a:pPr>
            <a:r>
              <a:rPr lang="en-US" dirty="0" smtClean="0"/>
              <a:t>•	Relevance of merchants to drive adoption and usage (a 75% increase in the P2P average amount)</a:t>
            </a:r>
          </a:p>
          <a:p>
            <a:pPr>
              <a:defRPr/>
            </a:pPr>
            <a:endParaRPr lang="en-GB" dirty="0"/>
          </a:p>
        </p:txBody>
      </p:sp>
      <p:sp>
        <p:nvSpPr>
          <p:cNvPr id="40965" name="Slide Number Placeholder 4"/>
          <p:cNvSpPr>
            <a:spLocks noGrp="1"/>
          </p:cNvSpPr>
          <p:nvPr>
            <p:ph type="sldNum" sz="quarter" idx="5"/>
          </p:nvPr>
        </p:nvSpPr>
        <p:spPr>
          <a:noFill/>
        </p:spPr>
        <p:txBody>
          <a:bodyPr/>
          <a:lstStyle>
            <a:lvl1pPr defTabSz="945364" eaLnBrk="0" hangingPunct="0">
              <a:defRPr sz="2000" b="1">
                <a:solidFill>
                  <a:schemeClr val="tx1"/>
                </a:solidFill>
                <a:latin typeface="Frutiger 55 Roman" pitchFamily="2" charset="0"/>
              </a:defRPr>
            </a:lvl1pPr>
            <a:lvl2pPr marL="749882" indent="-288416" defTabSz="945364" eaLnBrk="0" hangingPunct="0">
              <a:defRPr sz="2000" b="1">
                <a:solidFill>
                  <a:schemeClr val="tx1"/>
                </a:solidFill>
                <a:latin typeface="Frutiger 55 Roman" pitchFamily="2" charset="0"/>
              </a:defRPr>
            </a:lvl2pPr>
            <a:lvl3pPr marL="1153664" indent="-230733" defTabSz="945364" eaLnBrk="0" hangingPunct="0">
              <a:defRPr sz="2000" b="1">
                <a:solidFill>
                  <a:schemeClr val="tx1"/>
                </a:solidFill>
                <a:latin typeface="Frutiger 55 Roman" pitchFamily="2" charset="0"/>
              </a:defRPr>
            </a:lvl3pPr>
            <a:lvl4pPr marL="1615131" indent="-230733" defTabSz="945364" eaLnBrk="0" hangingPunct="0">
              <a:defRPr sz="2000" b="1">
                <a:solidFill>
                  <a:schemeClr val="tx1"/>
                </a:solidFill>
                <a:latin typeface="Frutiger 55 Roman" pitchFamily="2" charset="0"/>
              </a:defRPr>
            </a:lvl4pPr>
            <a:lvl5pPr marL="2076597" indent="-230733" defTabSz="945364" eaLnBrk="0" hangingPunct="0">
              <a:defRPr sz="2000" b="1">
                <a:solidFill>
                  <a:schemeClr val="tx1"/>
                </a:solidFill>
                <a:latin typeface="Frutiger 55 Roman" pitchFamily="2" charset="0"/>
              </a:defRPr>
            </a:lvl5pPr>
            <a:lvl6pPr marL="2538062" indent="-230733" defTabSz="945364" eaLnBrk="0" fontAlgn="base" hangingPunct="0">
              <a:spcBef>
                <a:spcPct val="0"/>
              </a:spcBef>
              <a:spcAft>
                <a:spcPct val="0"/>
              </a:spcAft>
              <a:defRPr sz="2000" b="1">
                <a:solidFill>
                  <a:schemeClr val="tx1"/>
                </a:solidFill>
                <a:latin typeface="Frutiger 55 Roman" pitchFamily="2" charset="0"/>
              </a:defRPr>
            </a:lvl6pPr>
            <a:lvl7pPr marL="2999528" indent="-230733" defTabSz="945364" eaLnBrk="0" fontAlgn="base" hangingPunct="0">
              <a:spcBef>
                <a:spcPct val="0"/>
              </a:spcBef>
              <a:spcAft>
                <a:spcPct val="0"/>
              </a:spcAft>
              <a:defRPr sz="2000" b="1">
                <a:solidFill>
                  <a:schemeClr val="tx1"/>
                </a:solidFill>
                <a:latin typeface="Frutiger 55 Roman" pitchFamily="2" charset="0"/>
              </a:defRPr>
            </a:lvl7pPr>
            <a:lvl8pPr marL="3460994" indent="-230733" defTabSz="945364" eaLnBrk="0" fontAlgn="base" hangingPunct="0">
              <a:spcBef>
                <a:spcPct val="0"/>
              </a:spcBef>
              <a:spcAft>
                <a:spcPct val="0"/>
              </a:spcAft>
              <a:defRPr sz="2000" b="1">
                <a:solidFill>
                  <a:schemeClr val="tx1"/>
                </a:solidFill>
                <a:latin typeface="Frutiger 55 Roman" pitchFamily="2" charset="0"/>
              </a:defRPr>
            </a:lvl8pPr>
            <a:lvl9pPr marL="3922460" indent="-230733" defTabSz="945364" eaLnBrk="0" fontAlgn="base" hangingPunct="0">
              <a:spcBef>
                <a:spcPct val="0"/>
              </a:spcBef>
              <a:spcAft>
                <a:spcPct val="0"/>
              </a:spcAft>
              <a:defRPr sz="2000" b="1">
                <a:solidFill>
                  <a:schemeClr val="tx1"/>
                </a:solidFill>
                <a:latin typeface="Frutiger 55 Roman" pitchFamily="2" charset="0"/>
              </a:defRPr>
            </a:lvl9pPr>
          </a:lstStyle>
          <a:p>
            <a:pPr eaLnBrk="1" hangingPunct="1"/>
            <a:fld id="{93C30E37-AE30-430E-9C62-FB177C58913E}" type="slidenum">
              <a:rPr lang="en-US" sz="1200" b="0">
                <a:latin typeface="Arial" charset="0"/>
              </a:rPr>
              <a:pPr eaLnBrk="1" hangingPunct="1"/>
              <a:t>13</a:t>
            </a:fld>
            <a:endParaRPr lang="en-US" sz="1200" b="0">
              <a:latin typeface="Arial" charset="0"/>
            </a:endParaRPr>
          </a:p>
        </p:txBody>
      </p:sp>
      <p:sp>
        <p:nvSpPr>
          <p:cNvPr id="2" name="Date Placeholder 1"/>
          <p:cNvSpPr>
            <a:spLocks noGrp="1"/>
          </p:cNvSpPr>
          <p:nvPr>
            <p:ph type="dt" idx="1"/>
          </p:nvPr>
        </p:nvSpPr>
        <p:spPr/>
        <p:txBody>
          <a:bodyPr/>
          <a:lstStyle/>
          <a:p>
            <a:pPr lvl="0"/>
            <a:fld id="{EFD0B683-1D09-4DDB-8F7E-CB00ECCA936E}" type="datetime4">
              <a:rPr lang="en-US">
                <a:solidFill>
                  <a:srgbClr val="000000"/>
                </a:solidFill>
                <a:latin typeface="Arial"/>
              </a:rPr>
              <a:pPr lvl="0"/>
              <a:t>September 20, 2013</a:t>
            </a:fld>
            <a:endParaRPr lang="en-US" dirty="0">
              <a:solidFill>
                <a:srgbClr val="000000"/>
              </a:solidFill>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6C388D9-8E38-4EC6-8E5A-9BD94593D26C}" type="slidenum">
              <a:rPr lang="en-US" smtClean="0"/>
              <a:pPr/>
              <a:t>14</a:t>
            </a:fld>
            <a:endParaRPr lang="en-US" dirty="0"/>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pPr marL="169686" indent="-169686" defTabSz="904993">
              <a:buFont typeface="Arial" pitchFamily="34" charset="0"/>
              <a:buChar char="•"/>
              <a:defRPr/>
            </a:pPr>
            <a:r>
              <a:rPr lang="en-US" dirty="0" err="1" smtClean="0"/>
              <a:t>Garanti</a:t>
            </a:r>
            <a:r>
              <a:rPr lang="en-US" dirty="0" smtClean="0"/>
              <a:t> Bank recognized it could extend its reach with a Mobile Money Services proposition. However, </a:t>
            </a:r>
            <a:r>
              <a:rPr lang="en-US" dirty="0" err="1" smtClean="0"/>
              <a:t>Garanti</a:t>
            </a:r>
            <a:r>
              <a:rPr lang="en-US" dirty="0" smtClean="0"/>
              <a:t> required access to a mobile network infrastructure and partnered with </a:t>
            </a:r>
            <a:r>
              <a:rPr lang="en-US" dirty="0" err="1" smtClean="0"/>
              <a:t>Turkcell</a:t>
            </a:r>
            <a:r>
              <a:rPr lang="en-US" dirty="0" smtClean="0"/>
              <a:t>, the country’s leading GSM operator. With </a:t>
            </a:r>
            <a:r>
              <a:rPr lang="en-US" dirty="0">
                <a:cs typeface="Arial" pitchFamily="34" charset="0"/>
              </a:rPr>
              <a:t>MasterCard Mobile Payment Gateway, we delivered an end-to-end mobile payment </a:t>
            </a:r>
            <a:r>
              <a:rPr lang="en-US" dirty="0" smtClean="0">
                <a:cs typeface="Arial" pitchFamily="34" charset="0"/>
              </a:rPr>
              <a:t>capability.</a:t>
            </a:r>
            <a:endParaRPr lang="en-US" dirty="0" smtClean="0"/>
          </a:p>
          <a:p>
            <a:pPr marL="169686" indent="-169686" defTabSz="904993">
              <a:buFont typeface="Arial" pitchFamily="34" charset="0"/>
              <a:buChar char="•"/>
              <a:defRPr/>
            </a:pPr>
            <a:r>
              <a:rPr lang="en-US" dirty="0" smtClean="0"/>
              <a:t>This </a:t>
            </a:r>
            <a:r>
              <a:rPr lang="en-US" dirty="0" err="1" smtClean="0"/>
              <a:t>Garanti</a:t>
            </a:r>
            <a:r>
              <a:rPr lang="en-US" dirty="0" smtClean="0"/>
              <a:t> example illustrates that the Mobile Money Services model is already demonstrating its potential to revolutionize the way consumers distribute funds, regardless of their income or credit status, and promote financial inclusion.</a:t>
            </a:r>
          </a:p>
          <a:p>
            <a:pPr marL="169686" indent="-169686" defTabSz="904993">
              <a:buFont typeface="Arial" pitchFamily="34" charset="0"/>
              <a:buChar char="•"/>
              <a:defRPr/>
            </a:pPr>
            <a:r>
              <a:rPr lang="en-US" dirty="0" smtClean="0"/>
              <a:t>The services works with all Turkcell phones (Smart</a:t>
            </a:r>
            <a:r>
              <a:rPr lang="en-US" baseline="0" dirty="0" smtClean="0"/>
              <a:t> phones to feature phones)</a:t>
            </a:r>
            <a:r>
              <a:rPr lang="en-US" dirty="0" smtClean="0"/>
              <a:t>.  C</a:t>
            </a:r>
            <a:r>
              <a:rPr lang="en-US" baseline="0" dirty="0" smtClean="0"/>
              <a:t>onsumers with an NFC-enabled phone can do Tap and Go transaction in addition to the remote transactions previously mention.  The NFC is </a:t>
            </a:r>
            <a:r>
              <a:rPr lang="en-US" dirty="0" smtClean="0"/>
              <a:t>still MC exclusive. Besides, 6 banks have completed their integration and offering their NFC services to their customers currently. We have also working with Turkcell to provide NFC awareness and increase consumer demand. </a:t>
            </a:r>
          </a:p>
          <a:p>
            <a:pPr marL="169686" indent="-169686" defTabSz="904993">
              <a:buFont typeface="Arial" pitchFamily="34" charset="0"/>
              <a:buChar char="•"/>
              <a:defRPr/>
            </a:pPr>
            <a:endParaRPr lang="en-US" dirty="0" smtClean="0"/>
          </a:p>
          <a:p>
            <a:pPr marL="169686" indent="-169686" defTabSz="904993">
              <a:buFont typeface="Arial" pitchFamily="34" charset="0"/>
              <a:buChar char="•"/>
              <a:defRPr/>
            </a:pPr>
            <a:endParaRPr lang="en-US" dirty="0" smtClean="0"/>
          </a:p>
          <a:p>
            <a:pPr marL="228580" indent="-228580">
              <a:lnSpc>
                <a:spcPct val="90000"/>
              </a:lnSpc>
              <a:spcBef>
                <a:spcPts val="1200"/>
              </a:spcBef>
              <a:spcAft>
                <a:spcPts val="1200"/>
              </a:spcAft>
              <a:buClr>
                <a:schemeClr val="accent1"/>
              </a:buClr>
              <a:buFont typeface="Arial" pitchFamily="34" charset="0"/>
              <a:buChar char="•"/>
            </a:pPr>
            <a:endParaRPr lang="en-US" dirty="0">
              <a:cs typeface="Arial" pitchFamily="34" charset="0"/>
            </a:endParaRPr>
          </a:p>
        </p:txBody>
      </p:sp>
      <p:sp>
        <p:nvSpPr>
          <p:cNvPr id="7" name="Date Placeholder 6"/>
          <p:cNvSpPr>
            <a:spLocks noGrp="1"/>
          </p:cNvSpPr>
          <p:nvPr>
            <p:ph type="dt" idx="1"/>
          </p:nvPr>
        </p:nvSpPr>
        <p:spPr/>
        <p:txBody>
          <a:bodyPr/>
          <a:lstStyle/>
          <a:p>
            <a:pPr lvl="0"/>
            <a:fld id="{739BDD74-EA0B-43B3-ACA4-A8A9FC287979}" type="datetime4">
              <a:rPr lang="en-US">
                <a:solidFill>
                  <a:srgbClr val="000000"/>
                </a:solidFill>
                <a:latin typeface="Arial"/>
              </a:rPr>
              <a:pPr lvl="0"/>
              <a:t>September 20, 2013</a:t>
            </a:fld>
            <a:endParaRPr lang="en-US" dirty="0">
              <a:solidFill>
                <a:srgbClr val="000000"/>
              </a:solidFill>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C388D9-8E38-4EC6-8E5A-9BD94593D26C}" type="slidenum">
              <a:rPr lang="en-US" smtClean="0"/>
              <a:pPr/>
              <a:t>15</a:t>
            </a:fld>
            <a:endParaRPr lang="en-US" dirty="0"/>
          </a:p>
        </p:txBody>
      </p:sp>
      <p:sp>
        <p:nvSpPr>
          <p:cNvPr id="5" name="Date Placeholder 4"/>
          <p:cNvSpPr>
            <a:spLocks noGrp="1"/>
          </p:cNvSpPr>
          <p:nvPr>
            <p:ph type="dt" idx="11"/>
          </p:nvPr>
        </p:nvSpPr>
        <p:spPr/>
        <p:txBody>
          <a:bodyPr/>
          <a:lstStyle/>
          <a:p>
            <a:r>
              <a:rPr lang="en-US" smtClean="0"/>
              <a:t>August 14, 2013</a:t>
            </a:r>
            <a:endParaRPr lang="en-US" dirty="0"/>
          </a:p>
        </p:txBody>
      </p:sp>
    </p:spTree>
    <p:extLst>
      <p:ext uri="{BB962C8B-B14F-4D97-AF65-F5344CB8AC3E}">
        <p14:creationId xmlns="" xmlns:p14="http://schemas.microsoft.com/office/powerpoint/2010/main" val="109417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pitchFamily="34" charset="0"/>
                <a:ea typeface="+mn-ea"/>
                <a:cs typeface="+mn-cs"/>
              </a:rPr>
              <a:t>We see a world that is very connected for some, but not for all; we see technology doing many good things, but we also see 85% of retails transactions still in cash; and, we see 2.5 billion adults with no access to formal financial services – a situation often linked to poverty.</a:t>
            </a:r>
          </a:p>
          <a:p>
            <a:pPr lvl="0"/>
            <a:endParaRPr lang="en-US" dirty="0"/>
          </a:p>
          <a:p>
            <a:r>
              <a:rPr lang="en-US" sz="1200" kern="1200" dirty="0" smtClean="0">
                <a:solidFill>
                  <a:schemeClr val="tx1"/>
                </a:solidFill>
                <a:effectLst/>
                <a:latin typeface="Arial" pitchFamily="34" charset="0"/>
                <a:ea typeface="+mn-ea"/>
                <a:cs typeface="+mn-cs"/>
              </a:rPr>
              <a:t>Those who live in cash- or check-dependent societies are vulnerable to theft, expensive check cashers, and payday lenders. Merchants in developing countries must contend with fraud, bounced checks and unpaid loans. </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We believe that everyone has the right to safe, affordable ways to save, invest or transfer funds</a:t>
            </a:r>
            <a:r>
              <a:rPr lang="en-US" sz="1200" kern="1200" baseline="0" dirty="0" smtClean="0">
                <a:solidFill>
                  <a:schemeClr val="tx1"/>
                </a:solidFill>
                <a:effectLst/>
                <a:latin typeface="Arial" pitchFamily="34" charset="0"/>
                <a:ea typeface="+mn-ea"/>
                <a:cs typeface="+mn-cs"/>
              </a:rPr>
              <a:t> and electronic payments can be a driver of financial inclusion and economic empowerment.</a:t>
            </a:r>
          </a:p>
          <a:p>
            <a:endParaRPr lang="en-US" dirty="0"/>
          </a:p>
          <a:p>
            <a:r>
              <a:rPr lang="en-US" sz="1200" kern="1200" dirty="0" smtClean="0">
                <a:solidFill>
                  <a:schemeClr val="tx1"/>
                </a:solidFill>
                <a:effectLst/>
                <a:latin typeface="Arial" pitchFamily="34" charset="0"/>
                <a:ea typeface="+mn-ea"/>
                <a:cs typeface="+mn-cs"/>
              </a:rPr>
              <a:t>Stress the points </a:t>
            </a:r>
          </a:p>
          <a:p>
            <a:pPr marL="171450" indent="-171450">
              <a:buFont typeface="Arial" pitchFamily="34" charset="0"/>
              <a:buChar char="•"/>
            </a:pPr>
            <a:r>
              <a:rPr lang="en-US" dirty="0" smtClean="0"/>
              <a:t>Technology alone cannot solve financial inclusion challenges. Financial education and adequate risk management are needed to make new solutions attractive these segments</a:t>
            </a:r>
            <a:endParaRPr lang="en-US" sz="120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2AC4CF46-172F-DD4E-A47C-7635E4211790}" type="slidenum">
              <a:rPr lang="en-US" smtClean="0"/>
              <a:pPr/>
              <a:t>3</a:t>
            </a:fld>
            <a:endParaRPr lang="en-US"/>
          </a:p>
        </p:txBody>
      </p:sp>
    </p:spTree>
    <p:extLst>
      <p:ext uri="{BB962C8B-B14F-4D97-AF65-F5344CB8AC3E}">
        <p14:creationId xmlns="" xmlns:p14="http://schemas.microsoft.com/office/powerpoint/2010/main" val="278007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Arial" pitchFamily="34" charset="0"/>
                <a:ea typeface="+mn-ea"/>
                <a:cs typeface="+mn-cs"/>
              </a:rPr>
              <a:t>What are the major barriers inhibiting widespread access to financial services?</a:t>
            </a:r>
          </a:p>
          <a:p>
            <a:r>
              <a:rPr lang="en-US" sz="1200" b="1" u="none" strike="noStrike" kern="1200" dirty="0" smtClean="0">
                <a:solidFill>
                  <a:schemeClr val="tx1"/>
                </a:solidFill>
                <a:effectLst/>
                <a:latin typeface="Arial" pitchFamily="34" charset="0"/>
                <a:ea typeface="+mn-ea"/>
                <a:cs typeface="+mn-cs"/>
              </a:rPr>
              <a:t> </a:t>
            </a:r>
            <a:endParaRPr lang="en-US" sz="1200" kern="1200" dirty="0" smtClean="0">
              <a:solidFill>
                <a:schemeClr val="tx1"/>
              </a:solidFill>
              <a:effectLst/>
              <a:latin typeface="Arial" pitchFamily="34" charset="0"/>
              <a:ea typeface="+mn-ea"/>
              <a:cs typeface="+mn-cs"/>
            </a:endParaRPr>
          </a:p>
          <a:p>
            <a:pPr lvl="0"/>
            <a:r>
              <a:rPr lang="en-US" sz="1200" kern="1200" dirty="0" smtClean="0">
                <a:solidFill>
                  <a:schemeClr val="tx1"/>
                </a:solidFill>
                <a:effectLst/>
                <a:latin typeface="Arial" pitchFamily="34" charset="0"/>
                <a:ea typeface="+mn-ea"/>
                <a:cs typeface="+mn-cs"/>
              </a:rPr>
              <a:t>Long-standing barriers continue to pose challenges to achieving financial inclusion, and there are three in particular that need to be recognized and addressed if we are to make significant progress:</a:t>
            </a:r>
            <a:endParaRPr lang="en-US" sz="1600" kern="1200" dirty="0" smtClean="0">
              <a:solidFill>
                <a:schemeClr val="tx1"/>
              </a:solidFill>
              <a:effectLst/>
              <a:latin typeface="Arial" pitchFamily="34" charset="0"/>
              <a:ea typeface="+mn-ea"/>
              <a:cs typeface="+mn-cs"/>
            </a:endParaRPr>
          </a:p>
          <a:p>
            <a:pPr lvl="1"/>
            <a:r>
              <a:rPr lang="en-US" sz="1200" b="1" kern="1200" dirty="0" smtClean="0">
                <a:solidFill>
                  <a:schemeClr val="tx1"/>
                </a:solidFill>
                <a:effectLst/>
                <a:latin typeface="Arial" pitchFamily="34" charset="0"/>
                <a:ea typeface="+mn-ea"/>
                <a:cs typeface="+mn-cs"/>
              </a:rPr>
              <a:t>Business Model for Financial Inclusion</a:t>
            </a:r>
            <a:r>
              <a:rPr lang="en-US" sz="1200" kern="1200" dirty="0" smtClean="0">
                <a:solidFill>
                  <a:schemeClr val="tx1"/>
                </a:solidFill>
                <a:effectLst/>
                <a:latin typeface="Arial" pitchFamily="34" charset="0"/>
                <a:ea typeface="+mn-ea"/>
                <a:cs typeface="+mn-cs"/>
              </a:rPr>
              <a:t>:  We need to acknowledge that reaching the unbanked/</a:t>
            </a:r>
            <a:r>
              <a:rPr lang="en-US" sz="1200" kern="1200" dirty="0" err="1" smtClean="0">
                <a:solidFill>
                  <a:schemeClr val="tx1"/>
                </a:solidFill>
                <a:effectLst/>
                <a:latin typeface="Arial" pitchFamily="34" charset="0"/>
                <a:ea typeface="+mn-ea"/>
                <a:cs typeface="+mn-cs"/>
              </a:rPr>
              <a:t>underbanked</a:t>
            </a:r>
            <a:r>
              <a:rPr lang="en-US" sz="1200" kern="1200" dirty="0" smtClean="0">
                <a:solidFill>
                  <a:schemeClr val="tx1"/>
                </a:solidFill>
                <a:effectLst/>
                <a:latin typeface="Arial" pitchFamily="34" charset="0"/>
                <a:ea typeface="+mn-ea"/>
                <a:cs typeface="+mn-cs"/>
              </a:rPr>
              <a:t> is expensive.  The traditional bank branch model costs too much – putting them up and running them, and extending reach into new geographies – and the branchless model has not been fully developed and is not yet economically sound.  </a:t>
            </a:r>
            <a:endParaRPr lang="en-US" sz="16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a:t>
            </a:r>
            <a:endParaRPr lang="en-US" sz="16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Further, banks operating in the traditional sense (making money off of float &amp; fees) do not make money off the base of pyramid, so the rationale for investment is stressed.  We need to recognize that there is no economic value to make these investments, especially when they have to manage risk and comply with necessary regulations.</a:t>
            </a:r>
            <a:endParaRPr lang="en-US" sz="1600" kern="1200" dirty="0" smtClean="0">
              <a:solidFill>
                <a:schemeClr val="tx1"/>
              </a:solidFill>
              <a:effectLst/>
              <a:latin typeface="Arial" pitchFamily="34" charset="0"/>
              <a:ea typeface="+mn-ea"/>
              <a:cs typeface="+mn-cs"/>
            </a:endParaRPr>
          </a:p>
          <a:p>
            <a:r>
              <a:rPr lang="en-US" sz="1200" b="1" kern="1200" dirty="0" smtClean="0">
                <a:solidFill>
                  <a:schemeClr val="tx1"/>
                </a:solidFill>
                <a:effectLst/>
                <a:latin typeface="Arial" pitchFamily="34" charset="0"/>
                <a:ea typeface="+mn-ea"/>
                <a:cs typeface="+mn-cs"/>
              </a:rPr>
              <a:t> </a:t>
            </a:r>
            <a:endParaRPr lang="en-US" sz="1600" kern="1200" dirty="0" smtClean="0">
              <a:solidFill>
                <a:schemeClr val="tx1"/>
              </a:solidFill>
              <a:effectLst/>
              <a:latin typeface="Arial" pitchFamily="34" charset="0"/>
              <a:ea typeface="+mn-ea"/>
              <a:cs typeface="+mn-cs"/>
            </a:endParaRPr>
          </a:p>
          <a:p>
            <a:pPr lvl="1"/>
            <a:r>
              <a:rPr lang="en-US" sz="1200" b="1" kern="1200" dirty="0" smtClean="0">
                <a:solidFill>
                  <a:schemeClr val="tx1"/>
                </a:solidFill>
                <a:effectLst/>
                <a:latin typeface="Arial" pitchFamily="34" charset="0"/>
                <a:ea typeface="+mn-ea"/>
                <a:cs typeface="+mn-cs"/>
              </a:rPr>
              <a:t>Identification of People:</a:t>
            </a:r>
            <a:r>
              <a:rPr lang="en-US" sz="1200" kern="1200" dirty="0" smtClean="0">
                <a:solidFill>
                  <a:schemeClr val="tx1"/>
                </a:solidFill>
                <a:effectLst/>
                <a:latin typeface="Arial" pitchFamily="34" charset="0"/>
                <a:ea typeface="+mn-ea"/>
                <a:cs typeface="+mn-cs"/>
              </a:rPr>
              <a:t> We need to know who the people are.  Know Your Customer (KYC) and other regulations are in place for the right reasons.  But it is not easy to do with the underserved population unless government creates an </a:t>
            </a:r>
            <a:r>
              <a:rPr lang="en-US" sz="1200" b="1" u="sng" kern="1200" dirty="0" smtClean="0">
                <a:solidFill>
                  <a:schemeClr val="tx1"/>
                </a:solidFill>
                <a:effectLst/>
                <a:latin typeface="Arial" pitchFamily="34" charset="0"/>
                <a:ea typeface="+mn-ea"/>
                <a:cs typeface="+mn-cs"/>
              </a:rPr>
              <a:t>ID scheme</a:t>
            </a:r>
            <a:r>
              <a:rPr lang="en-US" sz="1200" kern="1200" dirty="0" smtClean="0">
                <a:solidFill>
                  <a:schemeClr val="tx1"/>
                </a:solidFill>
                <a:effectLst/>
                <a:latin typeface="Arial" pitchFamily="34" charset="0"/>
                <a:ea typeface="+mn-ea"/>
                <a:cs typeface="+mn-cs"/>
              </a:rPr>
              <a:t>.  So there is a great need for </a:t>
            </a:r>
            <a:r>
              <a:rPr lang="en-US" sz="1200" b="1" u="sng" kern="1200" dirty="0" smtClean="0">
                <a:solidFill>
                  <a:schemeClr val="tx1"/>
                </a:solidFill>
                <a:effectLst/>
                <a:latin typeface="Arial" pitchFamily="34" charset="0"/>
                <a:ea typeface="+mn-ea"/>
                <a:cs typeface="+mn-cs"/>
              </a:rPr>
              <a:t>public private partnership</a:t>
            </a:r>
            <a:r>
              <a:rPr lang="en-US" sz="1200" kern="1200" dirty="0" smtClean="0">
                <a:solidFill>
                  <a:schemeClr val="tx1"/>
                </a:solidFill>
                <a:effectLst/>
                <a:latin typeface="Arial" pitchFamily="34" charset="0"/>
                <a:ea typeface="+mn-ea"/>
                <a:cs typeface="+mn-cs"/>
              </a:rPr>
              <a:t> that enables formal financial services.</a:t>
            </a:r>
            <a:endParaRPr lang="en-US" sz="1600" kern="1200" dirty="0" smtClean="0">
              <a:solidFill>
                <a:schemeClr val="tx1"/>
              </a:solidFill>
              <a:effectLst/>
              <a:latin typeface="Arial" pitchFamily="34" charset="0"/>
              <a:ea typeface="+mn-ea"/>
              <a:cs typeface="+mn-cs"/>
            </a:endParaRPr>
          </a:p>
          <a:p>
            <a:r>
              <a:rPr lang="en-US" sz="1200" b="1" kern="1200" dirty="0" smtClean="0">
                <a:solidFill>
                  <a:schemeClr val="tx1"/>
                </a:solidFill>
                <a:effectLst/>
                <a:latin typeface="Arial" pitchFamily="34" charset="0"/>
                <a:ea typeface="+mn-ea"/>
                <a:cs typeface="+mn-cs"/>
              </a:rPr>
              <a:t> </a:t>
            </a:r>
            <a:endParaRPr lang="en-US" sz="1600" kern="1200" dirty="0" smtClean="0">
              <a:solidFill>
                <a:schemeClr val="tx1"/>
              </a:solidFill>
              <a:effectLst/>
              <a:latin typeface="Arial" pitchFamily="34" charset="0"/>
              <a:ea typeface="+mn-ea"/>
              <a:cs typeface="+mn-cs"/>
            </a:endParaRPr>
          </a:p>
          <a:p>
            <a:pPr lvl="1"/>
            <a:r>
              <a:rPr lang="en-US" sz="1200" b="1" kern="1200" dirty="0" smtClean="0">
                <a:solidFill>
                  <a:schemeClr val="tx1"/>
                </a:solidFill>
                <a:effectLst/>
                <a:latin typeface="Arial" pitchFamily="34" charset="0"/>
                <a:ea typeface="+mn-ea"/>
                <a:cs typeface="+mn-cs"/>
              </a:rPr>
              <a:t>Education:</a:t>
            </a:r>
            <a:r>
              <a:rPr lang="en-US" sz="1200" kern="1200" dirty="0" smtClean="0">
                <a:solidFill>
                  <a:schemeClr val="tx1"/>
                </a:solidFill>
                <a:effectLst/>
                <a:latin typeface="Arial" pitchFamily="34" charset="0"/>
                <a:ea typeface="+mn-ea"/>
                <a:cs typeface="+mn-cs"/>
              </a:rPr>
              <a:t> The traditional approach has focused on budgeting and saving – but what is needed is education to help people understand that</a:t>
            </a:r>
            <a:r>
              <a:rPr lang="en-US" sz="1200" b="1" u="sng" kern="1200" dirty="0" smtClean="0">
                <a:solidFill>
                  <a:schemeClr val="tx1"/>
                </a:solidFill>
                <a:effectLst/>
                <a:latin typeface="Arial" pitchFamily="34" charset="0"/>
                <a:ea typeface="+mn-ea"/>
                <a:cs typeface="+mn-cs"/>
              </a:rPr>
              <a:t> being included</a:t>
            </a:r>
            <a:r>
              <a:rPr lang="en-US" sz="1200" kern="1200" dirty="0" smtClean="0">
                <a:solidFill>
                  <a:schemeClr val="tx1"/>
                </a:solidFill>
                <a:effectLst/>
                <a:latin typeface="Arial" pitchFamily="34" charset="0"/>
                <a:ea typeface="+mn-ea"/>
                <a:cs typeface="+mn-cs"/>
              </a:rPr>
              <a:t> in financial services is in their best interests and at the same time build trust in the system and increase usage of financial products.</a:t>
            </a:r>
            <a:endParaRPr lang="en-US" sz="16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a:t>
            </a:r>
            <a:endParaRPr lang="en-US" sz="1600" kern="1200" dirty="0" smtClean="0">
              <a:solidFill>
                <a:schemeClr val="tx1"/>
              </a:solidFill>
              <a:effectLst/>
              <a:latin typeface="Arial" pitchFamily="34" charset="0"/>
              <a:ea typeface="+mn-ea"/>
              <a:cs typeface="+mn-cs"/>
            </a:endParaRPr>
          </a:p>
          <a:p>
            <a:pPr lvl="0"/>
            <a:r>
              <a:rPr lang="en-US" sz="1200" kern="1200" dirty="0" smtClean="0">
                <a:solidFill>
                  <a:schemeClr val="tx1"/>
                </a:solidFill>
                <a:effectLst/>
                <a:latin typeface="Arial" pitchFamily="34" charset="0"/>
                <a:ea typeface="+mn-ea"/>
                <a:cs typeface="+mn-cs"/>
              </a:rPr>
              <a:t>There also needs to be a strong focus on creating a consistent stream of </a:t>
            </a:r>
            <a:r>
              <a:rPr lang="en-US" sz="1200" b="1" u="sng" kern="1200" dirty="0" smtClean="0">
                <a:solidFill>
                  <a:schemeClr val="tx1"/>
                </a:solidFill>
                <a:effectLst/>
                <a:latin typeface="Arial" pitchFamily="34" charset="0"/>
                <a:ea typeface="+mn-ea"/>
                <a:cs typeface="+mn-cs"/>
              </a:rPr>
              <a:t>money in</a:t>
            </a:r>
            <a:r>
              <a:rPr lang="en-US" sz="1200" kern="1200" dirty="0" smtClean="0">
                <a:solidFill>
                  <a:schemeClr val="tx1"/>
                </a:solidFill>
                <a:effectLst/>
                <a:latin typeface="Arial" pitchFamily="34" charset="0"/>
                <a:ea typeface="+mn-ea"/>
                <a:cs typeface="+mn-cs"/>
              </a:rPr>
              <a:t> as an effort to drive </a:t>
            </a:r>
            <a:r>
              <a:rPr lang="en-US" sz="1200" kern="1200" dirty="0" err="1" smtClean="0">
                <a:solidFill>
                  <a:schemeClr val="tx1"/>
                </a:solidFill>
                <a:effectLst/>
                <a:latin typeface="Arial" pitchFamily="34" charset="0"/>
                <a:ea typeface="+mn-ea"/>
                <a:cs typeface="+mn-cs"/>
              </a:rPr>
              <a:t>electronification</a:t>
            </a:r>
            <a:r>
              <a:rPr lang="en-US" sz="1200" kern="1200" dirty="0" smtClean="0">
                <a:solidFill>
                  <a:schemeClr val="tx1"/>
                </a:solidFill>
                <a:effectLst/>
                <a:latin typeface="Arial" pitchFamily="34" charset="0"/>
                <a:ea typeface="+mn-ea"/>
                <a:cs typeface="+mn-cs"/>
              </a:rPr>
              <a:t>.  This is where the maximum leakage takes place and opportunities to create efficiency come into play.  The mistake many make is trying to boil the ocean and create money in and out solutions at the start. Money out needs a large ecosystem, and can happen once the cash in challenge is addressed.</a:t>
            </a:r>
            <a:endParaRPr lang="en-US" sz="160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A9BE9E4C-E9BC-403A-98D4-19D2DC98095B}" type="slidenum">
              <a:rPr lang="en-US" smtClean="0"/>
              <a:pPr/>
              <a:t>4</a:t>
            </a:fld>
            <a:endParaRPr lang="en-US"/>
          </a:p>
        </p:txBody>
      </p:sp>
      <p:sp>
        <p:nvSpPr>
          <p:cNvPr id="5" name="Date Placeholder 4"/>
          <p:cNvSpPr>
            <a:spLocks noGrp="1"/>
          </p:cNvSpPr>
          <p:nvPr>
            <p:ph type="dt" idx="1"/>
          </p:nvPr>
        </p:nvSpPr>
        <p:spPr/>
        <p:txBody>
          <a:bodyPr/>
          <a:lstStyle/>
          <a:p>
            <a:r>
              <a:rPr lang="en-US" smtClean="0"/>
              <a:t>November 14, 2012</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What lessons learned can be distilled from encouraging examples of success that you have seen in overcoming some of these barriers?</a:t>
            </a:r>
          </a:p>
          <a:p>
            <a:r>
              <a:rPr lang="en-US" sz="1200" b="1" u="none" strike="noStrike" kern="1200" dirty="0" smtClean="0">
                <a:solidFill>
                  <a:schemeClr val="tx1"/>
                </a:solidFill>
                <a:effectLst/>
                <a:latin typeface="Arial" pitchFamily="34" charset="0"/>
                <a:ea typeface="+mn-ea"/>
                <a:cs typeface="+mn-cs"/>
              </a:rPr>
              <a:t> </a:t>
            </a:r>
            <a:endParaRPr lang="en-US" sz="1200" kern="1200" dirty="0" smtClean="0">
              <a:solidFill>
                <a:schemeClr val="tx1"/>
              </a:solidFill>
              <a:effectLst/>
              <a:latin typeface="Arial" pitchFamily="34" charset="0"/>
              <a:ea typeface="+mn-ea"/>
              <a:cs typeface="+mn-cs"/>
            </a:endParaRPr>
          </a:p>
          <a:p>
            <a:pPr lvl="0"/>
            <a:r>
              <a:rPr lang="en-GB" sz="1200" kern="1200" dirty="0" smtClean="0">
                <a:solidFill>
                  <a:schemeClr val="tx1"/>
                </a:solidFill>
                <a:effectLst/>
                <a:latin typeface="Arial" pitchFamily="34" charset="0"/>
                <a:ea typeface="+mn-ea"/>
                <a:cs typeface="+mn-cs"/>
              </a:rPr>
              <a:t>First there is the immense value of </a:t>
            </a:r>
            <a:r>
              <a:rPr lang="en-GB" sz="1200" b="1" u="sng" kern="1200" dirty="0" smtClean="0">
                <a:solidFill>
                  <a:schemeClr val="tx1"/>
                </a:solidFill>
                <a:effectLst/>
                <a:latin typeface="Arial" pitchFamily="34" charset="0"/>
                <a:ea typeface="+mn-ea"/>
                <a:cs typeface="+mn-cs"/>
              </a:rPr>
              <a:t>public private partnerships</a:t>
            </a:r>
            <a:r>
              <a:rPr lang="en-GB" sz="1200" kern="1200" dirty="0" smtClean="0">
                <a:solidFill>
                  <a:schemeClr val="tx1"/>
                </a:solidFill>
                <a:effectLst/>
                <a:latin typeface="Arial" pitchFamily="34" charset="0"/>
                <a:ea typeface="+mn-ea"/>
                <a:cs typeface="+mn-cs"/>
              </a:rPr>
              <a:t> – and the importance of government actively wanting to create the right environment and working with the private sector to accomplish their goals.  This ranges from </a:t>
            </a:r>
            <a:r>
              <a:rPr lang="en-GB" sz="1200" b="1" u="sng" kern="1200" dirty="0" smtClean="0">
                <a:solidFill>
                  <a:schemeClr val="tx1"/>
                </a:solidFill>
                <a:effectLst/>
                <a:latin typeface="Arial" pitchFamily="34" charset="0"/>
                <a:ea typeface="+mn-ea"/>
                <a:cs typeface="+mn-cs"/>
              </a:rPr>
              <a:t>identity</a:t>
            </a:r>
            <a:r>
              <a:rPr lang="en-GB" sz="1200" kern="1200" dirty="0" smtClean="0">
                <a:solidFill>
                  <a:schemeClr val="tx1"/>
                </a:solidFill>
                <a:effectLst/>
                <a:latin typeface="Arial" pitchFamily="34" charset="0"/>
                <a:ea typeface="+mn-ea"/>
                <a:cs typeface="+mn-cs"/>
              </a:rPr>
              <a:t>, building the </a:t>
            </a:r>
            <a:r>
              <a:rPr lang="en-GB" sz="1200" b="1" u="sng" kern="1200" dirty="0" smtClean="0">
                <a:solidFill>
                  <a:schemeClr val="tx1"/>
                </a:solidFill>
                <a:effectLst/>
                <a:latin typeface="Arial" pitchFamily="34" charset="0"/>
                <a:ea typeface="+mn-ea"/>
                <a:cs typeface="+mn-cs"/>
              </a:rPr>
              <a:t>ecosystem</a:t>
            </a:r>
            <a:r>
              <a:rPr lang="en-GB" sz="1200" kern="1200" dirty="0" smtClean="0">
                <a:solidFill>
                  <a:schemeClr val="tx1"/>
                </a:solidFill>
                <a:effectLst/>
                <a:latin typeface="Arial" pitchFamily="34" charset="0"/>
                <a:ea typeface="+mn-ea"/>
                <a:cs typeface="+mn-cs"/>
              </a:rPr>
              <a:t>, collaborating </a:t>
            </a:r>
            <a:r>
              <a:rPr lang="en-GB" sz="1200" b="1" u="sng" kern="1200" dirty="0" smtClean="0">
                <a:solidFill>
                  <a:schemeClr val="tx1"/>
                </a:solidFill>
                <a:effectLst/>
                <a:latin typeface="Arial" pitchFamily="34" charset="0"/>
                <a:ea typeface="+mn-ea"/>
                <a:cs typeface="+mn-cs"/>
              </a:rPr>
              <a:t>on education</a:t>
            </a:r>
            <a:r>
              <a:rPr lang="en-GB" sz="1200" kern="1200" dirty="0" smtClean="0">
                <a:solidFill>
                  <a:schemeClr val="tx1"/>
                </a:solidFill>
                <a:effectLst/>
                <a:latin typeface="Arial" pitchFamily="34" charset="0"/>
                <a:ea typeface="+mn-ea"/>
                <a:cs typeface="+mn-cs"/>
              </a:rPr>
              <a:t> and creating money-in platforms</a:t>
            </a:r>
            <a:r>
              <a:rPr lang="en-US" sz="1200" kern="1200" dirty="0" smtClean="0">
                <a:solidFill>
                  <a:schemeClr val="tx1"/>
                </a:solidFill>
                <a:effectLst/>
                <a:latin typeface="Arial" pitchFamily="34" charset="0"/>
                <a:ea typeface="+mn-ea"/>
                <a:cs typeface="+mn-cs"/>
              </a:rPr>
              <a:t>.</a:t>
            </a:r>
            <a:endParaRPr lang="en-US" sz="16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a:t>
            </a:r>
            <a:endParaRPr lang="en-US" sz="1600" kern="1200" dirty="0" smtClean="0">
              <a:solidFill>
                <a:schemeClr val="tx1"/>
              </a:solidFill>
              <a:effectLst/>
              <a:latin typeface="Arial" pitchFamily="34" charset="0"/>
              <a:ea typeface="+mn-ea"/>
              <a:cs typeface="+mn-cs"/>
            </a:endParaRPr>
          </a:p>
          <a:p>
            <a:pPr lvl="0"/>
            <a:r>
              <a:rPr lang="en-US" sz="1200" kern="1200" dirty="0" smtClean="0">
                <a:solidFill>
                  <a:schemeClr val="tx1"/>
                </a:solidFill>
                <a:effectLst/>
                <a:latin typeface="Arial" pitchFamily="34" charset="0"/>
                <a:ea typeface="+mn-ea"/>
                <a:cs typeface="+mn-cs"/>
              </a:rPr>
              <a:t>Second is that there needs to be a </a:t>
            </a:r>
            <a:r>
              <a:rPr lang="en-US" sz="1200" b="1" u="sng" kern="1200" dirty="0" smtClean="0">
                <a:solidFill>
                  <a:schemeClr val="tx1"/>
                </a:solidFill>
                <a:effectLst/>
                <a:latin typeface="Arial" pitchFamily="34" charset="0"/>
                <a:ea typeface="+mn-ea"/>
                <a:cs typeface="+mn-cs"/>
              </a:rPr>
              <a:t>market organizing approach</a:t>
            </a:r>
            <a:r>
              <a:rPr lang="en-US" sz="1200" kern="1200" dirty="0" smtClean="0">
                <a:solidFill>
                  <a:schemeClr val="tx1"/>
                </a:solidFill>
                <a:effectLst/>
                <a:latin typeface="Arial" pitchFamily="34" charset="0"/>
                <a:ea typeface="+mn-ea"/>
                <a:cs typeface="+mn-cs"/>
              </a:rPr>
              <a:t> that brings all the players together. This includes working with both bank and non bank partners to process transactions, drive acceptance, develop relevant financial education materials, implement appropriate risk management and fraud mitigation tools.</a:t>
            </a:r>
            <a:endParaRPr lang="en-US" sz="16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a:t>
            </a:r>
            <a:endParaRPr lang="en-US" sz="1600" kern="1200" dirty="0" smtClean="0">
              <a:solidFill>
                <a:schemeClr val="tx1"/>
              </a:solidFill>
              <a:effectLst/>
              <a:latin typeface="Arial" pitchFamily="34" charset="0"/>
              <a:ea typeface="+mn-ea"/>
              <a:cs typeface="+mn-cs"/>
            </a:endParaRPr>
          </a:p>
          <a:p>
            <a:pPr lvl="0"/>
            <a:r>
              <a:rPr lang="en-US" sz="1200" kern="1200" dirty="0" smtClean="0">
                <a:solidFill>
                  <a:schemeClr val="tx1"/>
                </a:solidFill>
                <a:effectLst/>
                <a:latin typeface="Arial" pitchFamily="34" charset="0"/>
                <a:ea typeface="+mn-ea"/>
                <a:cs typeface="+mn-cs"/>
              </a:rPr>
              <a:t>Finally, don’t’ be in a hurry to deliver the final outcome of full financial inclusion and participation.  Figure out how to do it right by bringing appropriate money in/out solutions and employing the </a:t>
            </a:r>
            <a:r>
              <a:rPr lang="en-US" sz="1200" b="1" u="sng" kern="1200" dirty="0" smtClean="0">
                <a:solidFill>
                  <a:schemeClr val="tx1"/>
                </a:solidFill>
                <a:effectLst/>
                <a:latin typeface="Arial" pitchFamily="34" charset="0"/>
                <a:ea typeface="+mn-ea"/>
                <a:cs typeface="+mn-cs"/>
              </a:rPr>
              <a:t>5-Step ATM to POS model</a:t>
            </a:r>
            <a:r>
              <a:rPr lang="en-US" sz="1200" kern="1200" dirty="0" smtClean="0">
                <a:solidFill>
                  <a:schemeClr val="tx1"/>
                </a:solidFill>
                <a:effectLst/>
                <a:latin typeface="Arial" pitchFamily="34" charset="0"/>
                <a:ea typeface="+mn-ea"/>
                <a:cs typeface="+mn-cs"/>
              </a:rPr>
              <a:t>.</a:t>
            </a:r>
            <a:endParaRPr lang="en-US" sz="1600" kern="1200" dirty="0" smtClean="0">
              <a:solidFill>
                <a:schemeClr val="tx1"/>
              </a:solidFill>
              <a:effectLst/>
              <a:latin typeface="Arial" pitchFamily="34" charset="0"/>
              <a:ea typeface="+mn-ea"/>
              <a:cs typeface="+mn-cs"/>
            </a:endParaRPr>
          </a:p>
          <a:p>
            <a:pPr lvl="1"/>
            <a:r>
              <a:rPr lang="en-US" sz="1200" kern="1200" dirty="0" smtClean="0">
                <a:solidFill>
                  <a:schemeClr val="tx1"/>
                </a:solidFill>
                <a:effectLst/>
                <a:latin typeface="Arial" pitchFamily="34" charset="0"/>
                <a:ea typeface="+mn-ea"/>
                <a:cs typeface="+mn-cs"/>
              </a:rPr>
              <a:t>Starts with easy cash out of funds.  Then builds over time to include use in emergencies, then bigger ticket purchases, and ultimately use for small ticket items on a regular basis.</a:t>
            </a:r>
            <a:endParaRPr lang="en-US" sz="1600" kern="1200" dirty="0" smtClean="0">
              <a:solidFill>
                <a:schemeClr val="tx1"/>
              </a:solidFill>
              <a:effectLst/>
              <a:latin typeface="Arial" pitchFamily="34" charset="0"/>
              <a:ea typeface="+mn-ea"/>
              <a:cs typeface="+mn-cs"/>
            </a:endParaRPr>
          </a:p>
          <a:p>
            <a:endParaRPr lang="en-US" dirty="0" smtClean="0">
              <a:hlinkClick r:id=""/>
            </a:endParaRPr>
          </a:p>
          <a:p>
            <a:pPr lvl="0"/>
            <a:r>
              <a:rPr lang="en-US" sz="1400" b="1" dirty="0" smtClean="0"/>
              <a:t>Drive </a:t>
            </a:r>
            <a:r>
              <a:rPr lang="en-US" sz="1200" dirty="0" smtClean="0"/>
              <a:t>financial inclusion for consumers around the world by delivering innovative products and services through various form factors</a:t>
            </a:r>
          </a:p>
          <a:p>
            <a:pPr lvl="0"/>
            <a:r>
              <a:rPr lang="en-US" sz="1200" dirty="0" smtClean="0"/>
              <a:t>Provide products to people around the globe with increased transparency and better security to help improve their daily lives</a:t>
            </a:r>
          </a:p>
          <a:p>
            <a:endParaRPr lang="en-US" dirty="0"/>
          </a:p>
        </p:txBody>
      </p:sp>
      <p:sp>
        <p:nvSpPr>
          <p:cNvPr id="4" name="Slide Number Placeholder 3"/>
          <p:cNvSpPr>
            <a:spLocks noGrp="1"/>
          </p:cNvSpPr>
          <p:nvPr>
            <p:ph type="sldNum" sz="quarter" idx="10"/>
          </p:nvPr>
        </p:nvSpPr>
        <p:spPr/>
        <p:txBody>
          <a:bodyPr/>
          <a:lstStyle/>
          <a:p>
            <a:fld id="{2AC4CF46-172F-DD4E-A47C-7635E4211790}" type="slidenum">
              <a:rPr lang="en-US" smtClean="0"/>
              <a:pPr/>
              <a:t>5</a:t>
            </a:fld>
            <a:endParaRPr lang="en-US" dirty="0"/>
          </a:p>
        </p:txBody>
      </p:sp>
    </p:spTree>
    <p:extLst>
      <p:ext uri="{BB962C8B-B14F-4D97-AF65-F5344CB8AC3E}">
        <p14:creationId xmlns="" xmlns:p14="http://schemas.microsoft.com/office/powerpoint/2010/main" val="249916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Leveraging Innovation in Financial Services technology &amp; ID Systems Enables High Quality, Low Cost Access. </a:t>
            </a:r>
          </a:p>
          <a:p>
            <a:endParaRPr lang="en-US" dirty="0" smtClean="0"/>
          </a:p>
          <a:p>
            <a:r>
              <a:rPr lang="en-US" dirty="0" smtClean="0"/>
              <a:t>key areas include: </a:t>
            </a:r>
          </a:p>
          <a:p>
            <a:pPr marL="0" marR="0" lvl="0" indent="0" algn="l" defTabSz="914400" rtl="0" eaLnBrk="1" fontAlgn="base" latinLnBrk="0" hangingPunct="1">
              <a:lnSpc>
                <a:spcPct val="90000"/>
              </a:lnSpc>
              <a:spcBef>
                <a:spcPts val="600"/>
              </a:spcBef>
              <a:spcAft>
                <a:spcPct val="0"/>
              </a:spcAft>
              <a:buClrTx/>
              <a:buSzTx/>
              <a:buFontTx/>
              <a:buNone/>
              <a:tabLst/>
              <a:defRPr/>
            </a:pPr>
            <a:r>
              <a:rPr lang="en-US" dirty="0" smtClean="0"/>
              <a:t>ID facilitates full KYC and enables broad financial servicing</a:t>
            </a:r>
          </a:p>
          <a:p>
            <a:pPr marL="171450" lvl="0" indent="-171450" rtl="0">
              <a:buFont typeface="Arial" pitchFamily="34" charset="0"/>
              <a:buChar char="•"/>
            </a:pPr>
            <a:r>
              <a:rPr lang="en-US" sz="1200" dirty="0" smtClean="0"/>
              <a:t>Savings and payment  products</a:t>
            </a:r>
          </a:p>
          <a:p>
            <a:pPr marL="171450" lvl="0" indent="-171450" rtl="0">
              <a:buFont typeface="Arial" pitchFamily="34" charset="0"/>
              <a:buChar char="•"/>
            </a:pPr>
            <a:r>
              <a:rPr lang="en-US" sz="1200" dirty="0" smtClean="0"/>
              <a:t>Credit bureau that better enables responsible credit access</a:t>
            </a:r>
          </a:p>
          <a:p>
            <a:endParaRPr lang="en-US" dirty="0" smtClean="0"/>
          </a:p>
          <a:p>
            <a:pPr marL="0" marR="0" lvl="0" indent="0" algn="l" defTabSz="914400" rtl="0" eaLnBrk="1" fontAlgn="base" latinLnBrk="0" hangingPunct="1">
              <a:lnSpc>
                <a:spcPct val="90000"/>
              </a:lnSpc>
              <a:spcBef>
                <a:spcPts val="600"/>
              </a:spcBef>
              <a:spcAft>
                <a:spcPct val="0"/>
              </a:spcAft>
              <a:buClrTx/>
              <a:buSzTx/>
              <a:buFontTx/>
              <a:buNone/>
              <a:tabLst/>
              <a:defRPr/>
            </a:pPr>
            <a:r>
              <a:rPr lang="en-US" dirty="0" smtClean="0"/>
              <a:t>Prepaid</a:t>
            </a:r>
            <a:r>
              <a:rPr lang="en-US" baseline="0" dirty="0" smtClean="0"/>
              <a:t>, </a:t>
            </a:r>
            <a:r>
              <a:rPr lang="en-US" dirty="0" smtClean="0"/>
              <a:t>debit cards and </a:t>
            </a:r>
            <a:r>
              <a:rPr lang="en-US" baseline="0" dirty="0" smtClean="0"/>
              <a:t>mobile money accounts </a:t>
            </a:r>
            <a:r>
              <a:rPr lang="en-US" dirty="0" smtClean="0"/>
              <a:t>serve as virtual accounts </a:t>
            </a:r>
          </a:p>
          <a:p>
            <a:pPr marL="171450" lvl="0" indent="-171450" rtl="0">
              <a:buFont typeface="Arial" pitchFamily="34" charset="0"/>
              <a:buChar char="•"/>
            </a:pPr>
            <a:r>
              <a:rPr lang="en-US" sz="1200" dirty="0" smtClean="0"/>
              <a:t>Online payment for services, utility bills, insurance, taxes</a:t>
            </a:r>
          </a:p>
          <a:p>
            <a:pPr marL="171450" lvl="0" indent="-171450" rtl="0">
              <a:buFont typeface="Arial" pitchFamily="34" charset="0"/>
              <a:buChar char="•"/>
            </a:pPr>
            <a:r>
              <a:rPr lang="en-US" sz="1200" dirty="0" smtClean="0"/>
              <a:t>Secure cash deposit and withdrawal</a:t>
            </a:r>
          </a:p>
          <a:p>
            <a:pPr marL="171450" lvl="0" indent="-171450" rtl="0">
              <a:buFont typeface="Arial" pitchFamily="34" charset="0"/>
              <a:buChar char="•"/>
            </a:pPr>
            <a:r>
              <a:rPr lang="en-US" sz="1200" dirty="0" smtClean="0"/>
              <a:t>Secure transactions at Point Of Sale (POS)</a:t>
            </a:r>
          </a:p>
          <a:p>
            <a:pPr marL="171450" lvl="0" indent="-171450" rtl="0">
              <a:buFont typeface="Arial" pitchFamily="34" charset="0"/>
              <a:buChar char="•"/>
            </a:pPr>
            <a:r>
              <a:rPr lang="en-US" sz="1200" dirty="0" smtClean="0"/>
              <a:t>Provide efficient remittances</a:t>
            </a:r>
          </a:p>
          <a:p>
            <a:pPr marL="0" marR="0" lvl="0" indent="0" algn="l" defTabSz="914400" rtl="0" eaLnBrk="1" fontAlgn="base" latinLnBrk="0" hangingPunct="1">
              <a:lnSpc>
                <a:spcPct val="90000"/>
              </a:lnSpc>
              <a:spcBef>
                <a:spcPts val="600"/>
              </a:spcBef>
              <a:spcAft>
                <a:spcPct val="0"/>
              </a:spcAft>
              <a:buClrTx/>
              <a:buSzTx/>
              <a:buFontTx/>
              <a:buNone/>
              <a:tabLst/>
              <a:defRPr/>
            </a:pPr>
            <a:endParaRPr lang="en-US" dirty="0" smtClean="0"/>
          </a:p>
          <a:p>
            <a:pPr marL="0" marR="0" lvl="0" indent="0" algn="l" defTabSz="914400" rtl="0" eaLnBrk="1" fontAlgn="base" latinLnBrk="0" hangingPunct="1">
              <a:lnSpc>
                <a:spcPct val="90000"/>
              </a:lnSpc>
              <a:spcBef>
                <a:spcPts val="600"/>
              </a:spcBef>
              <a:spcAft>
                <a:spcPct val="0"/>
              </a:spcAft>
              <a:buClrTx/>
              <a:buSzTx/>
              <a:buFontTx/>
              <a:buNone/>
              <a:tabLst/>
              <a:defRPr/>
            </a:pPr>
            <a:r>
              <a:rPr lang="en-US" dirty="0" smtClean="0"/>
              <a:t>Biometrics provide efficient delivery of government</a:t>
            </a:r>
          </a:p>
          <a:p>
            <a:pPr marL="171450" lvl="0" indent="-171450" rtl="0">
              <a:buFont typeface="Arial" pitchFamily="34" charset="0"/>
              <a:buChar char="•"/>
            </a:pPr>
            <a:r>
              <a:rPr lang="en-US" sz="1200" dirty="0" smtClean="0"/>
              <a:t>Low cost and secure electronic delivery</a:t>
            </a:r>
          </a:p>
          <a:p>
            <a:pPr marL="171450" lvl="0" indent="-171450" rtl="0">
              <a:buFont typeface="Arial" pitchFamily="34" charset="0"/>
              <a:buChar char="•"/>
            </a:pPr>
            <a:r>
              <a:rPr lang="en-US" sz="1200" dirty="0" smtClean="0"/>
              <a:t>Leakage reduction - Eliminate duplicate beneficiaries and provides “proof of life”</a:t>
            </a:r>
          </a:p>
          <a:p>
            <a:endParaRPr lang="en-US" dirty="0" smtClean="0"/>
          </a:p>
          <a:p>
            <a:pPr marL="0" marR="0" lvl="0" indent="0" algn="l" defTabSz="914400" rtl="0" eaLnBrk="1" fontAlgn="base" latinLnBrk="0" hangingPunct="1">
              <a:lnSpc>
                <a:spcPct val="90000"/>
              </a:lnSpc>
              <a:spcBef>
                <a:spcPts val="600"/>
              </a:spcBef>
              <a:spcAft>
                <a:spcPct val="0"/>
              </a:spcAft>
              <a:buClrTx/>
              <a:buSzTx/>
              <a:buFontTx/>
              <a:buNone/>
              <a:tabLst/>
              <a:defRPr/>
            </a:pPr>
            <a:r>
              <a:rPr lang="en-US" sz="1200" dirty="0" smtClean="0">
                <a:solidFill>
                  <a:schemeClr val="bg1"/>
                </a:solidFill>
              </a:rPr>
              <a:t>All these innovations enable  </a:t>
            </a:r>
            <a:r>
              <a:rPr lang="en-US" sz="1200" b="1" u="sng" dirty="0" smtClean="0">
                <a:solidFill>
                  <a:schemeClr val="bg1"/>
                </a:solidFill>
              </a:rPr>
              <a:t>Scalable</a:t>
            </a:r>
            <a:r>
              <a:rPr lang="en-US" sz="1200" dirty="0" smtClean="0">
                <a:solidFill>
                  <a:schemeClr val="bg1"/>
                </a:solidFill>
              </a:rPr>
              <a:t> Efficiency &amp; Financial Inclusion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C388D9-8E38-4EC6-8E5A-9BD94593D26C}" type="slidenum">
              <a:rPr lang="en-US" smtClean="0">
                <a:solidFill>
                  <a:prstClr val="black"/>
                </a:solidFill>
              </a:rPr>
              <a:pPr/>
              <a:t>6</a:t>
            </a:fld>
            <a:endParaRPr lang="en-US" dirty="0">
              <a:solidFill>
                <a:prstClr val="black"/>
              </a:solidFill>
            </a:endParaRPr>
          </a:p>
        </p:txBody>
      </p:sp>
      <p:sp>
        <p:nvSpPr>
          <p:cNvPr id="6" name="Date Placeholder 5"/>
          <p:cNvSpPr>
            <a:spLocks noGrp="1"/>
          </p:cNvSpPr>
          <p:nvPr>
            <p:ph type="dt" idx="1"/>
          </p:nvPr>
        </p:nvSpPr>
        <p:spPr/>
        <p:txBody>
          <a:bodyPr/>
          <a:lstStyle/>
          <a:p>
            <a:r>
              <a:rPr lang="en-US" smtClean="0">
                <a:solidFill>
                  <a:prstClr val="black"/>
                </a:solidFill>
              </a:rPr>
              <a:t>November 14, 2012</a:t>
            </a:r>
            <a:endParaRPr lang="en-US">
              <a:solidFill>
                <a:prstClr val="black"/>
              </a:solidFill>
            </a:endParaRPr>
          </a:p>
        </p:txBody>
      </p:sp>
    </p:spTree>
    <p:extLst>
      <p:ext uri="{BB962C8B-B14F-4D97-AF65-F5344CB8AC3E}">
        <p14:creationId xmlns="" xmlns:p14="http://schemas.microsoft.com/office/powerpoint/2010/main" val="337956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pitchFamily="34" charset="0"/>
                <a:ea typeface="+mn-ea"/>
                <a:cs typeface="+mn-cs"/>
              </a:rPr>
              <a:t>MasterCard is bringing assets, expertise, and technology to create a seamless end-to-end approach though our engagement with government and NGO partners to overcome barriers</a:t>
            </a:r>
            <a:endParaRPr lang="en-US" sz="1600" kern="1200" dirty="0" smtClean="0">
              <a:solidFill>
                <a:schemeClr val="tx1"/>
              </a:solidFill>
              <a:effectLst/>
              <a:latin typeface="Arial" pitchFamily="34" charset="0"/>
              <a:ea typeface="+mn-ea"/>
              <a:cs typeface="+mn-cs"/>
            </a:endParaRPr>
          </a:p>
          <a:p>
            <a:pPr lvl="1"/>
            <a:r>
              <a:rPr lang="en-US" sz="1200" kern="1200" dirty="0" smtClean="0">
                <a:solidFill>
                  <a:schemeClr val="tx1"/>
                </a:solidFill>
                <a:effectLst/>
                <a:latin typeface="Arial" pitchFamily="34" charset="0"/>
                <a:ea typeface="+mn-ea"/>
                <a:cs typeface="+mn-cs"/>
              </a:rPr>
              <a:t>For example, MasterCard is partnering with governments around the world to transition social and procurement programs from cash and check to electronic payments.  And in the process, reduce leakage/corruption, costs of implementation and increase efficiency and transparency.  </a:t>
            </a:r>
            <a:endParaRPr lang="en-US" sz="1600" kern="1200" dirty="0" smtClean="0">
              <a:solidFill>
                <a:schemeClr val="tx1"/>
              </a:solidFill>
              <a:effectLst/>
              <a:latin typeface="Arial" pitchFamily="34" charset="0"/>
              <a:ea typeface="+mn-ea"/>
              <a:cs typeface="+mn-cs"/>
            </a:endParaRPr>
          </a:p>
          <a:p>
            <a:endParaRPr lang="en-US" dirty="0" smtClean="0"/>
          </a:p>
          <a:p>
            <a:pPr marL="0" marR="0" indent="0" algn="l" defTabSz="914400" rtl="0" eaLnBrk="1" fontAlgn="base" latinLnBrk="0" hangingPunct="1">
              <a:lnSpc>
                <a:spcPct val="90000"/>
              </a:lnSpc>
              <a:spcBef>
                <a:spcPts val="600"/>
              </a:spcBef>
              <a:spcAft>
                <a:spcPct val="0"/>
              </a:spcAft>
              <a:buClrTx/>
              <a:buSzTx/>
              <a:buFontTx/>
              <a:buNone/>
              <a:tabLst/>
              <a:defRPr/>
            </a:pPr>
            <a:r>
              <a:rPr lang="en-US" dirty="0" smtClean="0"/>
              <a:t>Lets explore examples of where MasterCard has applied this innovations </a:t>
            </a:r>
          </a:p>
          <a:p>
            <a:endParaRPr lang="en-US" dirty="0"/>
          </a:p>
        </p:txBody>
      </p:sp>
      <p:sp>
        <p:nvSpPr>
          <p:cNvPr id="4" name="Slide Number Placeholder 3"/>
          <p:cNvSpPr>
            <a:spLocks noGrp="1"/>
          </p:cNvSpPr>
          <p:nvPr>
            <p:ph type="sldNum" sz="quarter" idx="10"/>
          </p:nvPr>
        </p:nvSpPr>
        <p:spPr/>
        <p:txBody>
          <a:bodyPr/>
          <a:lstStyle/>
          <a:p>
            <a:fld id="{E6C388D9-8E38-4EC6-8E5A-9BD94593D26C}" type="slidenum">
              <a:rPr lang="en-US" smtClean="0"/>
              <a:pPr/>
              <a:t>7</a:t>
            </a:fld>
            <a:endParaRPr lang="en-US" dirty="0"/>
          </a:p>
        </p:txBody>
      </p:sp>
      <p:sp>
        <p:nvSpPr>
          <p:cNvPr id="5" name="Date Placeholder 4"/>
          <p:cNvSpPr>
            <a:spLocks noGrp="1"/>
          </p:cNvSpPr>
          <p:nvPr>
            <p:ph type="dt" idx="11"/>
          </p:nvPr>
        </p:nvSpPr>
        <p:spPr/>
        <p:txBody>
          <a:bodyPr/>
          <a:lstStyle/>
          <a:p>
            <a:r>
              <a:rPr lang="en-US" smtClean="0"/>
              <a:t>August 14, 2013</a:t>
            </a:r>
            <a:endParaRPr lang="en-US" dirty="0"/>
          </a:p>
        </p:txBody>
      </p:sp>
    </p:spTree>
    <p:extLst>
      <p:ext uri="{BB962C8B-B14F-4D97-AF65-F5344CB8AC3E}">
        <p14:creationId xmlns="" xmlns:p14="http://schemas.microsoft.com/office/powerpoint/2010/main" val="226871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6C388D9-8E38-4EC6-8E5A-9BD94593D26C}" type="slidenum">
              <a:rPr lang="en-US" smtClean="0">
                <a:solidFill>
                  <a:prstClr val="black"/>
                </a:solidFill>
              </a:rPr>
              <a:pPr/>
              <a:t>8</a:t>
            </a:fld>
            <a:endParaRPr lang="en-US" dirty="0">
              <a:solidFill>
                <a:prstClr val="black"/>
              </a:solidFill>
            </a:endParaRPr>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pPr marL="174828" indent="-174828" defTabSz="932414">
              <a:lnSpc>
                <a:spcPct val="100000"/>
              </a:lnSpc>
              <a:spcBef>
                <a:spcPct val="30000"/>
              </a:spcBef>
              <a:buFont typeface="Arial" pitchFamily="34" charset="0"/>
              <a:buChar char="•"/>
              <a:defRPr/>
            </a:pPr>
            <a:r>
              <a:rPr lang="en-US" dirty="0" smtClean="0"/>
              <a:t>SASSA manages the disbursement of 15 million grants per month, and majority of grant recipients do not have access to banking products. </a:t>
            </a:r>
          </a:p>
          <a:p>
            <a:pPr marL="174828" indent="-174828">
              <a:buFont typeface="Arial" pitchFamily="34" charset="0"/>
              <a:buChar char="•"/>
            </a:pPr>
            <a:r>
              <a:rPr lang="en-US" dirty="0" smtClean="0"/>
              <a:t>Introduction of the SASSA Debit MasterCard card – including EMV/UEPS and biometric functionality </a:t>
            </a:r>
          </a:p>
          <a:p>
            <a:pPr marL="174828" indent="-174828">
              <a:buFont typeface="Arial" pitchFamily="34" charset="0"/>
              <a:buChar char="•"/>
            </a:pPr>
            <a:r>
              <a:rPr lang="en-US" dirty="0" smtClean="0"/>
              <a:t>Card is currently being issued by Net1 and </a:t>
            </a:r>
            <a:r>
              <a:rPr lang="en-US" dirty="0" err="1" smtClean="0"/>
              <a:t>Grindrod</a:t>
            </a:r>
            <a:r>
              <a:rPr lang="en-US" dirty="0" smtClean="0"/>
              <a:t> Bank in association with SASSA </a:t>
            </a:r>
          </a:p>
          <a:p>
            <a:pPr marL="174828" indent="-174828">
              <a:buFont typeface="Arial" pitchFamily="34" charset="0"/>
              <a:buChar char="•"/>
            </a:pPr>
            <a:r>
              <a:rPr lang="en-US" dirty="0" smtClean="0"/>
              <a:t>Multi-purpose card = cardholders are able to use the debit card for paying for goods, checking account balance, withdrawing cash at ATM’s and POS</a:t>
            </a:r>
          </a:p>
          <a:p>
            <a:pPr marL="174828" indent="-174828">
              <a:buFont typeface="Arial" pitchFamily="34" charset="0"/>
              <a:buChar char="•"/>
            </a:pPr>
            <a:r>
              <a:rPr lang="en-US" dirty="0" smtClean="0"/>
              <a:t>New system is dramatically reducing SASSA’s operating costs </a:t>
            </a:r>
          </a:p>
          <a:p>
            <a:pPr marL="174828" indent="-174828">
              <a:buFont typeface="Arial" pitchFamily="34" charset="0"/>
              <a:buChar char="•"/>
            </a:pPr>
            <a:r>
              <a:rPr lang="en-US" dirty="0" smtClean="0"/>
              <a:t>Total operating saving over the next 5 years is $375 million.  Previously SASSA paid between $3.25 and $4.38 per grant distributed (through legacy forms), the fee has now been capped at $2.07 per grant distributed</a:t>
            </a:r>
          </a:p>
          <a:p>
            <a:pPr marL="174828" indent="-174828">
              <a:buFont typeface="Arial" pitchFamily="34" charset="0"/>
              <a:buChar char="•"/>
            </a:pPr>
            <a:r>
              <a:rPr lang="en-US" dirty="0" smtClean="0"/>
              <a:t>Budget saving will be allocated more effectively, helping to impact more South African lives </a:t>
            </a:r>
          </a:p>
          <a:p>
            <a:endParaRPr lang="en-US" dirty="0" smtClean="0"/>
          </a:p>
          <a:p>
            <a:pPr marL="234723" indent="-234723">
              <a:spcBef>
                <a:spcPts val="612"/>
              </a:spcBef>
              <a:spcAft>
                <a:spcPts val="612"/>
              </a:spcAft>
              <a:buClr>
                <a:srgbClr val="000000"/>
              </a:buClr>
            </a:pPr>
            <a:r>
              <a:rPr lang="en-US" b="1" dirty="0" smtClean="0">
                <a:solidFill>
                  <a:srgbClr val="D86006"/>
                </a:solidFill>
              </a:rPr>
              <a:t>Develop educational pamphlet with basic information on card features and benefits – distributed at the time of enrollment </a:t>
            </a:r>
          </a:p>
          <a:p>
            <a:pPr marL="234723" indent="-234723">
              <a:spcBef>
                <a:spcPts val="612"/>
              </a:spcBef>
              <a:spcAft>
                <a:spcPts val="612"/>
              </a:spcAft>
              <a:buClr>
                <a:srgbClr val="000000"/>
              </a:buClr>
            </a:pPr>
            <a:r>
              <a:rPr lang="en-US" b="1" dirty="0" smtClean="0">
                <a:solidFill>
                  <a:srgbClr val="D86006"/>
                </a:solidFill>
              </a:rPr>
              <a:t>Driving behavior from cash to POS by allowing cash-back at POS</a:t>
            </a:r>
          </a:p>
          <a:p>
            <a:pPr marL="234723" indent="-234723">
              <a:spcBef>
                <a:spcPts val="612"/>
              </a:spcBef>
              <a:spcAft>
                <a:spcPts val="612"/>
              </a:spcAft>
              <a:buClr>
                <a:srgbClr val="000000"/>
              </a:buClr>
            </a:pPr>
            <a:r>
              <a:rPr lang="en-US" b="1" dirty="0" smtClean="0">
                <a:solidFill>
                  <a:srgbClr val="D86006"/>
                </a:solidFill>
              </a:rPr>
              <a:t>Further activities planned to drive usage at POS in 2013 including targeted educational materials </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6C388D9-8E38-4EC6-8E5A-9BD94593D26C}" type="slidenum">
              <a:rPr lang="en-US" smtClean="0">
                <a:solidFill>
                  <a:prstClr val="black"/>
                </a:solidFill>
              </a:rPr>
              <a:pPr/>
              <a:t>9</a:t>
            </a:fld>
            <a:endParaRPr lang="en-US" dirty="0">
              <a:solidFill>
                <a:prstClr val="black"/>
              </a:solidFill>
            </a:endParaRPr>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1200"/>
              </a:spcAft>
            </a:pPr>
            <a:r>
              <a:rPr lang="en-US" b="1" dirty="0" smtClean="0"/>
              <a:t>National Identity Management System (NIMS)</a:t>
            </a:r>
          </a:p>
          <a:p>
            <a:pPr lvl="1">
              <a:spcAft>
                <a:spcPts val="1200"/>
              </a:spcAft>
            </a:pPr>
            <a:r>
              <a:rPr lang="en-US" dirty="0" smtClean="0"/>
              <a:t>Enrolment of citizens and legal residents;</a:t>
            </a:r>
          </a:p>
          <a:p>
            <a:pPr lvl="1">
              <a:spcAft>
                <a:spcPts val="1200"/>
              </a:spcAft>
            </a:pPr>
            <a:r>
              <a:rPr lang="en-US" dirty="0" smtClean="0"/>
              <a:t>Issue a </a:t>
            </a:r>
            <a:r>
              <a:rPr lang="en-US" b="1" dirty="0" smtClean="0"/>
              <a:t>National Identity Smart Card </a:t>
            </a:r>
            <a:r>
              <a:rPr lang="en-US" dirty="0" smtClean="0"/>
              <a:t>to every registered person 16 years and above</a:t>
            </a:r>
          </a:p>
          <a:p>
            <a:pPr lvl="1">
              <a:spcAft>
                <a:spcPts val="1200"/>
              </a:spcAft>
            </a:pPr>
            <a:r>
              <a:rPr lang="en-US" dirty="0" smtClean="0"/>
              <a:t>Provide a secure means to access the National Identity Database so that an individual can irrefutably assert his/her identity</a:t>
            </a:r>
          </a:p>
          <a:p>
            <a:pPr lvl="1">
              <a:spcAft>
                <a:spcPts val="1200"/>
              </a:spcAft>
            </a:pPr>
            <a:r>
              <a:rPr lang="en-US" dirty="0" smtClean="0"/>
              <a:t>Integrate Identity Databases in Government Agencies</a:t>
            </a:r>
          </a:p>
          <a:p>
            <a:pPr lvl="1">
              <a:spcAft>
                <a:spcPts val="1200"/>
              </a:spcAft>
            </a:pPr>
            <a:r>
              <a:rPr lang="en-US" dirty="0" smtClean="0"/>
              <a:t>Register births and deaths via collaboration with the National Population Commission.</a:t>
            </a:r>
          </a:p>
          <a:p>
            <a:pPr>
              <a:spcAft>
                <a:spcPts val="1200"/>
              </a:spcAft>
            </a:pPr>
            <a:r>
              <a:rPr lang="en-US" b="1" dirty="0" smtClean="0"/>
              <a:t>Public-Private Partnership approach </a:t>
            </a:r>
          </a:p>
          <a:p>
            <a:pPr marL="565150" lvl="2">
              <a:spcAft>
                <a:spcPts val="1200"/>
              </a:spcAft>
              <a:buSzPct val="95000"/>
              <a:buFont typeface="Arial" pitchFamily="34" charset="0"/>
              <a:buChar char="•"/>
            </a:pPr>
            <a:r>
              <a:rPr lang="en-US" sz="1200" dirty="0" smtClean="0"/>
              <a:t>NIMC to provide backend infrastructure</a:t>
            </a:r>
          </a:p>
          <a:p>
            <a:pPr marL="565150" lvl="2">
              <a:spcAft>
                <a:spcPts val="1200"/>
              </a:spcAft>
              <a:buSzPct val="95000"/>
              <a:buFont typeface="Arial" pitchFamily="34" charset="0"/>
              <a:buChar char="•"/>
            </a:pPr>
            <a:r>
              <a:rPr lang="en-US" sz="1200" dirty="0" smtClean="0"/>
              <a:t>Private partners / Front End Partners (FEP) to fund and manage front end components</a:t>
            </a:r>
          </a:p>
          <a:p>
            <a:pPr marL="565150" lvl="2">
              <a:spcAft>
                <a:spcPts val="1200"/>
              </a:spcAft>
              <a:buSzPct val="95000"/>
              <a:buFont typeface="Arial" pitchFamily="34" charset="0"/>
              <a:buChar char="•"/>
            </a:pPr>
            <a:r>
              <a:rPr lang="en-US" sz="1200" dirty="0" smtClean="0"/>
              <a:t>NIMC has taken the role of the FEP for the initial pilot phase and has selected MasterCard as their preferred payment brand</a:t>
            </a:r>
          </a:p>
          <a:p>
            <a:endParaRPr lang="en-US" dirty="0"/>
          </a:p>
        </p:txBody>
      </p:sp>
      <p:sp>
        <p:nvSpPr>
          <p:cNvPr id="4" name="Slide Number Placeholder 3"/>
          <p:cNvSpPr>
            <a:spLocks noGrp="1"/>
          </p:cNvSpPr>
          <p:nvPr>
            <p:ph type="sldNum" sz="quarter" idx="10"/>
          </p:nvPr>
        </p:nvSpPr>
        <p:spPr/>
        <p:txBody>
          <a:bodyPr/>
          <a:lstStyle/>
          <a:p>
            <a:fld id="{E6C388D9-8E38-4EC6-8E5A-9BD94593D26C}" type="slidenum">
              <a:rPr lang="en-US" smtClean="0"/>
              <a:pPr/>
              <a:t>10</a:t>
            </a:fld>
            <a:endParaRPr lang="en-US" dirty="0"/>
          </a:p>
        </p:txBody>
      </p:sp>
      <p:sp>
        <p:nvSpPr>
          <p:cNvPr id="5" name="Date Placeholder 4"/>
          <p:cNvSpPr>
            <a:spLocks noGrp="1"/>
          </p:cNvSpPr>
          <p:nvPr>
            <p:ph type="dt" idx="11"/>
          </p:nvPr>
        </p:nvSpPr>
        <p:spPr/>
        <p:txBody>
          <a:bodyPr/>
          <a:lstStyle/>
          <a:p>
            <a:r>
              <a:rPr lang="en-US" smtClean="0"/>
              <a:t>August 14, 2013</a:t>
            </a:r>
            <a:endParaRPr lang="en-US" dirty="0"/>
          </a:p>
        </p:txBody>
      </p:sp>
    </p:spTree>
    <p:extLst>
      <p:ext uri="{BB962C8B-B14F-4D97-AF65-F5344CB8AC3E}">
        <p14:creationId xmlns="" xmlns:p14="http://schemas.microsoft.com/office/powerpoint/2010/main" val="1156934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224265" name="subtitle_placeholder"/>
          <p:cNvSpPr>
            <a:spLocks noGrp="1" noChangeArrowheads="1"/>
          </p:cNvSpPr>
          <p:nvPr>
            <p:ph type="subTitle" idx="1"/>
          </p:nvPr>
        </p:nvSpPr>
        <p:spPr bwMode="gray">
          <a:xfrm>
            <a:off x="576072" y="5602288"/>
            <a:ext cx="6309360" cy="366713"/>
          </a:xfrm>
          <a:no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0" indent="0">
              <a:lnSpc>
                <a:spcPct val="90000"/>
              </a:lnSpc>
              <a:spcAft>
                <a:spcPct val="0"/>
              </a:spcAft>
              <a:buFont typeface="Arial" pitchFamily="2" charset="0"/>
              <a:buNone/>
              <a:defRPr kumimoji="0" lang="en-US" sz="2000" b="0" i="0" u="none" strike="noStrike" kern="0" cap="none" spc="0" normalizeH="0" baseline="0" noProof="0" dirty="0" smtClean="0">
                <a:ln>
                  <a:noFill/>
                </a:ln>
                <a:solidFill>
                  <a:schemeClr val="tx1"/>
                </a:solidFill>
                <a:effectLst/>
                <a:uLnTx/>
                <a:uFillTx/>
                <a:latin typeface="Arial" pitchFamily="34" charset="0"/>
                <a:ea typeface="+mn-ea"/>
                <a:cs typeface="+mn-cs"/>
              </a:defRPr>
            </a:lvl1pPr>
          </a:lstStyle>
          <a:p>
            <a:pPr marL="0" marR="0" lvl="0" indent="0" algn="l" defTabSz="914400" rtl="0" eaLnBrk="1" fontAlgn="base" latinLnBrk="0" hangingPunct="1">
              <a:lnSpc>
                <a:spcPct val="90000"/>
              </a:lnSpc>
              <a:spcBef>
                <a:spcPct val="0"/>
              </a:spcBef>
              <a:spcAft>
                <a:spcPct val="0"/>
              </a:spcAft>
              <a:buClrTx/>
              <a:buSzPct val="85000"/>
              <a:buFont typeface="Arial" pitchFamily="2" charset="0"/>
              <a:buNone/>
              <a:tabLst/>
              <a:defRPr/>
            </a:pPr>
            <a:r>
              <a:rPr lang="en-US" smtClean="0"/>
              <a:t>Click to edit Master subtitle style</a:t>
            </a:r>
            <a:endParaRPr lang="en-US" dirty="0"/>
          </a:p>
        </p:txBody>
      </p:sp>
      <p:sp>
        <p:nvSpPr>
          <p:cNvPr id="224264" name="title_placeholder"/>
          <p:cNvSpPr>
            <a:spLocks noGrp="1" noChangeArrowheads="1"/>
          </p:cNvSpPr>
          <p:nvPr>
            <p:ph type="ctrTitle"/>
          </p:nvPr>
        </p:nvSpPr>
        <p:spPr bwMode="gray">
          <a:xfrm>
            <a:off x="576072" y="4972050"/>
            <a:ext cx="6309360" cy="563231"/>
          </a:xfrm>
          <a:noFill/>
          <a:ln w="9525">
            <a:noFill/>
            <a:miter lim="800000"/>
            <a:headEnd/>
            <a:tailEnd/>
          </a:ln>
        </p:spPr>
        <p:txBody>
          <a:bodyPr vert="horz" wrap="square" lIns="91440" tIns="45720" rIns="91440" bIns="45720" numCol="1" anchor="b" anchorCtr="0" compatLnSpc="1">
            <a:prstTxWarp prst="textNoShape">
              <a:avLst/>
            </a:prstTxWarp>
            <a:spAutoFit/>
          </a:bodyPr>
          <a:lstStyle>
            <a:lvl1pPr>
              <a:defRPr kumimoji="0" lang="en-US" sz="3400" b="1" i="0" u="none" strike="noStrike" kern="0" cap="none" spc="0" normalizeH="0" baseline="0" noProof="0" dirty="0" smtClean="0">
                <a:ln>
                  <a:noFill/>
                </a:ln>
                <a:solidFill>
                  <a:schemeClr val="tx2"/>
                </a:solidFill>
                <a:effectLst/>
                <a:uLnTx/>
                <a:uFillTx/>
                <a:latin typeface="Arial" pitchFamily="34" charset="0"/>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mtClean="0"/>
              <a:t>Click to edit Master title style</a:t>
            </a:r>
            <a:endParaRPr lang="en-US" dirty="0"/>
          </a:p>
        </p:txBody>
      </p:sp>
      <p:sp>
        <p:nvSpPr>
          <p:cNvPr id="16" name="copyright_legal_ts"/>
          <p:cNvSpPr>
            <a:spLocks noChangeArrowheads="1"/>
          </p:cNvSpPr>
          <p:nvPr userDrawn="1"/>
        </p:nvSpPr>
        <p:spPr bwMode="gray">
          <a:xfrm>
            <a:off x="571500" y="6475413"/>
            <a:ext cx="4000500" cy="304800"/>
          </a:xfrm>
          <a:prstGeom prst="rect">
            <a:avLst/>
          </a:prstGeom>
          <a:noFill/>
          <a:ln w="9525" algn="ctr">
            <a:noFill/>
            <a:miter lim="800000"/>
            <a:headEnd/>
            <a:tailEnd/>
          </a:ln>
          <a:effectLst/>
        </p:spPr>
        <p:txBody>
          <a:bodyPr tIns="0" bIns="0" anchor="ctr"/>
          <a:lstStyle/>
          <a:p>
            <a:pPr>
              <a:lnSpc>
                <a:spcPct val="95000"/>
              </a:lnSpc>
            </a:pPr>
            <a:r>
              <a:rPr lang="en-US" sz="800" smtClean="0">
                <a:latin typeface="Arial" pitchFamily="34" charset="0"/>
              </a:rPr>
              <a:t>©2013 MasterCard.</a:t>
            </a:r>
            <a:br>
              <a:rPr lang="en-US" sz="800" smtClean="0">
                <a:latin typeface="Arial" pitchFamily="34" charset="0"/>
              </a:rPr>
            </a:br>
            <a:r>
              <a:rPr lang="en-US" sz="800" smtClean="0">
                <a:latin typeface="Arial" pitchFamily="34" charset="0"/>
              </a:rPr>
              <a:t>Proprietary and Confidential</a:t>
            </a:r>
            <a:endParaRPr lang="en-US" sz="800" dirty="0">
              <a:latin typeface="Arial" pitchFamily="34" charset="0"/>
            </a:endParaRPr>
          </a:p>
        </p:txBody>
      </p:sp>
      <p:cxnSp>
        <p:nvCxnSpPr>
          <p:cNvPr id="10" name="line_btm_ts_ds"/>
          <p:cNvCxnSpPr/>
          <p:nvPr userDrawn="1"/>
        </p:nvCxnSpPr>
        <p:spPr bwMode="gray">
          <a:xfrm>
            <a:off x="0" y="6397625"/>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9" name="line_top_ts_ds"/>
          <p:cNvCxnSpPr/>
          <p:nvPr userDrawn="1"/>
        </p:nvCxnSpPr>
        <p:spPr bwMode="gray">
          <a:xfrm>
            <a:off x="0" y="1598613"/>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7" name="date_ts"/>
          <p:cNvSpPr>
            <a:spLocks noGrp="1" noChangeArrowheads="1"/>
          </p:cNvSpPr>
          <p:nvPr>
            <p:ph type="dt" sz="half" idx="2"/>
          </p:nvPr>
        </p:nvSpPr>
        <p:spPr bwMode="gray">
          <a:xfrm>
            <a:off x="576072" y="1123950"/>
            <a:ext cx="2971800" cy="322263"/>
          </a:xfrm>
          <a:prstGeom prst="rect">
            <a:avLst/>
          </a:prstGeom>
        </p:spPr>
        <p:txBody>
          <a:bodyPr tIns="45720" rIns="0" bIns="45720" anchor="t" anchorCtr="0"/>
          <a:lstStyle>
            <a:lvl1pPr algn="l">
              <a:defRPr sz="1200">
                <a:latin typeface="Arial" pitchFamily="34" charset="0"/>
              </a:defRPr>
            </a:lvl1pPr>
          </a:lstStyle>
          <a:p>
            <a:r>
              <a:rPr lang="en-US" smtClean="0"/>
              <a:t>August 14, 2013</a:t>
            </a:r>
            <a:endParaRPr lang="en-US" dirty="0"/>
          </a:p>
        </p:txBody>
      </p:sp>
      <p:pic>
        <p:nvPicPr>
          <p:cNvPr id="1026" name="img_corpsig_ts_ds" descr="C:\Users\labadmin\Desktop\ppt_corp_sig_ttl_w_v2.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431088" y="428912"/>
            <a:ext cx="1271587" cy="8985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E8E21-342D-48F5-8227-C9E4D14F9562}"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92C7B-475B-4D0F-909A-294090E800C4}" type="slidenum">
              <a:rPr lang="en-US" smtClean="0"/>
              <a:pPr/>
              <a:t>‹#›</a:t>
            </a:fld>
            <a:endParaRPr lang="en-US"/>
          </a:p>
        </p:txBody>
      </p:sp>
    </p:spTree>
    <p:extLst>
      <p:ext uri="{BB962C8B-B14F-4D97-AF65-F5344CB8AC3E}">
        <p14:creationId xmlns="" xmlns:p14="http://schemas.microsoft.com/office/powerpoint/2010/main" val="45307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CE8E21-342D-48F5-8227-C9E4D14F9562}"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92C7B-475B-4D0F-909A-294090E800C4}" type="slidenum">
              <a:rPr lang="en-US" smtClean="0"/>
              <a:pPr/>
              <a:t>‹#›</a:t>
            </a:fld>
            <a:endParaRPr lang="en-US"/>
          </a:p>
        </p:txBody>
      </p:sp>
    </p:spTree>
    <p:extLst>
      <p:ext uri="{BB962C8B-B14F-4D97-AF65-F5344CB8AC3E}">
        <p14:creationId xmlns="" xmlns:p14="http://schemas.microsoft.com/office/powerpoint/2010/main" val="873787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CE8E21-342D-48F5-8227-C9E4D14F9562}" type="datetimeFigureOut">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92C7B-475B-4D0F-909A-294090E800C4}" type="slidenum">
              <a:rPr lang="en-US" smtClean="0"/>
              <a:pPr/>
              <a:t>‹#›</a:t>
            </a:fld>
            <a:endParaRPr lang="en-US"/>
          </a:p>
        </p:txBody>
      </p:sp>
    </p:spTree>
    <p:extLst>
      <p:ext uri="{BB962C8B-B14F-4D97-AF65-F5344CB8AC3E}">
        <p14:creationId xmlns="" xmlns:p14="http://schemas.microsoft.com/office/powerpoint/2010/main" val="698630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CE8E21-342D-48F5-8227-C9E4D14F9562}" type="datetimeFigureOut">
              <a:rPr lang="en-US" smtClean="0"/>
              <a:pPr/>
              <a:t>9/20/2013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92C7B-475B-4D0F-909A-294090E800C4}" type="slidenum">
              <a:rPr lang="en-US" smtClean="0"/>
              <a:pPr/>
              <a:t>‹#›</a:t>
            </a:fld>
            <a:endParaRPr lang="en-US"/>
          </a:p>
        </p:txBody>
      </p:sp>
    </p:spTree>
    <p:extLst>
      <p:ext uri="{BB962C8B-B14F-4D97-AF65-F5344CB8AC3E}">
        <p14:creationId xmlns="" xmlns:p14="http://schemas.microsoft.com/office/powerpoint/2010/main" val="1519236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CE8E21-342D-48F5-8227-C9E4D14F9562}" type="datetimeFigureOut">
              <a:rPr lang="en-US" smtClean="0"/>
              <a:pPr/>
              <a:t>9/20/2013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92C7B-475B-4D0F-909A-294090E800C4}" type="slidenum">
              <a:rPr lang="en-US" smtClean="0"/>
              <a:pPr/>
              <a:t>‹#›</a:t>
            </a:fld>
            <a:endParaRPr lang="en-US"/>
          </a:p>
        </p:txBody>
      </p:sp>
    </p:spTree>
    <p:extLst>
      <p:ext uri="{BB962C8B-B14F-4D97-AF65-F5344CB8AC3E}">
        <p14:creationId xmlns="" xmlns:p14="http://schemas.microsoft.com/office/powerpoint/2010/main" val="1411879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E8E21-342D-48F5-8227-C9E4D14F9562}" type="datetimeFigureOut">
              <a:rPr lang="en-US" smtClean="0"/>
              <a:pPr/>
              <a:t>9/20/2013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92C7B-475B-4D0F-909A-294090E800C4}" type="slidenum">
              <a:rPr lang="en-US" smtClean="0"/>
              <a:pPr/>
              <a:t>‹#›</a:t>
            </a:fld>
            <a:endParaRPr lang="en-US"/>
          </a:p>
        </p:txBody>
      </p:sp>
    </p:spTree>
    <p:extLst>
      <p:ext uri="{BB962C8B-B14F-4D97-AF65-F5344CB8AC3E}">
        <p14:creationId xmlns="" xmlns:p14="http://schemas.microsoft.com/office/powerpoint/2010/main" val="4169587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CE8E21-342D-48F5-8227-C9E4D14F9562}" type="datetimeFigureOut">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92C7B-475B-4D0F-909A-294090E800C4}" type="slidenum">
              <a:rPr lang="en-US" smtClean="0"/>
              <a:pPr/>
              <a:t>‹#›</a:t>
            </a:fld>
            <a:endParaRPr lang="en-US"/>
          </a:p>
        </p:txBody>
      </p:sp>
    </p:spTree>
    <p:extLst>
      <p:ext uri="{BB962C8B-B14F-4D97-AF65-F5344CB8AC3E}">
        <p14:creationId xmlns="" xmlns:p14="http://schemas.microsoft.com/office/powerpoint/2010/main" val="2699379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CE8E21-342D-48F5-8227-C9E4D14F9562}" type="datetimeFigureOut">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92C7B-475B-4D0F-909A-294090E800C4}" type="slidenum">
              <a:rPr lang="en-US" smtClean="0"/>
              <a:pPr/>
              <a:t>‹#›</a:t>
            </a:fld>
            <a:endParaRPr lang="en-US"/>
          </a:p>
        </p:txBody>
      </p:sp>
    </p:spTree>
    <p:extLst>
      <p:ext uri="{BB962C8B-B14F-4D97-AF65-F5344CB8AC3E}">
        <p14:creationId xmlns="" xmlns:p14="http://schemas.microsoft.com/office/powerpoint/2010/main" val="1713232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E8E21-342D-48F5-8227-C9E4D14F9562}"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92C7B-475B-4D0F-909A-294090E800C4}" type="slidenum">
              <a:rPr lang="en-US" smtClean="0"/>
              <a:pPr/>
              <a:t>‹#›</a:t>
            </a:fld>
            <a:endParaRPr lang="en-US"/>
          </a:p>
        </p:txBody>
      </p:sp>
    </p:spTree>
    <p:extLst>
      <p:ext uri="{BB962C8B-B14F-4D97-AF65-F5344CB8AC3E}">
        <p14:creationId xmlns="" xmlns:p14="http://schemas.microsoft.com/office/powerpoint/2010/main" val="2246504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E8E21-342D-48F5-8227-C9E4D14F9562}"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92C7B-475B-4D0F-909A-294090E800C4}" type="slidenum">
              <a:rPr lang="en-US" smtClean="0"/>
              <a:pPr/>
              <a:t>‹#›</a:t>
            </a:fld>
            <a:endParaRPr lang="en-US"/>
          </a:p>
        </p:txBody>
      </p:sp>
    </p:spTree>
    <p:extLst>
      <p:ext uri="{BB962C8B-B14F-4D97-AF65-F5344CB8AC3E}">
        <p14:creationId xmlns="" xmlns:p14="http://schemas.microsoft.com/office/powerpoint/2010/main" val="343913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12" name="date_cs"/>
          <p:cNvSpPr>
            <a:spLocks noGrp="1" noChangeArrowheads="1"/>
          </p:cNvSpPr>
          <p:nvPr>
            <p:ph type="dt" sz="half" idx="2"/>
          </p:nvPr>
        </p:nvSpPr>
        <p:spPr bwMode="gray">
          <a:xfrm>
            <a:off x="7635875" y="6475413"/>
            <a:ext cx="1277938" cy="152400"/>
          </a:xfrm>
          <a:prstGeom prst="rect">
            <a:avLst/>
          </a:prstGeom>
          <a:noFill/>
          <a:ln w="9525" algn="ctr">
            <a:noFill/>
            <a:miter lim="800000"/>
            <a:headEnd/>
            <a:tailEnd/>
          </a:ln>
          <a:effectLst/>
        </p:spPr>
        <p:txBody>
          <a:bodyPr vert="horz" wrap="square" lIns="91440" tIns="0" rIns="91440" bIns="0" numCol="1" anchor="b" anchorCtr="0" compatLnSpc="1">
            <a:prstTxWarp prst="textNoShape">
              <a:avLst/>
            </a:prstTxWarp>
          </a:bodyPr>
          <a:lstStyle>
            <a:lvl1pPr algn="r">
              <a:defRPr sz="800">
                <a:latin typeface="Arial" pitchFamily="34" charset="0"/>
              </a:defRPr>
            </a:lvl1pPr>
          </a:lstStyle>
          <a:p>
            <a:r>
              <a:rPr lang="en-US" smtClean="0"/>
              <a:t>August 14, 2013</a:t>
            </a:r>
            <a:endParaRPr lang="en-US" dirty="0"/>
          </a:p>
        </p:txBody>
      </p:sp>
      <p:sp>
        <p:nvSpPr>
          <p:cNvPr id="13" name="footer_cs"/>
          <p:cNvSpPr>
            <a:spLocks noGrp="1" noChangeArrowheads="1"/>
          </p:cNvSpPr>
          <p:nvPr>
            <p:ph type="ftr" sz="quarter" idx="3"/>
          </p:nvPr>
        </p:nvSpPr>
        <p:spPr bwMode="gray">
          <a:xfrm>
            <a:off x="576072" y="6475413"/>
            <a:ext cx="4000500" cy="304800"/>
          </a:xfrm>
          <a:prstGeom prst="rect">
            <a:avLst/>
          </a:prstGeom>
          <a:noFill/>
          <a:ln w="9525" algn="ctr">
            <a:noFill/>
            <a:miter lim="800000"/>
            <a:headEnd/>
            <a:tailEnd/>
          </a:ln>
          <a:effectLst/>
        </p:spPr>
        <p:txBody>
          <a:bodyPr vert="horz" wrap="square" lIns="91440" tIns="0" rIns="91440" bIns="0" numCol="1" anchor="ctr" anchorCtr="0" compatLnSpc="1">
            <a:prstTxWarp prst="textNoShape">
              <a:avLst/>
            </a:prstTxWarp>
          </a:bodyPr>
          <a:lstStyle>
            <a:lvl1pPr>
              <a:lnSpc>
                <a:spcPct val="95000"/>
              </a:lnSpc>
              <a:defRPr sz="1000">
                <a:latin typeface="Arial" pitchFamily="34" charset="0"/>
              </a:defRPr>
            </a:lvl1pPr>
          </a:lstStyle>
          <a:p>
            <a:endParaRPr lang="en-US" dirty="0"/>
          </a:p>
        </p:txBody>
      </p:sp>
      <p:sp>
        <p:nvSpPr>
          <p:cNvPr id="8" name="text_placeholder"/>
          <p:cNvSpPr>
            <a:spLocks noGrp="1"/>
          </p:cNvSpPr>
          <p:nvPr>
            <p:ph type="body" sz="quarter" idx="13"/>
          </p:nvPr>
        </p:nvSpPr>
        <p:spPr bwMode="gray">
          <a:xfrm>
            <a:off x="576072" y="1827212"/>
            <a:ext cx="7394575" cy="4041775"/>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ubtitle_placeholder"/>
          <p:cNvSpPr>
            <a:spLocks noGrp="1"/>
          </p:cNvSpPr>
          <p:nvPr>
            <p:ph type="body" sz="quarter" idx="14" hasCustomPrompt="1"/>
          </p:nvPr>
        </p:nvSpPr>
        <p:spPr bwMode="gray">
          <a:xfrm>
            <a:off x="576071" y="1344613"/>
            <a:ext cx="7394575" cy="461665"/>
          </a:xfrm>
          <a:noFill/>
          <a:ln w="9525" algn="ctr">
            <a:noFill/>
            <a:miter lim="800000"/>
            <a:headEnd/>
            <a:tailEnd/>
          </a:ln>
        </p:spPr>
        <p:txBody>
          <a:bodyPr wrap="square">
            <a:spAutoFit/>
          </a:bodyPr>
          <a:lstStyle>
            <a:lvl1pPr marL="0" indent="0" algn="l" rtl="0" fontAlgn="base">
              <a:spcBef>
                <a:spcPct val="0"/>
              </a:spcBef>
              <a:spcAft>
                <a:spcPct val="0"/>
              </a:spcAft>
              <a:buNone/>
              <a:defRPr lang="en-US" sz="2400" b="1" kern="1200" dirty="0" smtClean="0">
                <a:solidFill>
                  <a:schemeClr val="tx1"/>
                </a:solidFill>
                <a:latin typeface="Arial" pitchFamily="34" charset="0"/>
                <a:ea typeface="+mn-ea"/>
                <a:cs typeface="+mn-cs"/>
              </a:defRPr>
            </a:lvl1pPr>
            <a:lvl2pPr algn="l" rtl="0" fontAlgn="base">
              <a:spcBef>
                <a:spcPct val="0"/>
              </a:spcBef>
              <a:spcAft>
                <a:spcPct val="0"/>
              </a:spcAft>
              <a:defRPr lang="en-US" sz="2400" b="1" kern="1200" dirty="0" smtClean="0">
                <a:solidFill>
                  <a:schemeClr val="tx1"/>
                </a:solidFill>
                <a:latin typeface="Arial" pitchFamily="2" charset="0"/>
                <a:ea typeface="+mn-ea"/>
                <a:cs typeface="+mn-cs"/>
              </a:defRPr>
            </a:lvl2pPr>
            <a:lvl3pPr algn="l" rtl="0" fontAlgn="base">
              <a:spcBef>
                <a:spcPct val="0"/>
              </a:spcBef>
              <a:spcAft>
                <a:spcPct val="0"/>
              </a:spcAft>
              <a:defRPr lang="en-US" sz="2400" b="1" kern="1200" dirty="0" smtClean="0">
                <a:solidFill>
                  <a:schemeClr val="tx1"/>
                </a:solidFill>
                <a:latin typeface="Arial" pitchFamily="2" charset="0"/>
                <a:ea typeface="+mn-ea"/>
                <a:cs typeface="+mn-cs"/>
              </a:defRPr>
            </a:lvl3pPr>
            <a:lvl4pPr algn="l" rtl="0" fontAlgn="base">
              <a:spcBef>
                <a:spcPct val="0"/>
              </a:spcBef>
              <a:spcAft>
                <a:spcPct val="0"/>
              </a:spcAft>
              <a:defRPr lang="en-US" sz="2400" b="1" kern="1200" dirty="0" smtClean="0">
                <a:solidFill>
                  <a:schemeClr val="tx1"/>
                </a:solidFill>
                <a:latin typeface="Arial" pitchFamily="2" charset="0"/>
                <a:ea typeface="+mn-ea"/>
                <a:cs typeface="+mn-cs"/>
              </a:defRPr>
            </a:lvl4pPr>
            <a:lvl5pPr algn="l" rtl="0" fontAlgn="base">
              <a:spcBef>
                <a:spcPct val="0"/>
              </a:spcBef>
              <a:spcAft>
                <a:spcPct val="0"/>
              </a:spcAft>
              <a:defRPr lang="en-US" sz="2400" b="1" kern="1200" dirty="0">
                <a:solidFill>
                  <a:schemeClr val="tx1"/>
                </a:solidFill>
                <a:latin typeface="Arial" pitchFamily="2" charset="0"/>
                <a:ea typeface="+mn-ea"/>
                <a:cs typeface="+mn-cs"/>
              </a:defRPr>
            </a:lvl5pPr>
          </a:lstStyle>
          <a:p>
            <a:pPr lvl="0"/>
            <a:r>
              <a:rPr lang="en-US" dirty="0" smtClean="0"/>
              <a:t>Click to edit subtitle</a:t>
            </a:r>
            <a:endParaRPr lang="en-US" dirty="0"/>
          </a:p>
        </p:txBody>
      </p:sp>
      <p:sp>
        <p:nvSpPr>
          <p:cNvPr id="15" name="page_number"/>
          <p:cNvSpPr>
            <a:spLocks noGrp="1" noChangeArrowheads="1"/>
          </p:cNvSpPr>
          <p:nvPr>
            <p:ph type="sldNum" sz="quarter" idx="4"/>
          </p:nvPr>
        </p:nvSpPr>
        <p:spPr bwMode="gray">
          <a:xfrm>
            <a:off x="7635875" y="1134086"/>
            <a:ext cx="1277938" cy="161925"/>
          </a:xfrm>
          <a:prstGeom prst="rect">
            <a:avLst/>
          </a:prstGeom>
          <a:noFill/>
          <a:ln w="9525" algn="ctr">
            <a:noFill/>
            <a:miter lim="800000"/>
            <a:headEnd/>
            <a:tailEnd/>
          </a:ln>
          <a:effectLst/>
        </p:spPr>
        <p:txBody>
          <a:bodyPr vert="horz" wrap="square" lIns="91440" tIns="0" rIns="91440" bIns="0" numCol="1" anchor="t" anchorCtr="0" compatLnSpc="1">
            <a:prstTxWarp prst="textNoShape">
              <a:avLst/>
            </a:prstTxWarp>
          </a:bodyPr>
          <a:lstStyle>
            <a:lvl1pPr algn="r">
              <a:defRPr sz="800">
                <a:latin typeface="+mj-lt"/>
              </a:defRPr>
            </a:lvl1pPr>
          </a:lstStyle>
          <a:p>
            <a:r>
              <a:rPr lang="en-US" dirty="0" smtClean="0">
                <a:latin typeface="Arial" pitchFamily="34" charset="0"/>
              </a:rPr>
              <a:t>Page </a:t>
            </a:r>
            <a:fld id="{5698A34F-157D-4FC3-B6AE-341A8B909DED}" type="slidenum">
              <a:rPr lang="en-US" smtClean="0">
                <a:latin typeface="Arial" pitchFamily="34" charset="0"/>
              </a:rPr>
              <a:pPr/>
              <a:t>‹#›</a:t>
            </a:fld>
            <a:endParaRPr lang="en-US" dirty="0">
              <a:latin typeface="Arial" pitchFamily="34" charset="0"/>
            </a:endParaRPr>
          </a:p>
        </p:txBody>
      </p:sp>
      <p:sp>
        <p:nvSpPr>
          <p:cNvPr id="2" name="title_placeholder"/>
          <p:cNvSpPr>
            <a:spLocks noGrp="1"/>
          </p:cNvSpPr>
          <p:nvPr>
            <p:ph type="title"/>
          </p:nvPr>
        </p:nvSpPr>
        <p:spPr bwMode="gray">
          <a:xfrm>
            <a:off x="576072" y="717550"/>
            <a:ext cx="6880225" cy="449263"/>
          </a:xfrm>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00464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040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date_cs"/>
          <p:cNvSpPr>
            <a:spLocks noGrp="1" noChangeArrowheads="1"/>
          </p:cNvSpPr>
          <p:nvPr>
            <p:ph type="dt" sz="half" idx="2"/>
          </p:nvPr>
        </p:nvSpPr>
        <p:spPr bwMode="gray">
          <a:xfrm>
            <a:off x="7635875" y="6475413"/>
            <a:ext cx="1277938" cy="152400"/>
          </a:xfrm>
          <a:prstGeom prst="rect">
            <a:avLst/>
          </a:prstGeom>
          <a:noFill/>
          <a:ln w="9525" algn="ctr">
            <a:noFill/>
            <a:miter lim="800000"/>
            <a:headEnd/>
            <a:tailEnd/>
          </a:ln>
          <a:effectLst/>
        </p:spPr>
        <p:txBody>
          <a:bodyPr vert="horz" wrap="square" lIns="91440" tIns="0" rIns="91440" bIns="0" numCol="1" anchor="b" anchorCtr="0" compatLnSpc="1">
            <a:prstTxWarp prst="textNoShape">
              <a:avLst/>
            </a:prstTxWarp>
          </a:bodyPr>
          <a:lstStyle>
            <a:lvl1pPr algn="r">
              <a:defRPr sz="800">
                <a:latin typeface="Arial" pitchFamily="34" charset="0"/>
              </a:defRPr>
            </a:lvl1pPr>
          </a:lstStyle>
          <a:p>
            <a:r>
              <a:rPr lang="en-US" smtClean="0"/>
              <a:t>August 14, 2013</a:t>
            </a:r>
            <a:endParaRPr lang="en-US" dirty="0"/>
          </a:p>
        </p:txBody>
      </p:sp>
      <p:sp>
        <p:nvSpPr>
          <p:cNvPr id="11" name="footer_cs"/>
          <p:cNvSpPr>
            <a:spLocks noGrp="1" noChangeArrowheads="1"/>
          </p:cNvSpPr>
          <p:nvPr>
            <p:ph type="ftr" sz="quarter" idx="3"/>
          </p:nvPr>
        </p:nvSpPr>
        <p:spPr bwMode="gray">
          <a:xfrm>
            <a:off x="576072" y="6475413"/>
            <a:ext cx="4000500" cy="304800"/>
          </a:xfrm>
          <a:prstGeom prst="rect">
            <a:avLst/>
          </a:prstGeom>
          <a:noFill/>
          <a:ln w="9525" algn="ctr">
            <a:noFill/>
            <a:miter lim="800000"/>
            <a:headEnd/>
            <a:tailEnd/>
          </a:ln>
          <a:effectLst/>
        </p:spPr>
        <p:txBody>
          <a:bodyPr vert="horz" wrap="square" lIns="91440" tIns="0" rIns="91440" bIns="0" numCol="1" anchor="ctr" anchorCtr="0" compatLnSpc="1">
            <a:prstTxWarp prst="textNoShape">
              <a:avLst/>
            </a:prstTxWarp>
          </a:bodyPr>
          <a:lstStyle>
            <a:lvl1pPr>
              <a:lnSpc>
                <a:spcPct val="95000"/>
              </a:lnSpc>
              <a:defRPr sz="1000">
                <a:latin typeface="Arial" pitchFamily="34" charset="0"/>
              </a:defRPr>
            </a:lvl1pPr>
          </a:lstStyle>
          <a:p>
            <a:endParaRPr lang="en-US" dirty="0"/>
          </a:p>
        </p:txBody>
      </p:sp>
      <p:sp>
        <p:nvSpPr>
          <p:cNvPr id="8" name="text_placeholder"/>
          <p:cNvSpPr>
            <a:spLocks noGrp="1"/>
          </p:cNvSpPr>
          <p:nvPr>
            <p:ph type="body" sz="quarter" idx="13"/>
          </p:nvPr>
        </p:nvSpPr>
        <p:spPr bwMode="gray">
          <a:xfrm>
            <a:off x="576072" y="1827212"/>
            <a:ext cx="7394575" cy="4041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page_number"/>
          <p:cNvSpPr>
            <a:spLocks noGrp="1" noChangeArrowheads="1"/>
          </p:cNvSpPr>
          <p:nvPr>
            <p:ph type="sldNum" sz="quarter" idx="4"/>
          </p:nvPr>
        </p:nvSpPr>
        <p:spPr bwMode="gray">
          <a:xfrm>
            <a:off x="7635875" y="1134086"/>
            <a:ext cx="1277938" cy="161925"/>
          </a:xfrm>
          <a:prstGeom prst="rect">
            <a:avLst/>
          </a:prstGeom>
          <a:noFill/>
          <a:ln w="9525" algn="ctr">
            <a:noFill/>
            <a:miter lim="800000"/>
            <a:headEnd/>
            <a:tailEnd/>
          </a:ln>
          <a:effectLst/>
        </p:spPr>
        <p:txBody>
          <a:bodyPr vert="horz" wrap="square" lIns="91440" tIns="0" rIns="91440" bIns="0" numCol="1" anchor="t" anchorCtr="0" compatLnSpc="1">
            <a:prstTxWarp prst="textNoShape">
              <a:avLst/>
            </a:prstTxWarp>
          </a:bodyPr>
          <a:lstStyle>
            <a:lvl1pPr algn="r">
              <a:defRPr sz="800">
                <a:latin typeface="+mj-lt"/>
              </a:defRPr>
            </a:lvl1pPr>
          </a:lstStyle>
          <a:p>
            <a:r>
              <a:rPr lang="en-US" dirty="0" smtClean="0">
                <a:latin typeface="Arial" pitchFamily="34" charset="0"/>
              </a:rPr>
              <a:t>Page </a:t>
            </a:r>
            <a:fld id="{5698A34F-157D-4FC3-B6AE-341A8B909DED}" type="slidenum">
              <a:rPr lang="en-US" smtClean="0">
                <a:latin typeface="Arial" pitchFamily="34" charset="0"/>
              </a:rPr>
              <a:pPr/>
              <a:t>‹#›</a:t>
            </a:fld>
            <a:endParaRPr lang="en-US" dirty="0">
              <a:latin typeface="Arial" pitchFamily="34" charset="0"/>
            </a:endParaRPr>
          </a:p>
        </p:txBody>
      </p:sp>
      <p:sp>
        <p:nvSpPr>
          <p:cNvPr id="2" name="title_placeholder"/>
          <p:cNvSpPr>
            <a:spLocks noGrp="1"/>
          </p:cNvSpPr>
          <p:nvPr>
            <p:ph type="title"/>
          </p:nvPr>
        </p:nvSpPr>
        <p:spPr bwMode="gray">
          <a:xfrm>
            <a:off x="576072" y="717550"/>
            <a:ext cx="6880225" cy="449263"/>
          </a:xfrm>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with Subtitle">
    <p:spTree>
      <p:nvGrpSpPr>
        <p:cNvPr id="1" name=""/>
        <p:cNvGrpSpPr/>
        <p:nvPr/>
      </p:nvGrpSpPr>
      <p:grpSpPr>
        <a:xfrm>
          <a:off x="0" y="0"/>
          <a:ext cx="0" cy="0"/>
          <a:chOff x="0" y="0"/>
          <a:chExt cx="0" cy="0"/>
        </a:xfrm>
      </p:grpSpPr>
      <p:sp>
        <p:nvSpPr>
          <p:cNvPr id="16" name="date_cs"/>
          <p:cNvSpPr>
            <a:spLocks noGrp="1" noChangeArrowheads="1"/>
          </p:cNvSpPr>
          <p:nvPr>
            <p:ph type="dt" sz="half" idx="2"/>
          </p:nvPr>
        </p:nvSpPr>
        <p:spPr bwMode="gray">
          <a:xfrm>
            <a:off x="7635875" y="6475413"/>
            <a:ext cx="1277938" cy="152400"/>
          </a:xfrm>
          <a:prstGeom prst="rect">
            <a:avLst/>
          </a:prstGeom>
          <a:noFill/>
          <a:ln w="9525" algn="ctr">
            <a:noFill/>
            <a:miter lim="800000"/>
            <a:headEnd/>
            <a:tailEnd/>
          </a:ln>
          <a:effectLst/>
        </p:spPr>
        <p:txBody>
          <a:bodyPr vert="horz" wrap="square" lIns="91440" tIns="0" rIns="91440" bIns="0" numCol="1" anchor="b" anchorCtr="0" compatLnSpc="1">
            <a:prstTxWarp prst="textNoShape">
              <a:avLst/>
            </a:prstTxWarp>
          </a:bodyPr>
          <a:lstStyle>
            <a:lvl1pPr algn="r">
              <a:defRPr sz="800">
                <a:latin typeface="Arial" pitchFamily="34" charset="0"/>
              </a:defRPr>
            </a:lvl1pPr>
          </a:lstStyle>
          <a:p>
            <a:r>
              <a:rPr lang="en-US" smtClean="0"/>
              <a:t>August 14, 2013</a:t>
            </a:r>
            <a:endParaRPr lang="en-US" dirty="0"/>
          </a:p>
        </p:txBody>
      </p:sp>
      <p:sp>
        <p:nvSpPr>
          <p:cNvPr id="18" name="footer_cs"/>
          <p:cNvSpPr>
            <a:spLocks noGrp="1" noChangeArrowheads="1"/>
          </p:cNvSpPr>
          <p:nvPr>
            <p:ph type="ftr" sz="quarter" idx="3"/>
          </p:nvPr>
        </p:nvSpPr>
        <p:spPr bwMode="gray">
          <a:xfrm>
            <a:off x="576072" y="6475413"/>
            <a:ext cx="4000500" cy="304800"/>
          </a:xfrm>
          <a:prstGeom prst="rect">
            <a:avLst/>
          </a:prstGeom>
          <a:noFill/>
          <a:ln w="9525" algn="ctr">
            <a:noFill/>
            <a:miter lim="800000"/>
            <a:headEnd/>
            <a:tailEnd/>
          </a:ln>
          <a:effectLst/>
        </p:spPr>
        <p:txBody>
          <a:bodyPr vert="horz" wrap="square" lIns="91440" tIns="0" rIns="91440" bIns="0" numCol="1" anchor="ctr" anchorCtr="0" compatLnSpc="1">
            <a:prstTxWarp prst="textNoShape">
              <a:avLst/>
            </a:prstTxWarp>
          </a:bodyPr>
          <a:lstStyle>
            <a:lvl1pPr>
              <a:lnSpc>
                <a:spcPct val="95000"/>
              </a:lnSpc>
              <a:defRPr sz="1000">
                <a:latin typeface="Arial" pitchFamily="34" charset="0"/>
              </a:defRPr>
            </a:lvl1pPr>
          </a:lstStyle>
          <a:p>
            <a:endParaRPr lang="en-US" dirty="0"/>
          </a:p>
        </p:txBody>
      </p:sp>
      <p:sp>
        <p:nvSpPr>
          <p:cNvPr id="12" name="text_right_placeholder"/>
          <p:cNvSpPr>
            <a:spLocks noGrp="1"/>
          </p:cNvSpPr>
          <p:nvPr>
            <p:ph type="body" sz="quarter" idx="14"/>
          </p:nvPr>
        </p:nvSpPr>
        <p:spPr bwMode="gray">
          <a:xfrm>
            <a:off x="4343400" y="1827213"/>
            <a:ext cx="3627247" cy="4041775"/>
          </a:xfrm>
        </p:spPr>
        <p:txBody>
          <a:bodyPr/>
          <a:lstStyle>
            <a:lvl1pPr>
              <a:buFont typeface="Arial" pitchFamily="34" charset="0"/>
              <a:buChar char="•"/>
              <a:defRPr sz="2000"/>
            </a:lvl1pPr>
            <a:lvl2pPr>
              <a:buFont typeface="Arial" pitchFamily="34" charset="0"/>
              <a:buChar char="–"/>
              <a:defRPr sz="1800"/>
            </a:lvl2pPr>
            <a:lvl3pPr>
              <a:buFont typeface="Arial" pitchFamily="34" charset="0"/>
              <a:buChar char="–"/>
              <a:defRPr sz="1600"/>
            </a:lvl3pPr>
            <a:lvl4pPr>
              <a:buFont typeface="Arial" pitchFamily="34" charset="0"/>
              <a:buChar char="–"/>
              <a:defRPr sz="1400"/>
            </a:lvl4pPr>
            <a:lvl5pPr>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ubtitle_right_placeholder"/>
          <p:cNvSpPr>
            <a:spLocks noGrp="1"/>
          </p:cNvSpPr>
          <p:nvPr>
            <p:ph type="body" sz="quarter" idx="16" hasCustomPrompt="1"/>
          </p:nvPr>
        </p:nvSpPr>
        <p:spPr bwMode="gray">
          <a:xfrm>
            <a:off x="4343400" y="1344613"/>
            <a:ext cx="3627247" cy="461665"/>
          </a:xfrm>
          <a:noFill/>
          <a:ln w="9525" algn="ctr">
            <a:noFill/>
            <a:miter lim="800000"/>
            <a:headEnd/>
            <a:tailEnd/>
          </a:ln>
        </p:spPr>
        <p:txBody>
          <a:bodyPr wrap="square">
            <a:spAutoFit/>
          </a:bodyPr>
          <a:lstStyle>
            <a:lvl1pPr marL="0" indent="0" algn="l" rtl="0" fontAlgn="base">
              <a:spcBef>
                <a:spcPct val="0"/>
              </a:spcBef>
              <a:spcAft>
                <a:spcPct val="0"/>
              </a:spcAft>
              <a:buNone/>
              <a:defRPr lang="en-US" sz="2400" b="1" kern="1200" dirty="0" smtClean="0">
                <a:solidFill>
                  <a:schemeClr val="tx1"/>
                </a:solidFill>
                <a:latin typeface="Arial" pitchFamily="34" charset="0"/>
                <a:ea typeface="+mn-ea"/>
                <a:cs typeface="+mn-cs"/>
              </a:defRPr>
            </a:lvl1pPr>
            <a:lvl2pPr algn="l" rtl="0" fontAlgn="base">
              <a:spcBef>
                <a:spcPct val="0"/>
              </a:spcBef>
              <a:spcAft>
                <a:spcPct val="0"/>
              </a:spcAft>
              <a:defRPr lang="en-US" sz="2400" b="1" kern="1200" dirty="0" smtClean="0">
                <a:solidFill>
                  <a:schemeClr val="tx1"/>
                </a:solidFill>
                <a:latin typeface="Arial" pitchFamily="2" charset="0"/>
                <a:ea typeface="+mn-ea"/>
                <a:cs typeface="+mn-cs"/>
              </a:defRPr>
            </a:lvl2pPr>
            <a:lvl3pPr algn="l" rtl="0" fontAlgn="base">
              <a:spcBef>
                <a:spcPct val="0"/>
              </a:spcBef>
              <a:spcAft>
                <a:spcPct val="0"/>
              </a:spcAft>
              <a:defRPr lang="en-US" sz="2400" b="1" kern="1200" dirty="0" smtClean="0">
                <a:solidFill>
                  <a:schemeClr val="tx1"/>
                </a:solidFill>
                <a:latin typeface="Arial" pitchFamily="2" charset="0"/>
                <a:ea typeface="+mn-ea"/>
                <a:cs typeface="+mn-cs"/>
              </a:defRPr>
            </a:lvl3pPr>
            <a:lvl4pPr algn="l" rtl="0" fontAlgn="base">
              <a:spcBef>
                <a:spcPct val="0"/>
              </a:spcBef>
              <a:spcAft>
                <a:spcPct val="0"/>
              </a:spcAft>
              <a:defRPr lang="en-US" sz="2400" b="1" kern="1200" dirty="0" smtClean="0">
                <a:solidFill>
                  <a:schemeClr val="tx1"/>
                </a:solidFill>
                <a:latin typeface="Arial" pitchFamily="2" charset="0"/>
                <a:ea typeface="+mn-ea"/>
                <a:cs typeface="+mn-cs"/>
              </a:defRPr>
            </a:lvl4pPr>
            <a:lvl5pPr algn="l" rtl="0" fontAlgn="base">
              <a:spcBef>
                <a:spcPct val="0"/>
              </a:spcBef>
              <a:spcAft>
                <a:spcPct val="0"/>
              </a:spcAft>
              <a:defRPr lang="en-US" sz="2400" b="1" kern="1200" dirty="0">
                <a:solidFill>
                  <a:schemeClr val="tx1"/>
                </a:solidFill>
                <a:latin typeface="Arial" pitchFamily="2" charset="0"/>
                <a:ea typeface="+mn-ea"/>
                <a:cs typeface="+mn-cs"/>
              </a:defRPr>
            </a:lvl5pPr>
          </a:lstStyle>
          <a:p>
            <a:pPr lvl="0"/>
            <a:r>
              <a:rPr lang="en-US" dirty="0" smtClean="0"/>
              <a:t>Click to edit subtitle</a:t>
            </a:r>
            <a:endParaRPr lang="en-US" dirty="0"/>
          </a:p>
        </p:txBody>
      </p:sp>
      <p:sp>
        <p:nvSpPr>
          <p:cNvPr id="11" name="text_left_placeholder"/>
          <p:cNvSpPr>
            <a:spLocks noGrp="1"/>
          </p:cNvSpPr>
          <p:nvPr>
            <p:ph type="body" sz="quarter" idx="13"/>
          </p:nvPr>
        </p:nvSpPr>
        <p:spPr bwMode="gray">
          <a:xfrm>
            <a:off x="576072" y="1827213"/>
            <a:ext cx="3621088" cy="4041775"/>
          </a:xfrm>
        </p:spPr>
        <p:txBody>
          <a:bodyPr/>
          <a:lstStyle>
            <a:lvl1pPr>
              <a:buFont typeface="Arial" pitchFamily="34" charset="0"/>
              <a:buChar char="•"/>
              <a:defRPr sz="2000"/>
            </a:lvl1pPr>
            <a:lvl2pPr>
              <a:buFont typeface="Arial" pitchFamily="34" charset="0"/>
              <a:buChar char="–"/>
              <a:defRPr sz="1800"/>
            </a:lvl2pPr>
            <a:lvl3pPr>
              <a:buFont typeface="Arial" pitchFamily="34" charset="0"/>
              <a:buChar char="–"/>
              <a:defRPr sz="1600"/>
            </a:lvl3pPr>
            <a:lvl4pPr>
              <a:buFont typeface="Arial" pitchFamily="34" charset="0"/>
              <a:buChar char="–"/>
              <a:defRPr sz="1400"/>
            </a:lvl4pPr>
            <a:lvl5pPr>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ubtitle_left_placeholder"/>
          <p:cNvSpPr>
            <a:spLocks noGrp="1"/>
          </p:cNvSpPr>
          <p:nvPr>
            <p:ph type="body" sz="quarter" idx="15" hasCustomPrompt="1"/>
          </p:nvPr>
        </p:nvSpPr>
        <p:spPr bwMode="gray">
          <a:xfrm>
            <a:off x="576072" y="1344613"/>
            <a:ext cx="3621088" cy="461665"/>
          </a:xfrm>
          <a:noFill/>
          <a:ln w="9525" algn="ctr">
            <a:noFill/>
            <a:miter lim="800000"/>
            <a:headEnd/>
            <a:tailEnd/>
          </a:ln>
        </p:spPr>
        <p:txBody>
          <a:bodyPr wrap="square">
            <a:spAutoFit/>
          </a:bodyPr>
          <a:lstStyle>
            <a:lvl1pPr marL="0" indent="0" algn="l" rtl="0" fontAlgn="base">
              <a:spcBef>
                <a:spcPct val="0"/>
              </a:spcBef>
              <a:spcAft>
                <a:spcPct val="0"/>
              </a:spcAft>
              <a:buNone/>
              <a:defRPr lang="en-US" sz="2400" b="1" kern="1200" dirty="0" smtClean="0">
                <a:solidFill>
                  <a:schemeClr val="tx1"/>
                </a:solidFill>
                <a:latin typeface="Arial" pitchFamily="34" charset="0"/>
                <a:ea typeface="+mn-ea"/>
                <a:cs typeface="+mn-cs"/>
              </a:defRPr>
            </a:lvl1pPr>
            <a:lvl2pPr algn="l" rtl="0" fontAlgn="base">
              <a:spcBef>
                <a:spcPct val="0"/>
              </a:spcBef>
              <a:spcAft>
                <a:spcPct val="0"/>
              </a:spcAft>
              <a:defRPr lang="en-US" sz="2400" b="1" kern="1200" dirty="0" smtClean="0">
                <a:solidFill>
                  <a:schemeClr val="tx1"/>
                </a:solidFill>
                <a:latin typeface="Arial" pitchFamily="2" charset="0"/>
                <a:ea typeface="+mn-ea"/>
                <a:cs typeface="+mn-cs"/>
              </a:defRPr>
            </a:lvl2pPr>
            <a:lvl3pPr algn="l" rtl="0" fontAlgn="base">
              <a:spcBef>
                <a:spcPct val="0"/>
              </a:spcBef>
              <a:spcAft>
                <a:spcPct val="0"/>
              </a:spcAft>
              <a:defRPr lang="en-US" sz="2400" b="1" kern="1200" dirty="0" smtClean="0">
                <a:solidFill>
                  <a:schemeClr val="tx1"/>
                </a:solidFill>
                <a:latin typeface="Arial" pitchFamily="2" charset="0"/>
                <a:ea typeface="+mn-ea"/>
                <a:cs typeface="+mn-cs"/>
              </a:defRPr>
            </a:lvl3pPr>
            <a:lvl4pPr algn="l" rtl="0" fontAlgn="base">
              <a:spcBef>
                <a:spcPct val="0"/>
              </a:spcBef>
              <a:spcAft>
                <a:spcPct val="0"/>
              </a:spcAft>
              <a:defRPr lang="en-US" sz="2400" b="1" kern="1200" dirty="0" smtClean="0">
                <a:solidFill>
                  <a:schemeClr val="tx1"/>
                </a:solidFill>
                <a:latin typeface="Arial" pitchFamily="2" charset="0"/>
                <a:ea typeface="+mn-ea"/>
                <a:cs typeface="+mn-cs"/>
              </a:defRPr>
            </a:lvl4pPr>
            <a:lvl5pPr algn="l" rtl="0" fontAlgn="base">
              <a:spcBef>
                <a:spcPct val="0"/>
              </a:spcBef>
              <a:spcAft>
                <a:spcPct val="0"/>
              </a:spcAft>
              <a:defRPr lang="en-US" sz="2400" b="1" kern="1200" dirty="0">
                <a:solidFill>
                  <a:schemeClr val="tx1"/>
                </a:solidFill>
                <a:latin typeface="Arial" pitchFamily="2" charset="0"/>
                <a:ea typeface="+mn-ea"/>
                <a:cs typeface="+mn-cs"/>
              </a:defRPr>
            </a:lvl5pPr>
          </a:lstStyle>
          <a:p>
            <a:pPr lvl="0"/>
            <a:r>
              <a:rPr lang="en-US" dirty="0" smtClean="0"/>
              <a:t>Click to edit subtitle</a:t>
            </a:r>
            <a:endParaRPr lang="en-US" dirty="0"/>
          </a:p>
        </p:txBody>
      </p:sp>
      <p:sp>
        <p:nvSpPr>
          <p:cNvPr id="20" name="page_number"/>
          <p:cNvSpPr>
            <a:spLocks noGrp="1" noChangeArrowheads="1"/>
          </p:cNvSpPr>
          <p:nvPr>
            <p:ph type="sldNum" sz="quarter" idx="4"/>
          </p:nvPr>
        </p:nvSpPr>
        <p:spPr bwMode="gray">
          <a:xfrm>
            <a:off x="7635875" y="1134086"/>
            <a:ext cx="1277938" cy="161925"/>
          </a:xfrm>
          <a:prstGeom prst="rect">
            <a:avLst/>
          </a:prstGeom>
          <a:noFill/>
          <a:ln w="9525" algn="ctr">
            <a:noFill/>
            <a:miter lim="800000"/>
            <a:headEnd/>
            <a:tailEnd/>
          </a:ln>
          <a:effectLst/>
        </p:spPr>
        <p:txBody>
          <a:bodyPr vert="horz" wrap="square" lIns="91440" tIns="0" rIns="91440" bIns="0" numCol="1" anchor="t" anchorCtr="0" compatLnSpc="1">
            <a:prstTxWarp prst="textNoShape">
              <a:avLst/>
            </a:prstTxWarp>
          </a:bodyPr>
          <a:lstStyle>
            <a:lvl1pPr algn="r">
              <a:defRPr sz="800">
                <a:latin typeface="+mj-lt"/>
              </a:defRPr>
            </a:lvl1pPr>
          </a:lstStyle>
          <a:p>
            <a:r>
              <a:rPr lang="en-US" dirty="0" smtClean="0">
                <a:latin typeface="Arial" pitchFamily="34" charset="0"/>
              </a:rPr>
              <a:t>Page </a:t>
            </a:r>
            <a:fld id="{5698A34F-157D-4FC3-B6AE-341A8B909DED}" type="slidenum">
              <a:rPr lang="en-US" smtClean="0">
                <a:latin typeface="Arial" pitchFamily="34" charset="0"/>
              </a:rPr>
              <a:pPr/>
              <a:t>‹#›</a:t>
            </a:fld>
            <a:endParaRPr lang="en-US" dirty="0">
              <a:latin typeface="Arial" pitchFamily="34" charset="0"/>
            </a:endParaRPr>
          </a:p>
        </p:txBody>
      </p:sp>
      <p:sp>
        <p:nvSpPr>
          <p:cNvPr id="10" name="title_placeholder"/>
          <p:cNvSpPr>
            <a:spLocks noGrp="1"/>
          </p:cNvSpPr>
          <p:nvPr>
            <p:ph type="title"/>
          </p:nvPr>
        </p:nvSpPr>
        <p:spPr bwMode="gray">
          <a:xfrm>
            <a:off x="576072" y="717550"/>
            <a:ext cx="6880225" cy="449263"/>
          </a:xfrm>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date_cs"/>
          <p:cNvSpPr>
            <a:spLocks noGrp="1" noChangeArrowheads="1"/>
          </p:cNvSpPr>
          <p:nvPr>
            <p:ph type="dt" sz="half" idx="2"/>
          </p:nvPr>
        </p:nvSpPr>
        <p:spPr bwMode="gray">
          <a:xfrm>
            <a:off x="7635875" y="6475413"/>
            <a:ext cx="1277938" cy="152400"/>
          </a:xfrm>
          <a:prstGeom prst="rect">
            <a:avLst/>
          </a:prstGeom>
          <a:noFill/>
          <a:ln w="9525" algn="ctr">
            <a:noFill/>
            <a:miter lim="800000"/>
            <a:headEnd/>
            <a:tailEnd/>
          </a:ln>
          <a:effectLst/>
        </p:spPr>
        <p:txBody>
          <a:bodyPr vert="horz" wrap="square" lIns="91440" tIns="0" rIns="91440" bIns="0" numCol="1" anchor="b" anchorCtr="0" compatLnSpc="1">
            <a:prstTxWarp prst="textNoShape">
              <a:avLst/>
            </a:prstTxWarp>
          </a:bodyPr>
          <a:lstStyle>
            <a:lvl1pPr algn="r">
              <a:defRPr sz="800">
                <a:latin typeface="Arial" pitchFamily="34" charset="0"/>
              </a:defRPr>
            </a:lvl1pPr>
          </a:lstStyle>
          <a:p>
            <a:r>
              <a:rPr lang="en-US" smtClean="0"/>
              <a:t>August 14, 2013</a:t>
            </a:r>
            <a:endParaRPr lang="en-US" dirty="0"/>
          </a:p>
        </p:txBody>
      </p:sp>
      <p:sp>
        <p:nvSpPr>
          <p:cNvPr id="13" name="footer_cs"/>
          <p:cNvSpPr>
            <a:spLocks noGrp="1" noChangeArrowheads="1"/>
          </p:cNvSpPr>
          <p:nvPr>
            <p:ph type="ftr" sz="quarter" idx="3"/>
          </p:nvPr>
        </p:nvSpPr>
        <p:spPr bwMode="gray">
          <a:xfrm>
            <a:off x="576072" y="6475413"/>
            <a:ext cx="4000500" cy="304800"/>
          </a:xfrm>
          <a:prstGeom prst="rect">
            <a:avLst/>
          </a:prstGeom>
          <a:noFill/>
          <a:ln w="9525" algn="ctr">
            <a:noFill/>
            <a:miter lim="800000"/>
            <a:headEnd/>
            <a:tailEnd/>
          </a:ln>
          <a:effectLst/>
        </p:spPr>
        <p:txBody>
          <a:bodyPr vert="horz" wrap="square" lIns="91440" tIns="0" rIns="91440" bIns="0" numCol="1" anchor="ctr" anchorCtr="0" compatLnSpc="1">
            <a:prstTxWarp prst="textNoShape">
              <a:avLst/>
            </a:prstTxWarp>
          </a:bodyPr>
          <a:lstStyle>
            <a:lvl1pPr>
              <a:lnSpc>
                <a:spcPct val="95000"/>
              </a:lnSpc>
              <a:defRPr sz="1000">
                <a:latin typeface="Arial" pitchFamily="34" charset="0"/>
              </a:defRPr>
            </a:lvl1pPr>
          </a:lstStyle>
          <a:p>
            <a:endParaRPr lang="en-US" dirty="0"/>
          </a:p>
        </p:txBody>
      </p:sp>
      <p:sp>
        <p:nvSpPr>
          <p:cNvPr id="10" name="text_right_placeholder"/>
          <p:cNvSpPr>
            <a:spLocks noGrp="1"/>
          </p:cNvSpPr>
          <p:nvPr>
            <p:ph type="body" sz="quarter" idx="14"/>
          </p:nvPr>
        </p:nvSpPr>
        <p:spPr bwMode="gray">
          <a:xfrm>
            <a:off x="4343400" y="1827213"/>
            <a:ext cx="3627247" cy="4041775"/>
          </a:xfrm>
        </p:spPr>
        <p:txBody>
          <a:bodyPr/>
          <a:lstStyle>
            <a:lvl1pPr>
              <a:buFont typeface="Arial" pitchFamily="34" charset="0"/>
              <a:buChar char="•"/>
              <a:defRPr sz="2000"/>
            </a:lvl1pPr>
            <a:lvl2pPr>
              <a:buFont typeface="Arial" pitchFamily="34" charset="0"/>
              <a:buChar char="–"/>
              <a:defRPr sz="1800"/>
            </a:lvl2pPr>
            <a:lvl3pPr>
              <a:buFont typeface="Arial" pitchFamily="34" charset="0"/>
              <a:buChar char="–"/>
              <a:defRPr sz="1600"/>
            </a:lvl3pPr>
            <a:lvl4pPr>
              <a:buFont typeface="Arial" pitchFamily="34" charset="0"/>
              <a:buChar char="–"/>
              <a:defRPr sz="1400"/>
            </a:lvl4pPr>
            <a:lvl5pPr>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_left_placeholder"/>
          <p:cNvSpPr>
            <a:spLocks noGrp="1"/>
          </p:cNvSpPr>
          <p:nvPr>
            <p:ph type="body" sz="quarter" idx="13"/>
          </p:nvPr>
        </p:nvSpPr>
        <p:spPr bwMode="gray">
          <a:xfrm>
            <a:off x="576072" y="1827213"/>
            <a:ext cx="3621088" cy="4041775"/>
          </a:xfrm>
        </p:spPr>
        <p:txBody>
          <a:bodyPr/>
          <a:lstStyle>
            <a:lvl1pPr>
              <a:buFont typeface="Arial" pitchFamily="34" charset="0"/>
              <a:buChar char="•"/>
              <a:defRPr sz="2000"/>
            </a:lvl1pPr>
            <a:lvl2pPr>
              <a:buFont typeface="Arial" pitchFamily="34" charset="0"/>
              <a:buChar char="–"/>
              <a:defRPr sz="1800"/>
            </a:lvl2pPr>
            <a:lvl3pPr>
              <a:buFont typeface="Arial" pitchFamily="34" charset="0"/>
              <a:buChar char="–"/>
              <a:defRPr sz="1600"/>
            </a:lvl3pPr>
            <a:lvl4pPr>
              <a:buFont typeface="Arial" pitchFamily="34" charset="0"/>
              <a:buChar char="–"/>
              <a:defRPr sz="1400"/>
            </a:lvl4pPr>
            <a:lvl5pPr>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age_number"/>
          <p:cNvSpPr>
            <a:spLocks noGrp="1" noChangeArrowheads="1"/>
          </p:cNvSpPr>
          <p:nvPr>
            <p:ph type="sldNum" sz="quarter" idx="4"/>
          </p:nvPr>
        </p:nvSpPr>
        <p:spPr bwMode="gray">
          <a:xfrm>
            <a:off x="7635875" y="1134086"/>
            <a:ext cx="1277938" cy="161925"/>
          </a:xfrm>
          <a:prstGeom prst="rect">
            <a:avLst/>
          </a:prstGeom>
          <a:noFill/>
          <a:ln w="9525" algn="ctr">
            <a:noFill/>
            <a:miter lim="800000"/>
            <a:headEnd/>
            <a:tailEnd/>
          </a:ln>
          <a:effectLst/>
        </p:spPr>
        <p:txBody>
          <a:bodyPr vert="horz" wrap="square" lIns="91440" tIns="0" rIns="91440" bIns="0" numCol="1" anchor="t" anchorCtr="0" compatLnSpc="1">
            <a:prstTxWarp prst="textNoShape">
              <a:avLst/>
            </a:prstTxWarp>
          </a:bodyPr>
          <a:lstStyle>
            <a:lvl1pPr algn="r">
              <a:defRPr sz="800">
                <a:latin typeface="+mj-lt"/>
              </a:defRPr>
            </a:lvl1pPr>
          </a:lstStyle>
          <a:p>
            <a:r>
              <a:rPr lang="en-US" dirty="0" smtClean="0">
                <a:latin typeface="Arial" pitchFamily="34" charset="0"/>
              </a:rPr>
              <a:t>Page </a:t>
            </a:r>
            <a:fld id="{5698A34F-157D-4FC3-B6AE-341A8B909DED}" type="slidenum">
              <a:rPr lang="en-US" smtClean="0">
                <a:latin typeface="Arial" pitchFamily="34" charset="0"/>
              </a:rPr>
              <a:pPr/>
              <a:t>‹#›</a:t>
            </a:fld>
            <a:endParaRPr lang="en-US" dirty="0">
              <a:latin typeface="Arial" pitchFamily="34" charset="0"/>
            </a:endParaRPr>
          </a:p>
        </p:txBody>
      </p:sp>
      <p:sp>
        <p:nvSpPr>
          <p:cNvPr id="2" name="title_placeholder"/>
          <p:cNvSpPr>
            <a:spLocks noGrp="1"/>
          </p:cNvSpPr>
          <p:nvPr>
            <p:ph type="title"/>
          </p:nvPr>
        </p:nvSpPr>
        <p:spPr bwMode="gray"/>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date_cs"/>
          <p:cNvSpPr>
            <a:spLocks noGrp="1" noChangeArrowheads="1"/>
          </p:cNvSpPr>
          <p:nvPr>
            <p:ph type="dt" sz="half" idx="2"/>
          </p:nvPr>
        </p:nvSpPr>
        <p:spPr bwMode="gray">
          <a:xfrm>
            <a:off x="7635875" y="6475413"/>
            <a:ext cx="1277938" cy="152400"/>
          </a:xfrm>
          <a:prstGeom prst="rect">
            <a:avLst/>
          </a:prstGeom>
          <a:noFill/>
          <a:ln w="9525" algn="ctr">
            <a:noFill/>
            <a:miter lim="800000"/>
            <a:headEnd/>
            <a:tailEnd/>
          </a:ln>
          <a:effectLst/>
        </p:spPr>
        <p:txBody>
          <a:bodyPr vert="horz" wrap="square" lIns="91440" tIns="0" rIns="91440" bIns="0" numCol="1" anchor="b" anchorCtr="0" compatLnSpc="1">
            <a:prstTxWarp prst="textNoShape">
              <a:avLst/>
            </a:prstTxWarp>
          </a:bodyPr>
          <a:lstStyle>
            <a:lvl1pPr algn="r">
              <a:defRPr sz="800">
                <a:latin typeface="Arial" pitchFamily="34" charset="0"/>
              </a:defRPr>
            </a:lvl1pPr>
          </a:lstStyle>
          <a:p>
            <a:r>
              <a:rPr lang="en-US" smtClean="0"/>
              <a:t>August 14, 2013</a:t>
            </a:r>
            <a:endParaRPr lang="en-US" dirty="0"/>
          </a:p>
        </p:txBody>
      </p:sp>
      <p:sp>
        <p:nvSpPr>
          <p:cNvPr id="9" name="footer_cs"/>
          <p:cNvSpPr>
            <a:spLocks noGrp="1" noChangeArrowheads="1"/>
          </p:cNvSpPr>
          <p:nvPr>
            <p:ph type="ftr" sz="quarter" idx="3"/>
          </p:nvPr>
        </p:nvSpPr>
        <p:spPr bwMode="gray">
          <a:xfrm>
            <a:off x="576072" y="6475413"/>
            <a:ext cx="4000500" cy="304800"/>
          </a:xfrm>
          <a:prstGeom prst="rect">
            <a:avLst/>
          </a:prstGeom>
          <a:noFill/>
          <a:ln w="9525" algn="ctr">
            <a:noFill/>
            <a:miter lim="800000"/>
            <a:headEnd/>
            <a:tailEnd/>
          </a:ln>
          <a:effectLst/>
        </p:spPr>
        <p:txBody>
          <a:bodyPr vert="horz" wrap="square" lIns="91440" tIns="0" rIns="91440" bIns="0" numCol="1" anchor="ctr" anchorCtr="0" compatLnSpc="1">
            <a:prstTxWarp prst="textNoShape">
              <a:avLst/>
            </a:prstTxWarp>
          </a:bodyPr>
          <a:lstStyle>
            <a:lvl1pPr>
              <a:lnSpc>
                <a:spcPct val="95000"/>
              </a:lnSpc>
              <a:defRPr sz="1000">
                <a:latin typeface="Arial" pitchFamily="34" charset="0"/>
              </a:defRPr>
            </a:lvl1pPr>
          </a:lstStyle>
          <a:p>
            <a:endParaRPr lang="en-US" dirty="0"/>
          </a:p>
        </p:txBody>
      </p:sp>
      <p:sp>
        <p:nvSpPr>
          <p:cNvPr id="11" name="page_number"/>
          <p:cNvSpPr>
            <a:spLocks noGrp="1" noChangeArrowheads="1"/>
          </p:cNvSpPr>
          <p:nvPr>
            <p:ph type="sldNum" sz="quarter" idx="4"/>
          </p:nvPr>
        </p:nvSpPr>
        <p:spPr bwMode="gray">
          <a:xfrm>
            <a:off x="7635875" y="1134086"/>
            <a:ext cx="1277938" cy="161925"/>
          </a:xfrm>
          <a:prstGeom prst="rect">
            <a:avLst/>
          </a:prstGeom>
          <a:noFill/>
          <a:ln w="9525" algn="ctr">
            <a:noFill/>
            <a:miter lim="800000"/>
            <a:headEnd/>
            <a:tailEnd/>
          </a:ln>
          <a:effectLst/>
        </p:spPr>
        <p:txBody>
          <a:bodyPr vert="horz" wrap="square" lIns="91440" tIns="0" rIns="91440" bIns="0" numCol="1" anchor="t" anchorCtr="0" compatLnSpc="1">
            <a:prstTxWarp prst="textNoShape">
              <a:avLst/>
            </a:prstTxWarp>
          </a:bodyPr>
          <a:lstStyle>
            <a:lvl1pPr algn="r">
              <a:defRPr sz="800">
                <a:latin typeface="+mj-lt"/>
              </a:defRPr>
            </a:lvl1pPr>
          </a:lstStyle>
          <a:p>
            <a:r>
              <a:rPr lang="en-US" dirty="0" smtClean="0">
                <a:latin typeface="Arial" pitchFamily="34" charset="0"/>
              </a:rPr>
              <a:t>Page </a:t>
            </a:r>
            <a:fld id="{5698A34F-157D-4FC3-B6AE-341A8B909DED}" type="slidenum">
              <a:rPr lang="en-US" smtClean="0">
                <a:latin typeface="Arial" pitchFamily="34" charset="0"/>
              </a:rPr>
              <a:pPr/>
              <a:t>‹#›</a:t>
            </a:fld>
            <a:endParaRPr lang="en-US" dirty="0">
              <a:latin typeface="Arial" pitchFamily="34" charset="0"/>
            </a:endParaRPr>
          </a:p>
        </p:txBody>
      </p:sp>
      <p:sp>
        <p:nvSpPr>
          <p:cNvPr id="2" name="title_placeholder"/>
          <p:cNvSpPr>
            <a:spLocks noGrp="1"/>
          </p:cNvSpPr>
          <p:nvPr>
            <p:ph type="title"/>
          </p:nvPr>
        </p:nvSpPr>
        <p:spPr bwMode="gray"/>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_cs"/>
          <p:cNvSpPr>
            <a:spLocks noGrp="1" noChangeArrowheads="1"/>
          </p:cNvSpPr>
          <p:nvPr>
            <p:ph type="dt" sz="half" idx="2"/>
          </p:nvPr>
        </p:nvSpPr>
        <p:spPr bwMode="gray">
          <a:xfrm>
            <a:off x="7635875" y="6475413"/>
            <a:ext cx="1277938" cy="152400"/>
          </a:xfrm>
          <a:prstGeom prst="rect">
            <a:avLst/>
          </a:prstGeom>
          <a:noFill/>
          <a:ln w="9525" algn="ctr">
            <a:noFill/>
            <a:miter lim="800000"/>
            <a:headEnd/>
            <a:tailEnd/>
          </a:ln>
          <a:effectLst/>
        </p:spPr>
        <p:txBody>
          <a:bodyPr vert="horz" wrap="square" lIns="91440" tIns="0" rIns="91440" bIns="0" numCol="1" anchor="b" anchorCtr="0" compatLnSpc="1">
            <a:prstTxWarp prst="textNoShape">
              <a:avLst/>
            </a:prstTxWarp>
          </a:bodyPr>
          <a:lstStyle>
            <a:lvl1pPr algn="r">
              <a:defRPr sz="800">
                <a:latin typeface="Arial" pitchFamily="34" charset="0"/>
              </a:defRPr>
            </a:lvl1pPr>
          </a:lstStyle>
          <a:p>
            <a:r>
              <a:rPr lang="en-US" smtClean="0"/>
              <a:t>August 14, 2013</a:t>
            </a:r>
            <a:endParaRPr lang="en-US" dirty="0"/>
          </a:p>
        </p:txBody>
      </p:sp>
      <p:sp>
        <p:nvSpPr>
          <p:cNvPr id="8" name="footer_cs"/>
          <p:cNvSpPr>
            <a:spLocks noGrp="1" noChangeArrowheads="1"/>
          </p:cNvSpPr>
          <p:nvPr>
            <p:ph type="ftr" sz="quarter" idx="3"/>
          </p:nvPr>
        </p:nvSpPr>
        <p:spPr bwMode="gray">
          <a:xfrm>
            <a:off x="576072" y="6475413"/>
            <a:ext cx="4000500" cy="304800"/>
          </a:xfrm>
          <a:prstGeom prst="rect">
            <a:avLst/>
          </a:prstGeom>
          <a:noFill/>
          <a:ln w="9525" algn="ctr">
            <a:noFill/>
            <a:miter lim="800000"/>
            <a:headEnd/>
            <a:tailEnd/>
          </a:ln>
          <a:effectLst/>
        </p:spPr>
        <p:txBody>
          <a:bodyPr vert="horz" wrap="square" lIns="91440" tIns="0" rIns="91440" bIns="0" numCol="1" anchor="ctr" anchorCtr="0" compatLnSpc="1">
            <a:prstTxWarp prst="textNoShape">
              <a:avLst/>
            </a:prstTxWarp>
          </a:bodyPr>
          <a:lstStyle>
            <a:lvl1pPr>
              <a:lnSpc>
                <a:spcPct val="95000"/>
              </a:lnSpc>
              <a:defRPr sz="1000">
                <a:latin typeface="Arial" pitchFamily="34" charset="0"/>
              </a:defRPr>
            </a:lvl1pPr>
          </a:lstStyle>
          <a:p>
            <a:endParaRPr lang="en-US" dirty="0"/>
          </a:p>
        </p:txBody>
      </p:sp>
      <p:sp>
        <p:nvSpPr>
          <p:cNvPr id="10" name="page_number"/>
          <p:cNvSpPr>
            <a:spLocks noGrp="1" noChangeArrowheads="1"/>
          </p:cNvSpPr>
          <p:nvPr>
            <p:ph type="sldNum" sz="quarter" idx="4"/>
          </p:nvPr>
        </p:nvSpPr>
        <p:spPr bwMode="gray">
          <a:xfrm>
            <a:off x="7635875" y="1134086"/>
            <a:ext cx="1277938" cy="161925"/>
          </a:xfrm>
          <a:prstGeom prst="rect">
            <a:avLst/>
          </a:prstGeom>
          <a:noFill/>
          <a:ln w="9525" algn="ctr">
            <a:noFill/>
            <a:miter lim="800000"/>
            <a:headEnd/>
            <a:tailEnd/>
          </a:ln>
          <a:effectLst/>
        </p:spPr>
        <p:txBody>
          <a:bodyPr vert="horz" wrap="square" lIns="91440" tIns="0" rIns="91440" bIns="0" numCol="1" anchor="t" anchorCtr="0" compatLnSpc="1">
            <a:prstTxWarp prst="textNoShape">
              <a:avLst/>
            </a:prstTxWarp>
          </a:bodyPr>
          <a:lstStyle>
            <a:lvl1pPr algn="r">
              <a:defRPr sz="800">
                <a:latin typeface="+mj-lt"/>
              </a:defRPr>
            </a:lvl1pPr>
          </a:lstStyle>
          <a:p>
            <a:r>
              <a:rPr lang="en-US" dirty="0" smtClean="0">
                <a:latin typeface="Arial" pitchFamily="34" charset="0"/>
              </a:rPr>
              <a:t>Page </a:t>
            </a:r>
            <a:fld id="{5698A34F-157D-4FC3-B6AE-341A8B909DED}" type="slidenum">
              <a:rPr lang="en-US" smtClean="0">
                <a:latin typeface="Arial" pitchFamily="34" charset="0"/>
              </a:rPr>
              <a:pPr/>
              <a:t>‹#›</a:t>
            </a:fld>
            <a:endParaRPr lang="en-US" dirty="0">
              <a:latin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224264" name="title_placeholder"/>
          <p:cNvSpPr>
            <a:spLocks noGrp="1" noChangeArrowheads="1"/>
          </p:cNvSpPr>
          <p:nvPr>
            <p:ph type="ctrTitle" hasCustomPrompt="1"/>
          </p:nvPr>
        </p:nvSpPr>
        <p:spPr bwMode="gray">
          <a:xfrm>
            <a:off x="576072" y="4835525"/>
            <a:ext cx="6309360" cy="1034129"/>
          </a:xfr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defRPr kumimoji="0" lang="en-US" sz="3400" b="1" i="0" u="none" strike="noStrike" kern="0" cap="none" spc="0" normalizeH="0" baseline="0" noProof="0" dirty="0">
                <a:ln>
                  <a:noFill/>
                </a:ln>
                <a:solidFill>
                  <a:schemeClr val="tx2"/>
                </a:solidFill>
                <a:effectLst/>
                <a:uLnTx/>
                <a:uFillTx/>
                <a:latin typeface="Arial" pitchFamily="34" charset="0"/>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smtClean="0"/>
              <a:t>Click to edit Section Divider title</a:t>
            </a:r>
            <a:endParaRPr lang="en-US" dirty="0"/>
          </a:p>
        </p:txBody>
      </p:sp>
      <p:cxnSp>
        <p:nvCxnSpPr>
          <p:cNvPr id="7" name="line_btm_ts_ds"/>
          <p:cNvCxnSpPr/>
          <p:nvPr userDrawn="1"/>
        </p:nvCxnSpPr>
        <p:spPr bwMode="gray">
          <a:xfrm>
            <a:off x="0" y="6397625"/>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 name="line_top_ts_ds"/>
          <p:cNvCxnSpPr/>
          <p:nvPr userDrawn="1"/>
        </p:nvCxnSpPr>
        <p:spPr bwMode="gray">
          <a:xfrm>
            <a:off x="0" y="1598613"/>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pic>
        <p:nvPicPr>
          <p:cNvPr id="8" name="img_corpsig_ts_ds" descr="C:\Users\labadmin\Desktop\ppt_corp_sig_ttl_w_v2.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431088" y="428912"/>
            <a:ext cx="1271587" cy="8985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CE8E21-342D-48F5-8227-C9E4D14F9562}"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92C7B-475B-4D0F-909A-294090E800C4}" type="slidenum">
              <a:rPr lang="en-US" smtClean="0"/>
              <a:pPr/>
              <a:t>‹#›</a:t>
            </a:fld>
            <a:endParaRPr lang="en-US"/>
          </a:p>
        </p:txBody>
      </p:sp>
    </p:spTree>
    <p:extLst>
      <p:ext uri="{BB962C8B-B14F-4D97-AF65-F5344CB8AC3E}">
        <p14:creationId xmlns="" xmlns:p14="http://schemas.microsoft.com/office/powerpoint/2010/main" val="312036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2" name="date_cs"/>
          <p:cNvSpPr>
            <a:spLocks noGrp="1" noChangeArrowheads="1"/>
          </p:cNvSpPr>
          <p:nvPr>
            <p:ph type="dt" sz="half" idx="2"/>
          </p:nvPr>
        </p:nvSpPr>
        <p:spPr bwMode="gray">
          <a:xfrm>
            <a:off x="7635875" y="6475413"/>
            <a:ext cx="1277938" cy="152400"/>
          </a:xfrm>
          <a:prstGeom prst="rect">
            <a:avLst/>
          </a:prstGeom>
          <a:noFill/>
          <a:ln w="9525" algn="ctr">
            <a:noFill/>
            <a:miter lim="800000"/>
            <a:headEnd/>
            <a:tailEnd/>
          </a:ln>
          <a:effectLst/>
        </p:spPr>
        <p:txBody>
          <a:bodyPr vert="horz" wrap="square" lIns="91440" tIns="0" rIns="91440" bIns="0" numCol="1" anchor="b" anchorCtr="0" compatLnSpc="1">
            <a:prstTxWarp prst="textNoShape">
              <a:avLst/>
            </a:prstTxWarp>
          </a:bodyPr>
          <a:lstStyle>
            <a:lvl1pPr algn="r">
              <a:defRPr sz="800">
                <a:latin typeface="Arial" pitchFamily="34" charset="0"/>
              </a:defRPr>
            </a:lvl1pPr>
          </a:lstStyle>
          <a:p>
            <a:r>
              <a:rPr lang="en-US" smtClean="0"/>
              <a:t>August 14, 2013</a:t>
            </a:r>
            <a:endParaRPr lang="en-US" dirty="0"/>
          </a:p>
        </p:txBody>
      </p:sp>
      <p:sp>
        <p:nvSpPr>
          <p:cNvPr id="12" name="footer_cs"/>
          <p:cNvSpPr>
            <a:spLocks noGrp="1" noChangeArrowheads="1"/>
          </p:cNvSpPr>
          <p:nvPr>
            <p:ph type="ftr" sz="quarter" idx="3"/>
          </p:nvPr>
        </p:nvSpPr>
        <p:spPr bwMode="gray">
          <a:xfrm>
            <a:off x="576072" y="6475413"/>
            <a:ext cx="4000500" cy="304800"/>
          </a:xfrm>
          <a:prstGeom prst="rect">
            <a:avLst/>
          </a:prstGeom>
          <a:noFill/>
          <a:ln w="9525" algn="ctr">
            <a:noFill/>
            <a:miter lim="800000"/>
            <a:headEnd/>
            <a:tailEnd/>
          </a:ln>
          <a:effectLst/>
        </p:spPr>
        <p:txBody>
          <a:bodyPr vert="horz" wrap="square" lIns="91440" tIns="0" rIns="91440" bIns="0" numCol="1" anchor="ctr" anchorCtr="0" compatLnSpc="1">
            <a:prstTxWarp prst="textNoShape">
              <a:avLst/>
            </a:prstTxWarp>
          </a:bodyPr>
          <a:lstStyle>
            <a:lvl1pPr>
              <a:lnSpc>
                <a:spcPct val="95000"/>
              </a:lnSpc>
              <a:defRPr sz="1000">
                <a:latin typeface="Arial" pitchFamily="34" charset="0"/>
              </a:defRPr>
            </a:lvl1pPr>
          </a:lstStyle>
          <a:p>
            <a:endParaRPr lang="en-US" dirty="0"/>
          </a:p>
        </p:txBody>
      </p:sp>
      <p:sp>
        <p:nvSpPr>
          <p:cNvPr id="223241" name="text_placeholder"/>
          <p:cNvSpPr>
            <a:spLocks noGrp="1" noChangeArrowheads="1"/>
          </p:cNvSpPr>
          <p:nvPr>
            <p:ph type="body" idx="1"/>
          </p:nvPr>
        </p:nvSpPr>
        <p:spPr bwMode="gray">
          <a:xfrm>
            <a:off x="576072" y="1827213"/>
            <a:ext cx="7394575" cy="404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1" name="page_number"/>
          <p:cNvSpPr>
            <a:spLocks noGrp="1" noChangeArrowheads="1"/>
          </p:cNvSpPr>
          <p:nvPr>
            <p:ph type="sldNum" sz="quarter" idx="4"/>
          </p:nvPr>
        </p:nvSpPr>
        <p:spPr bwMode="gray">
          <a:xfrm>
            <a:off x="7635875" y="1134086"/>
            <a:ext cx="1277938" cy="161925"/>
          </a:xfrm>
          <a:prstGeom prst="rect">
            <a:avLst/>
          </a:prstGeom>
          <a:noFill/>
          <a:ln w="9525" algn="ctr">
            <a:noFill/>
            <a:miter lim="800000"/>
            <a:headEnd/>
            <a:tailEnd/>
          </a:ln>
          <a:effectLst/>
        </p:spPr>
        <p:txBody>
          <a:bodyPr vert="horz" wrap="square" lIns="91440" tIns="0" rIns="91440" bIns="0" numCol="1" anchor="t" anchorCtr="0" compatLnSpc="1">
            <a:prstTxWarp prst="textNoShape">
              <a:avLst/>
            </a:prstTxWarp>
          </a:bodyPr>
          <a:lstStyle>
            <a:lvl1pPr algn="r">
              <a:defRPr sz="800">
                <a:latin typeface="+mj-lt"/>
              </a:defRPr>
            </a:lvl1pPr>
          </a:lstStyle>
          <a:p>
            <a:r>
              <a:rPr lang="en-US" dirty="0" smtClean="0">
                <a:latin typeface="Arial" pitchFamily="34" charset="0"/>
              </a:rPr>
              <a:t>Page </a:t>
            </a:r>
            <a:fld id="{5698A34F-157D-4FC3-B6AE-341A8B909DED}" type="slidenum">
              <a:rPr lang="en-US" smtClean="0">
                <a:latin typeface="Arial" pitchFamily="34" charset="0"/>
              </a:rPr>
              <a:pPr/>
              <a:t>‹#›</a:t>
            </a:fld>
            <a:endParaRPr lang="en-US" dirty="0">
              <a:latin typeface="Arial" pitchFamily="34" charset="0"/>
            </a:endParaRPr>
          </a:p>
        </p:txBody>
      </p:sp>
      <p:sp>
        <p:nvSpPr>
          <p:cNvPr id="223240" name="title_placeholder"/>
          <p:cNvSpPr>
            <a:spLocks noGrp="1" noChangeArrowheads="1"/>
          </p:cNvSpPr>
          <p:nvPr>
            <p:ph type="title"/>
          </p:nvPr>
        </p:nvSpPr>
        <p:spPr bwMode="gray">
          <a:xfrm>
            <a:off x="576072" y="717550"/>
            <a:ext cx="6880225"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dirty="0" smtClean="0"/>
              <a:t>Click to edit Master title style</a:t>
            </a:r>
          </a:p>
        </p:txBody>
      </p:sp>
      <p:sp>
        <p:nvSpPr>
          <p:cNvPr id="20" name="copyright_legal_cs"/>
          <p:cNvSpPr>
            <a:spLocks noChangeArrowheads="1"/>
          </p:cNvSpPr>
          <p:nvPr/>
        </p:nvSpPr>
        <p:spPr bwMode="gray">
          <a:xfrm>
            <a:off x="5410200" y="6475413"/>
            <a:ext cx="2225675" cy="304800"/>
          </a:xfrm>
          <a:prstGeom prst="rect">
            <a:avLst/>
          </a:prstGeom>
          <a:noFill/>
          <a:ln w="9525" algn="ctr">
            <a:noFill/>
            <a:miter lim="800000"/>
            <a:headEnd/>
            <a:tailEnd/>
          </a:ln>
          <a:effectLst/>
        </p:spPr>
        <p:txBody>
          <a:bodyPr tIns="0" bIns="0" anchor="ctr"/>
          <a:lstStyle/>
          <a:p>
            <a:pPr marL="0" indent="0" algn="r" rtl="0" fontAlgn="base">
              <a:lnSpc>
                <a:spcPct val="95000"/>
              </a:lnSpc>
              <a:spcBef>
                <a:spcPct val="0"/>
              </a:spcBef>
              <a:spcAft>
                <a:spcPct val="0"/>
              </a:spcAft>
            </a:pPr>
            <a:r>
              <a:rPr lang="en-US" sz="800" kern="1200" smtClean="0">
                <a:solidFill>
                  <a:schemeClr val="tx1"/>
                </a:solidFill>
                <a:latin typeface="Arial" pitchFamily="34" charset="0"/>
                <a:ea typeface="+mn-ea"/>
                <a:cs typeface="+mn-cs"/>
              </a:rPr>
              <a:t>©2013 MasterCard.</a:t>
            </a:r>
            <a:br>
              <a:rPr lang="en-US" sz="800" kern="1200" smtClean="0">
                <a:solidFill>
                  <a:schemeClr val="tx1"/>
                </a:solidFill>
                <a:latin typeface="Arial" pitchFamily="34" charset="0"/>
                <a:ea typeface="+mn-ea"/>
                <a:cs typeface="+mn-cs"/>
              </a:rPr>
            </a:br>
            <a:r>
              <a:rPr lang="en-US" sz="800" kern="1200" smtClean="0">
                <a:solidFill>
                  <a:schemeClr val="tx1"/>
                </a:solidFill>
                <a:latin typeface="Arial" pitchFamily="34" charset="0"/>
                <a:ea typeface="+mn-ea"/>
                <a:cs typeface="+mn-cs"/>
              </a:rPr>
              <a:t>Proprietary and Confidential</a:t>
            </a:r>
            <a:endParaRPr lang="en-US" sz="800" kern="1200" dirty="0">
              <a:solidFill>
                <a:schemeClr val="tx1"/>
              </a:solidFill>
              <a:latin typeface="Arial" pitchFamily="34" charset="0"/>
              <a:ea typeface="+mn-ea"/>
              <a:cs typeface="+mn-cs"/>
            </a:endParaRPr>
          </a:p>
        </p:txBody>
      </p:sp>
      <p:cxnSp>
        <p:nvCxnSpPr>
          <p:cNvPr id="15" name="line_btm_cs"/>
          <p:cNvCxnSpPr/>
          <p:nvPr/>
        </p:nvCxnSpPr>
        <p:spPr bwMode="gray">
          <a:xfrm>
            <a:off x="0" y="6397625"/>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4" name="line_top_cs"/>
          <p:cNvCxnSpPr/>
          <p:nvPr/>
        </p:nvCxnSpPr>
        <p:spPr bwMode="gray">
          <a:xfrm>
            <a:off x="0" y="1296988"/>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pic>
        <p:nvPicPr>
          <p:cNvPr id="11" name="img_corpsig_cs" descr="img_corpsig_cs.p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7955280" y="436563"/>
            <a:ext cx="860409" cy="602702"/>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ftr="0"/>
  <p:txStyles>
    <p:titleStyle>
      <a:lvl1pPr algn="l" rtl="0" eaLnBrk="1" fontAlgn="base" hangingPunct="1">
        <a:lnSpc>
          <a:spcPct val="90000"/>
        </a:lnSpc>
        <a:spcBef>
          <a:spcPct val="0"/>
        </a:spcBef>
        <a:spcAft>
          <a:spcPct val="0"/>
        </a:spcAft>
        <a:defRPr sz="2600" b="1">
          <a:solidFill>
            <a:schemeClr val="tx2"/>
          </a:solidFill>
          <a:latin typeface="Arial"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itchFamily="2" charset="0"/>
        </a:defRPr>
      </a:lvl2pPr>
      <a:lvl3pPr algn="l" rtl="0" eaLnBrk="1" fontAlgn="base" hangingPunct="1">
        <a:lnSpc>
          <a:spcPct val="90000"/>
        </a:lnSpc>
        <a:spcBef>
          <a:spcPct val="0"/>
        </a:spcBef>
        <a:spcAft>
          <a:spcPct val="0"/>
        </a:spcAft>
        <a:defRPr sz="2600" b="1">
          <a:solidFill>
            <a:schemeClr val="tx2"/>
          </a:solidFill>
          <a:latin typeface="Arial" pitchFamily="2" charset="0"/>
        </a:defRPr>
      </a:lvl3pPr>
      <a:lvl4pPr algn="l" rtl="0" eaLnBrk="1" fontAlgn="base" hangingPunct="1">
        <a:lnSpc>
          <a:spcPct val="90000"/>
        </a:lnSpc>
        <a:spcBef>
          <a:spcPct val="0"/>
        </a:spcBef>
        <a:spcAft>
          <a:spcPct val="0"/>
        </a:spcAft>
        <a:defRPr sz="2600" b="1">
          <a:solidFill>
            <a:schemeClr val="tx2"/>
          </a:solidFill>
          <a:latin typeface="Arial" pitchFamily="2" charset="0"/>
        </a:defRPr>
      </a:lvl4pPr>
      <a:lvl5pPr algn="l" rtl="0" eaLnBrk="1" fontAlgn="base" hangingPunct="1">
        <a:lnSpc>
          <a:spcPct val="90000"/>
        </a:lnSpc>
        <a:spcBef>
          <a:spcPct val="0"/>
        </a:spcBef>
        <a:spcAft>
          <a:spcPct val="0"/>
        </a:spcAft>
        <a:defRPr sz="2600" b="1">
          <a:solidFill>
            <a:schemeClr val="tx2"/>
          </a:solidFill>
          <a:latin typeface="Arial" pitchFamily="2" charset="0"/>
        </a:defRPr>
      </a:lvl5pPr>
      <a:lvl6pPr marL="457200" algn="l" rtl="0" eaLnBrk="1" fontAlgn="base" hangingPunct="1">
        <a:lnSpc>
          <a:spcPct val="90000"/>
        </a:lnSpc>
        <a:spcBef>
          <a:spcPct val="0"/>
        </a:spcBef>
        <a:spcAft>
          <a:spcPct val="0"/>
        </a:spcAft>
        <a:defRPr sz="2600" b="1">
          <a:solidFill>
            <a:schemeClr val="tx2"/>
          </a:solidFill>
          <a:latin typeface="Arial" pitchFamily="2" charset="0"/>
        </a:defRPr>
      </a:lvl6pPr>
      <a:lvl7pPr marL="914400" algn="l" rtl="0" eaLnBrk="1" fontAlgn="base" hangingPunct="1">
        <a:lnSpc>
          <a:spcPct val="90000"/>
        </a:lnSpc>
        <a:spcBef>
          <a:spcPct val="0"/>
        </a:spcBef>
        <a:spcAft>
          <a:spcPct val="0"/>
        </a:spcAft>
        <a:defRPr sz="2600" b="1">
          <a:solidFill>
            <a:schemeClr val="tx2"/>
          </a:solidFill>
          <a:latin typeface="Arial" pitchFamily="2" charset="0"/>
        </a:defRPr>
      </a:lvl7pPr>
      <a:lvl8pPr marL="1371600" algn="l" rtl="0" eaLnBrk="1" fontAlgn="base" hangingPunct="1">
        <a:lnSpc>
          <a:spcPct val="90000"/>
        </a:lnSpc>
        <a:spcBef>
          <a:spcPct val="0"/>
        </a:spcBef>
        <a:spcAft>
          <a:spcPct val="0"/>
        </a:spcAft>
        <a:defRPr sz="2600" b="1">
          <a:solidFill>
            <a:schemeClr val="tx2"/>
          </a:solidFill>
          <a:latin typeface="Arial" pitchFamily="2" charset="0"/>
        </a:defRPr>
      </a:lvl8pPr>
      <a:lvl9pPr marL="1828800" algn="l" rtl="0" eaLnBrk="1" fontAlgn="base" hangingPunct="1">
        <a:lnSpc>
          <a:spcPct val="90000"/>
        </a:lnSpc>
        <a:spcBef>
          <a:spcPct val="0"/>
        </a:spcBef>
        <a:spcAft>
          <a:spcPct val="0"/>
        </a:spcAft>
        <a:defRPr sz="2600" b="1">
          <a:solidFill>
            <a:schemeClr val="tx2"/>
          </a:solidFill>
          <a:latin typeface="Arial" pitchFamily="2" charset="0"/>
        </a:defRPr>
      </a:lvl9pPr>
    </p:titleStyle>
    <p:body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E8E21-342D-48F5-8227-C9E4D14F9562}" type="datetimeFigureOut">
              <a:rPr lang="en-US" smtClean="0"/>
              <a:pPr/>
              <a:t>9/20/2013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92C7B-475B-4D0F-909A-294090E800C4}" type="slidenum">
              <a:rPr lang="en-US" smtClean="0"/>
              <a:pPr/>
              <a:t>‹#›</a:t>
            </a:fld>
            <a:endParaRPr lang="en-US"/>
          </a:p>
        </p:txBody>
      </p:sp>
    </p:spTree>
    <p:extLst>
      <p:ext uri="{BB962C8B-B14F-4D97-AF65-F5344CB8AC3E}">
        <p14:creationId xmlns="" xmlns:p14="http://schemas.microsoft.com/office/powerpoint/2010/main" val="240175948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43410204"/>
      </p:ext>
    </p:extLst>
  </p:cSld>
  <p:clrMap bg1="lt1" tx1="dk1" bg2="lt2" tx2="dk2" accent1="accent1" accent2="accent2" accent3="accent3" accent4="accent4" accent5="accent5" accent6="accent6" hlink="hlink" folHlink="folHlink"/>
  <p:sldLayoutIdLst>
    <p:sldLayoutId id="2147483773" r:id="rId1"/>
    <p:sldLayoutId id="2147483774" r:id="rId2"/>
  </p:sldLayoutIdLst>
  <p:hf hdr="0" dt="0"/>
  <p:txStyles>
    <p:titleStyle>
      <a:lvl1pPr algn="l" defTabSz="914400" rtl="0" eaLnBrk="1" latinLnBrk="0" hangingPunct="1">
        <a:lnSpc>
          <a:spcPts val="54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buFont typeface="Arial" pitchFamily="34" charset="0"/>
        <a:buNone/>
        <a:defRPr sz="2400" kern="1200">
          <a:solidFill>
            <a:schemeClr val="tx1"/>
          </a:solidFill>
          <a:latin typeface="+mj-lt"/>
          <a:ea typeface="+mn-ea"/>
          <a:cs typeface="+mn-cs"/>
        </a:defRPr>
      </a:lvl1pPr>
      <a:lvl2pPr marL="269875" indent="-269875" algn="l" defTabSz="914400" rtl="0" eaLnBrk="1" latinLnBrk="0" hangingPunct="1">
        <a:spcBef>
          <a:spcPts val="600"/>
        </a:spcBef>
        <a:buClr>
          <a:schemeClr val="accent3"/>
        </a:buClr>
        <a:buFont typeface="Lato Black" pitchFamily="34" charset="0"/>
        <a:buChar char="&gt;"/>
        <a:defRPr sz="2400" kern="1200">
          <a:solidFill>
            <a:schemeClr val="tx1"/>
          </a:solidFill>
          <a:latin typeface="+mn-lt"/>
          <a:ea typeface="+mn-ea"/>
          <a:cs typeface="+mn-cs"/>
        </a:defRPr>
      </a:lvl2pPr>
      <a:lvl3pPr marL="544513" indent="-285750" algn="l" defTabSz="914400" rtl="0" eaLnBrk="1" latinLnBrk="0" hangingPunct="1">
        <a:spcBef>
          <a:spcPts val="600"/>
        </a:spcBef>
        <a:buClr>
          <a:schemeClr val="accent3"/>
        </a:buClr>
        <a:buFont typeface="Lato Black" pitchFamily="34" charset="0"/>
        <a:buChar char="&gt;"/>
        <a:defRPr sz="2000" kern="1200">
          <a:solidFill>
            <a:schemeClr val="tx1"/>
          </a:solidFill>
          <a:latin typeface="+mn-lt"/>
          <a:ea typeface="+mn-ea"/>
          <a:cs typeface="+mn-cs"/>
        </a:defRPr>
      </a:lvl3pPr>
      <a:lvl4pPr marL="806450" indent="-266700" algn="l" defTabSz="914400" rtl="0" eaLnBrk="1" latinLnBrk="0" hangingPunct="1">
        <a:spcBef>
          <a:spcPts val="600"/>
        </a:spcBef>
        <a:buClr>
          <a:schemeClr val="accent3"/>
        </a:buClr>
        <a:buFont typeface="Lato Black" pitchFamily="34" charset="0"/>
        <a:buChar char="&gt;"/>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32.emf"/><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www.vodafone.it/190/trilogy/jsp/home.do?tabName=Privati" TargetMode="External"/><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6.gif"/><Relationship Id="rId3" Type="http://schemas.openxmlformats.org/officeDocument/2006/relationships/tags" Target="../tags/tag4.xml"/><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tags" Target="../tags/tag3.xml"/><Relationship Id="rId16" Type="http://schemas.openxmlformats.org/officeDocument/2006/relationships/image" Target="../media/image49.png"/><Relationship Id="rId1" Type="http://schemas.openxmlformats.org/officeDocument/2006/relationships/tags" Target="../tags/tag2.xml"/><Relationship Id="rId6" Type="http://schemas.openxmlformats.org/officeDocument/2006/relationships/notesSlide" Target="../notesSlides/notesSlide11.xml"/><Relationship Id="rId11" Type="http://schemas.openxmlformats.org/officeDocument/2006/relationships/image" Target="../media/image44.jpeg"/><Relationship Id="rId5" Type="http://schemas.openxmlformats.org/officeDocument/2006/relationships/slideLayout" Target="../slideLayouts/slideLayout6.xml"/><Relationship Id="rId15" Type="http://schemas.openxmlformats.org/officeDocument/2006/relationships/image" Target="../media/image48.png"/><Relationship Id="rId10" Type="http://schemas.openxmlformats.org/officeDocument/2006/relationships/image" Target="../media/image43.gif"/><Relationship Id="rId4" Type="http://schemas.openxmlformats.org/officeDocument/2006/relationships/tags" Target="../tags/tag5.xml"/><Relationship Id="rId9" Type="http://schemas.openxmlformats.org/officeDocument/2006/relationships/image" Target="../media/image42.png"/><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0.jpe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2.png"/><Relationship Id="rId5" Type="http://schemas.microsoft.com/office/2007/relationships/hdphoto" Target="../media/hdphoto2.wdp"/><Relationship Id="rId10" Type="http://schemas.openxmlformats.org/officeDocument/2006/relationships/image" Target="../media/image28.png"/><Relationship Id="rId4" Type="http://schemas.openxmlformats.org/officeDocument/2006/relationships/image" Target="../media/image51.pn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6.xml"/><Relationship Id="rId7" Type="http://schemas.openxmlformats.org/officeDocument/2006/relationships/image" Target="../media/image56.jpeg"/><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image" Target="../media/image55.png"/><Relationship Id="rId11" Type="http://schemas.openxmlformats.org/officeDocument/2006/relationships/image" Target="../media/image28.png"/><Relationship Id="rId5" Type="http://schemas.openxmlformats.org/officeDocument/2006/relationships/oleObject" Target="../embeddings/oleObject1.bin"/><Relationship Id="rId10" Type="http://schemas.openxmlformats.org/officeDocument/2006/relationships/image" Target="../media/image47.png"/><Relationship Id="rId4" Type="http://schemas.openxmlformats.org/officeDocument/2006/relationships/notesSlide" Target="../notesSlides/notesSlide13.xml"/><Relationship Id="rId9"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31.gif"/><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5649255" y="1635910"/>
            <a:ext cx="3230914" cy="3191271"/>
          </a:xfrm>
          <a:prstGeom prst="rect">
            <a:avLst/>
          </a:prstGeom>
        </p:spPr>
      </p:pic>
      <p:sp>
        <p:nvSpPr>
          <p:cNvPr id="8" name="TextBox 7"/>
          <p:cNvSpPr txBox="1"/>
          <p:nvPr/>
        </p:nvSpPr>
        <p:spPr>
          <a:xfrm>
            <a:off x="521113" y="225415"/>
            <a:ext cx="4933389" cy="6632585"/>
          </a:xfrm>
          <a:prstGeom prst="rect">
            <a:avLst/>
          </a:prstGeom>
          <a:noFill/>
        </p:spPr>
        <p:txBody>
          <a:bodyPr wrap="square" rtlCol="0">
            <a:spAutoFit/>
          </a:bodyPr>
          <a:lstStyle/>
          <a:p>
            <a:pPr fontAlgn="auto">
              <a:spcBef>
                <a:spcPts val="0"/>
              </a:spcBef>
              <a:spcAft>
                <a:spcPts val="0"/>
              </a:spcAft>
            </a:pPr>
            <a:r>
              <a:rPr lang="en-US" sz="4800" b="1" dirty="0" smtClean="0">
                <a:solidFill>
                  <a:srgbClr val="000000"/>
                </a:solidFill>
                <a:latin typeface="Trebuchet MS" pitchFamily="34" charset="0"/>
              </a:rPr>
              <a:t>Financial Stability &amp; Integrity Track: </a:t>
            </a:r>
          </a:p>
          <a:p>
            <a:pPr fontAlgn="auto">
              <a:spcBef>
                <a:spcPts val="0"/>
              </a:spcBef>
              <a:spcAft>
                <a:spcPts val="0"/>
              </a:spcAft>
            </a:pPr>
            <a:r>
              <a:rPr lang="en-US" sz="5300" b="1" dirty="0" smtClean="0">
                <a:solidFill>
                  <a:srgbClr val="9FA617"/>
                </a:solidFill>
                <a:latin typeface="Trebuchet MS" pitchFamily="34" charset="0"/>
              </a:rPr>
              <a:t>Innovations in Technology for Financial Inclusion &amp; Managing Risks </a:t>
            </a:r>
          </a:p>
          <a:p>
            <a:pPr fontAlgn="auto">
              <a:spcBef>
                <a:spcPts val="0"/>
              </a:spcBef>
              <a:spcAft>
                <a:spcPts val="0"/>
              </a:spcAft>
            </a:pPr>
            <a:endParaRPr lang="th-TH" sz="1600" b="1" dirty="0" err="1" smtClean="0">
              <a:solidFill>
                <a:srgbClr val="000000"/>
              </a:solidFill>
              <a:latin typeface="Lato"/>
            </a:endParaRPr>
          </a:p>
        </p:txBody>
      </p:sp>
    </p:spTree>
    <p:extLst>
      <p:ext uri="{BB962C8B-B14F-4D97-AF65-F5344CB8AC3E}">
        <p14:creationId xmlns="" xmlns:p14="http://schemas.microsoft.com/office/powerpoint/2010/main" val="250568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576072" y="520482"/>
            <a:ext cx="6880225" cy="646331"/>
          </a:xfr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r>
              <a:rPr lang="en-US" sz="2400" dirty="0" smtClean="0">
                <a:latin typeface="Arial"/>
              </a:rPr>
              <a:t>Nigeria: </a:t>
            </a:r>
            <a:r>
              <a:rPr lang="en-US" sz="2400" dirty="0">
                <a:latin typeface="Arial"/>
              </a:rPr>
              <a:t>ID Card </a:t>
            </a:r>
            <a:r>
              <a:rPr lang="en-US" sz="2400" dirty="0" smtClean="0">
                <a:latin typeface="Arial"/>
              </a:rPr>
              <a:t>Program</a:t>
            </a:r>
            <a:r>
              <a:rPr lang="en-US" sz="2400" dirty="0">
                <a:latin typeface="Arial"/>
              </a:rPr>
              <a:t/>
            </a:r>
            <a:br>
              <a:rPr lang="en-US" sz="2400" dirty="0">
                <a:latin typeface="Arial"/>
              </a:rPr>
            </a:br>
            <a:r>
              <a:rPr lang="en-US" sz="1600" dirty="0" smtClean="0">
                <a:latin typeface="Arial"/>
              </a:rPr>
              <a:t>Using ID as a means to deliver broad financial services</a:t>
            </a:r>
            <a:endParaRPr lang="en-US" sz="2400" dirty="0" smtClean="0">
              <a:latin typeface="Arial"/>
            </a:endParaRPr>
          </a:p>
        </p:txBody>
      </p:sp>
      <p:sp>
        <p:nvSpPr>
          <p:cNvPr id="4" name="Text Placeholder 3"/>
          <p:cNvSpPr>
            <a:spLocks noGrp="1"/>
          </p:cNvSpPr>
          <p:nvPr>
            <p:ph type="body" idx="4294967295"/>
          </p:nvPr>
        </p:nvSpPr>
        <p:spPr>
          <a:xfrm>
            <a:off x="0" y="1566863"/>
            <a:ext cx="8462963" cy="4818062"/>
          </a:xfrm>
          <a:prstGeom prst="rect">
            <a:avLst/>
          </a:prstGeom>
        </p:spPr>
        <p:txBody>
          <a:bodyPr>
            <a:noAutofit/>
          </a:bodyPr>
          <a:lstStyle/>
          <a:p>
            <a:pPr>
              <a:spcAft>
                <a:spcPts val="600"/>
              </a:spcAft>
            </a:pPr>
            <a:r>
              <a:rPr lang="en-US" sz="1800" b="1" dirty="0">
                <a:latin typeface="Arial"/>
              </a:rPr>
              <a:t>A reloadable </a:t>
            </a:r>
            <a:r>
              <a:rPr lang="en-US" sz="1800" b="1" dirty="0" smtClean="0">
                <a:latin typeface="Arial"/>
              </a:rPr>
              <a:t>Prepaid </a:t>
            </a:r>
            <a:r>
              <a:rPr lang="en-US" sz="1800" b="1" dirty="0">
                <a:latin typeface="Arial"/>
              </a:rPr>
              <a:t>EMV Debit </a:t>
            </a:r>
            <a:r>
              <a:rPr lang="en-US" sz="1800" b="1" dirty="0" smtClean="0">
                <a:latin typeface="Arial"/>
              </a:rPr>
              <a:t>MasterCard</a:t>
            </a:r>
            <a:endParaRPr lang="en-US" sz="1800" b="1" dirty="0">
              <a:latin typeface="Arial"/>
            </a:endParaRPr>
          </a:p>
          <a:p>
            <a:pPr lvl="1">
              <a:spcAft>
                <a:spcPts val="600"/>
              </a:spcAft>
            </a:pPr>
            <a:r>
              <a:rPr lang="en-US" sz="1300" dirty="0" smtClean="0">
                <a:latin typeface="Arial"/>
              </a:rPr>
              <a:t>Chip &amp; PIN security</a:t>
            </a:r>
          </a:p>
          <a:p>
            <a:pPr lvl="1">
              <a:spcAft>
                <a:spcPts val="1200"/>
              </a:spcAft>
            </a:pPr>
            <a:r>
              <a:rPr lang="en-US" sz="1300" dirty="0" smtClean="0">
                <a:latin typeface="Arial"/>
              </a:rPr>
              <a:t>Card is personalized with ID photo and biometric data</a:t>
            </a:r>
            <a:endParaRPr lang="en-US" sz="1300" dirty="0">
              <a:latin typeface="Arial"/>
            </a:endParaRPr>
          </a:p>
          <a:p>
            <a:pPr>
              <a:spcAft>
                <a:spcPts val="600"/>
              </a:spcAft>
            </a:pPr>
            <a:r>
              <a:rPr lang="en-US" sz="1800" b="1" dirty="0">
                <a:latin typeface="Arial"/>
              </a:rPr>
              <a:t>Card Activation &amp; PIN Selection/Delivery</a:t>
            </a:r>
          </a:p>
          <a:p>
            <a:pPr lvl="1">
              <a:spcAft>
                <a:spcPts val="1200"/>
              </a:spcAft>
            </a:pPr>
            <a:r>
              <a:rPr lang="en-US" sz="1300" dirty="0" smtClean="0">
                <a:latin typeface="Arial"/>
              </a:rPr>
              <a:t>At </a:t>
            </a:r>
            <a:r>
              <a:rPr lang="en-US" sz="1300" dirty="0">
                <a:latin typeface="Arial"/>
              </a:rPr>
              <a:t>the time of collection </a:t>
            </a:r>
            <a:r>
              <a:rPr lang="en-US" sz="1300" dirty="0" smtClean="0">
                <a:latin typeface="Arial"/>
              </a:rPr>
              <a:t>through POS </a:t>
            </a:r>
            <a:r>
              <a:rPr lang="en-US" sz="1300" dirty="0">
                <a:latin typeface="Arial"/>
              </a:rPr>
              <a:t>in NIN Enrollment </a:t>
            </a:r>
            <a:r>
              <a:rPr lang="en-US" sz="1300" dirty="0" smtClean="0">
                <a:latin typeface="Arial"/>
              </a:rPr>
              <a:t>Centers, also </a:t>
            </a:r>
            <a:r>
              <a:rPr lang="en-US" sz="1300" dirty="0">
                <a:latin typeface="Arial"/>
              </a:rPr>
              <a:t>at ATMs or by </a:t>
            </a:r>
            <a:r>
              <a:rPr lang="en-US" sz="1300" dirty="0" smtClean="0">
                <a:latin typeface="Arial"/>
              </a:rPr>
              <a:t>Call Center</a:t>
            </a:r>
            <a:endParaRPr lang="en-US" sz="1300" dirty="0">
              <a:latin typeface="Arial"/>
            </a:endParaRPr>
          </a:p>
          <a:p>
            <a:pPr>
              <a:spcAft>
                <a:spcPts val="600"/>
              </a:spcAft>
            </a:pPr>
            <a:r>
              <a:rPr lang="en-US" sz="1800" b="1" dirty="0">
                <a:latin typeface="Arial"/>
              </a:rPr>
              <a:t>Proposed Load/Reload channel(s)</a:t>
            </a:r>
          </a:p>
          <a:p>
            <a:pPr lvl="1">
              <a:spcAft>
                <a:spcPts val="600"/>
              </a:spcAft>
            </a:pPr>
            <a:r>
              <a:rPr lang="en-US" sz="1300" dirty="0">
                <a:latin typeface="Arial"/>
              </a:rPr>
              <a:t>POS at NIN Enrollment </a:t>
            </a:r>
            <a:r>
              <a:rPr lang="en-US" sz="1300" dirty="0" smtClean="0">
                <a:latin typeface="Arial"/>
              </a:rPr>
              <a:t>centers, Bank branches, at </a:t>
            </a:r>
            <a:r>
              <a:rPr lang="en-US" sz="1300" dirty="0">
                <a:latin typeface="Arial"/>
              </a:rPr>
              <a:t>selected merchant </a:t>
            </a:r>
            <a:r>
              <a:rPr lang="en-US" sz="1300" dirty="0" smtClean="0">
                <a:latin typeface="Arial"/>
              </a:rPr>
              <a:t>locations</a:t>
            </a:r>
            <a:endParaRPr lang="en-US" sz="1300" dirty="0">
              <a:latin typeface="Arial"/>
            </a:endParaRPr>
          </a:p>
          <a:p>
            <a:pPr lvl="1">
              <a:spcAft>
                <a:spcPts val="600"/>
              </a:spcAft>
            </a:pPr>
            <a:r>
              <a:rPr lang="en-US" sz="1300" dirty="0">
                <a:latin typeface="Arial"/>
              </a:rPr>
              <a:t>ATMs which accept cash deposits</a:t>
            </a:r>
          </a:p>
          <a:p>
            <a:pPr lvl="1">
              <a:spcAft>
                <a:spcPts val="600"/>
              </a:spcAft>
            </a:pPr>
            <a:r>
              <a:rPr lang="en-US" sz="1300" dirty="0">
                <a:latin typeface="Arial"/>
              </a:rPr>
              <a:t>By enabling Card to Card transfer on Cardholder web portal</a:t>
            </a:r>
          </a:p>
          <a:p>
            <a:pPr lvl="1">
              <a:spcAft>
                <a:spcPts val="600"/>
              </a:spcAft>
            </a:pPr>
            <a:r>
              <a:rPr lang="en-US" sz="1300" dirty="0">
                <a:latin typeface="Arial"/>
              </a:rPr>
              <a:t>Bank Web Portal for existing bank customers</a:t>
            </a:r>
          </a:p>
          <a:p>
            <a:pPr lvl="1">
              <a:spcAft>
                <a:spcPts val="1200"/>
              </a:spcAft>
            </a:pPr>
            <a:r>
              <a:rPr lang="en-US" sz="1300" dirty="0">
                <a:latin typeface="Arial"/>
              </a:rPr>
              <a:t>Mobile Wallet  (Phase 2</a:t>
            </a:r>
            <a:r>
              <a:rPr lang="en-US" sz="1300" dirty="0" smtClean="0">
                <a:latin typeface="Arial"/>
              </a:rPr>
              <a:t>)</a:t>
            </a:r>
          </a:p>
          <a:p>
            <a:pPr>
              <a:spcAft>
                <a:spcPts val="600"/>
              </a:spcAft>
            </a:pPr>
            <a:r>
              <a:rPr lang="en-US" sz="1800" b="1" dirty="0">
                <a:latin typeface="Arial"/>
              </a:rPr>
              <a:t>Supported  Transactions</a:t>
            </a:r>
          </a:p>
          <a:p>
            <a:pPr lvl="1">
              <a:spcAft>
                <a:spcPts val="600"/>
              </a:spcAft>
            </a:pPr>
            <a:r>
              <a:rPr lang="en-US" sz="1300" dirty="0">
                <a:latin typeface="Arial"/>
              </a:rPr>
              <a:t>ATM Cash </a:t>
            </a:r>
            <a:r>
              <a:rPr lang="en-US" sz="1300" dirty="0" smtClean="0">
                <a:latin typeface="Arial"/>
              </a:rPr>
              <a:t>withdrawals &amp; POS Purchase transactions</a:t>
            </a:r>
            <a:endParaRPr lang="en-US" sz="1300" dirty="0">
              <a:latin typeface="Arial"/>
            </a:endParaRPr>
          </a:p>
          <a:p>
            <a:pPr lvl="1">
              <a:spcAft>
                <a:spcPts val="600"/>
              </a:spcAft>
            </a:pPr>
            <a:r>
              <a:rPr lang="en-US" sz="1300" dirty="0">
                <a:latin typeface="Arial"/>
              </a:rPr>
              <a:t>Bills </a:t>
            </a:r>
            <a:r>
              <a:rPr lang="en-US" sz="1300" dirty="0" smtClean="0">
                <a:latin typeface="Arial"/>
              </a:rPr>
              <a:t>Payment, P2P Transfers, POS </a:t>
            </a:r>
            <a:r>
              <a:rPr lang="en-US" sz="1300" dirty="0">
                <a:latin typeface="Arial"/>
              </a:rPr>
              <a:t>Cash Advance</a:t>
            </a:r>
          </a:p>
          <a:p>
            <a:pPr lvl="1">
              <a:spcAft>
                <a:spcPts val="600"/>
              </a:spcAft>
            </a:pPr>
            <a:r>
              <a:rPr lang="en-US" sz="1300" dirty="0" smtClean="0">
                <a:latin typeface="Arial"/>
              </a:rPr>
              <a:t>eCommerce &amp; mCommerce</a:t>
            </a:r>
            <a:endParaRPr lang="en-US" sz="1300" dirty="0">
              <a:latin typeface="Arial"/>
            </a:endParaRPr>
          </a:p>
          <a:p>
            <a:pPr lvl="1">
              <a:spcAft>
                <a:spcPts val="600"/>
              </a:spcAft>
            </a:pPr>
            <a:endParaRPr lang="en-US" sz="1400" dirty="0">
              <a:latin typeface="Arial"/>
            </a:endParaRPr>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28324" y="4572000"/>
            <a:ext cx="3188676" cy="18050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42250" y="1681912"/>
            <a:ext cx="1030028" cy="672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544118" y="1737021"/>
            <a:ext cx="944639" cy="571461"/>
          </a:xfrm>
          <a:prstGeom prst="rect">
            <a:avLst/>
          </a:prstGeom>
        </p:spPr>
      </p:pic>
      <p:grpSp>
        <p:nvGrpSpPr>
          <p:cNvPr id="2" name="Group 1"/>
          <p:cNvGrpSpPr/>
          <p:nvPr/>
        </p:nvGrpSpPr>
        <p:grpSpPr>
          <a:xfrm>
            <a:off x="92757" y="96424"/>
            <a:ext cx="459565" cy="457200"/>
            <a:chOff x="4452073" y="322516"/>
            <a:chExt cx="459565" cy="457200"/>
          </a:xfrm>
        </p:grpSpPr>
        <p:sp>
          <p:nvSpPr>
            <p:cNvPr id="13" name="_s1033">
              <a:hlinkClick r:id="" action="ppaction://noaction"/>
            </p:cNvPr>
            <p:cNvSpPr>
              <a:spLocks noChangeAspect="1" noChangeArrowheads="1"/>
            </p:cNvSpPr>
            <p:nvPr/>
          </p:nvSpPr>
          <p:spPr bwMode="gray">
            <a:xfrm>
              <a:off x="4453165" y="322516"/>
              <a:ext cx="458473" cy="457200"/>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ln w="63500">
              <a:solidFill>
                <a:schemeClr val="bg1">
                  <a:lumMod val="85000"/>
                </a:schemeClr>
              </a:solidFill>
              <a:round/>
              <a:headEnd/>
              <a:tailEnd/>
            </a:ln>
          </p:spPr>
          <p:txBody>
            <a:bodyPr wrap="none" anchor="ctr"/>
            <a:lstStyle/>
            <a:p>
              <a:pPr algn="ctr">
                <a:defRPr/>
              </a:pPr>
              <a:endParaRPr lang="en-US" sz="1200" b="1" dirty="0">
                <a:solidFill>
                  <a:srgbClr val="000000"/>
                </a:solidFill>
                <a:latin typeface="Arial"/>
                <a:cs typeface="Arial" pitchFamily="34" charset="0"/>
              </a:endParaRPr>
            </a:p>
          </p:txBody>
        </p:sp>
        <p:pic>
          <p:nvPicPr>
            <p:cNvPr id="1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452073" y="413956"/>
              <a:ext cx="459565" cy="274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2514673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1304924"/>
            <a:ext cx="9144000" cy="5095876"/>
          </a:xfrm>
          <a:prstGeom prst="rect">
            <a:avLst/>
          </a:prstGeom>
          <a:gradFill>
            <a:gsLst>
              <a:gs pos="49000">
                <a:schemeClr val="bg1"/>
              </a:gs>
              <a:gs pos="100000">
                <a:schemeClr val="accent6">
                  <a:lumMod val="40000"/>
                  <a:lumOff val="60000"/>
                </a:schemeClr>
              </a:gs>
            </a:gsLst>
            <a:path path="circle">
              <a:fillToRect l="50000" t="50000" r="50000" b="50000"/>
            </a:path>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smtClean="0">
              <a:solidFill>
                <a:srgbClr val="000000"/>
              </a:solidFill>
              <a:latin typeface="Arial"/>
            </a:endParaRPr>
          </a:p>
        </p:txBody>
      </p:sp>
      <p:sp>
        <p:nvSpPr>
          <p:cNvPr id="30725" name="Title 2"/>
          <p:cNvSpPr>
            <a:spLocks noGrp="1"/>
          </p:cNvSpPr>
          <p:nvPr>
            <p:ph type="title"/>
          </p:nvPr>
        </p:nvSpPr>
        <p:spPr>
          <a:xfrm>
            <a:off x="576072" y="520482"/>
            <a:ext cx="6880225" cy="646331"/>
          </a:xfrm>
        </p:spPr>
        <p:txBody>
          <a:bodyPr/>
          <a:lstStyle/>
          <a:p>
            <a:pPr eaLnBrk="1" hangingPunct="1"/>
            <a:r>
              <a:rPr lang="en-US" sz="2400" dirty="0" smtClean="0">
                <a:latin typeface="Arial"/>
              </a:rPr>
              <a:t>Italy: Poste </a:t>
            </a:r>
            <a:r>
              <a:rPr lang="en-US" sz="2400" dirty="0" err="1" smtClean="0">
                <a:latin typeface="Arial"/>
              </a:rPr>
              <a:t>Italiane</a:t>
            </a:r>
            <a:r>
              <a:rPr lang="en-US" sz="2400" dirty="0" smtClean="0">
                <a:latin typeface="Arial"/>
              </a:rPr>
              <a:t> </a:t>
            </a:r>
            <a:r>
              <a:rPr lang="en-US" sz="2200" dirty="0" smtClean="0">
                <a:latin typeface="Arial"/>
              </a:rPr>
              <a:t/>
            </a:r>
            <a:br>
              <a:rPr lang="en-US" sz="2200" dirty="0" smtClean="0">
                <a:latin typeface="Arial"/>
              </a:rPr>
            </a:br>
            <a:r>
              <a:rPr lang="en-US" sz="1600" dirty="0" smtClean="0">
                <a:latin typeface="Arial"/>
              </a:rPr>
              <a:t>Leveraging Postal Network for Financial Inclusion</a:t>
            </a:r>
            <a:endParaRPr lang="en-US" sz="2200" dirty="0" smtClean="0">
              <a:latin typeface="Arial"/>
            </a:endParaRPr>
          </a:p>
        </p:txBody>
      </p:sp>
      <p:sp>
        <p:nvSpPr>
          <p:cNvPr id="7" name="Text Placeholder 6"/>
          <p:cNvSpPr>
            <a:spLocks noGrp="1"/>
          </p:cNvSpPr>
          <p:nvPr>
            <p:ph type="body" sz="quarter" idx="4294967295"/>
          </p:nvPr>
        </p:nvSpPr>
        <p:spPr>
          <a:xfrm>
            <a:off x="0" y="1500188"/>
            <a:ext cx="7283450" cy="403225"/>
          </a:xfrm>
        </p:spPr>
        <p:txBody>
          <a:bodyPr/>
          <a:lstStyle/>
          <a:p>
            <a:pPr eaLnBrk="1" hangingPunct="1">
              <a:defRPr/>
            </a:pPr>
            <a:r>
              <a:rPr sz="1500" dirty="0">
                <a:solidFill>
                  <a:srgbClr val="000000"/>
                </a:solidFill>
                <a:latin typeface="Arial"/>
              </a:rPr>
              <a:t>Poste Italiane uses Prepaid cards to disburse benefits</a:t>
            </a:r>
          </a:p>
        </p:txBody>
      </p:sp>
      <p:sp>
        <p:nvSpPr>
          <p:cNvPr id="30724" name="Text Placeholder 5"/>
          <p:cNvSpPr>
            <a:spLocks noGrp="1"/>
          </p:cNvSpPr>
          <p:nvPr>
            <p:ph type="body" sz="quarter" idx="4294967295"/>
          </p:nvPr>
        </p:nvSpPr>
        <p:spPr>
          <a:xfrm>
            <a:off x="0" y="1903413"/>
            <a:ext cx="5237163" cy="4572000"/>
          </a:xfrm>
        </p:spPr>
        <p:txBody>
          <a:bodyPr/>
          <a:lstStyle/>
          <a:p>
            <a:pPr eaLnBrk="1" hangingPunct="1">
              <a:spcAft>
                <a:spcPct val="0"/>
              </a:spcAft>
              <a:buClr>
                <a:srgbClr val="CC0000"/>
              </a:buClr>
              <a:buSzPct val="100000"/>
              <a:buFont typeface="Frutiger 55 Roman" pitchFamily="2" charset="0"/>
              <a:buNone/>
            </a:pPr>
            <a:r>
              <a:rPr lang="en-US" sz="1500" b="1" dirty="0" smtClean="0">
                <a:latin typeface="Arial"/>
              </a:rPr>
              <a:t>Situation</a:t>
            </a:r>
          </a:p>
          <a:p>
            <a:pPr>
              <a:spcBef>
                <a:spcPts val="600"/>
              </a:spcBef>
              <a:spcAft>
                <a:spcPts val="600"/>
              </a:spcAft>
              <a:buClr>
                <a:srgbClr val="CC0000"/>
              </a:buClr>
              <a:buSzPct val="100000"/>
            </a:pPr>
            <a:r>
              <a:rPr lang="en-US" sz="1500" dirty="0">
                <a:latin typeface="Arial"/>
              </a:rPr>
              <a:t>Italian government sought to drive efficiency in social welfare disbursements and obtain more data about welfare expenditure </a:t>
            </a:r>
          </a:p>
          <a:p>
            <a:pPr marL="0" indent="0">
              <a:spcAft>
                <a:spcPct val="0"/>
              </a:spcAft>
              <a:buClr>
                <a:srgbClr val="CC0000"/>
              </a:buClr>
              <a:buSzPct val="100000"/>
              <a:buNone/>
            </a:pPr>
            <a:endParaRPr lang="en-US" sz="1500" b="1" dirty="0" smtClean="0">
              <a:latin typeface="Arial"/>
            </a:endParaRPr>
          </a:p>
          <a:p>
            <a:pPr eaLnBrk="1" hangingPunct="1">
              <a:spcAft>
                <a:spcPct val="0"/>
              </a:spcAft>
              <a:buClr>
                <a:srgbClr val="CC0000"/>
              </a:buClr>
              <a:buSzPct val="100000"/>
              <a:buFont typeface="Frutiger 55 Roman" pitchFamily="2" charset="0"/>
              <a:buNone/>
            </a:pPr>
            <a:r>
              <a:rPr lang="en-US" sz="1500" b="1" dirty="0" smtClean="0">
                <a:latin typeface="Arial"/>
              </a:rPr>
              <a:t>Solution</a:t>
            </a:r>
          </a:p>
          <a:p>
            <a:pPr>
              <a:spcBef>
                <a:spcPts val="600"/>
              </a:spcBef>
              <a:spcAft>
                <a:spcPts val="600"/>
              </a:spcAft>
              <a:buClr>
                <a:srgbClr val="CC0000"/>
              </a:buClr>
              <a:buSzPct val="100000"/>
            </a:pPr>
            <a:r>
              <a:rPr lang="en-US" sz="1500" dirty="0">
                <a:latin typeface="Arial"/>
              </a:rPr>
              <a:t>Reduces distribution/reload costs</a:t>
            </a:r>
          </a:p>
          <a:p>
            <a:pPr>
              <a:spcBef>
                <a:spcPts val="600"/>
              </a:spcBef>
              <a:spcAft>
                <a:spcPts val="600"/>
              </a:spcAft>
              <a:buClr>
                <a:srgbClr val="CC0000"/>
              </a:buClr>
              <a:buSzPct val="100000"/>
            </a:pPr>
            <a:r>
              <a:rPr lang="en-US" sz="1500" dirty="0">
                <a:latin typeface="Arial"/>
              </a:rPr>
              <a:t>Prevents misuse of funds by restricting acceptance criteria</a:t>
            </a:r>
          </a:p>
          <a:p>
            <a:pPr eaLnBrk="1" hangingPunct="1">
              <a:spcBef>
                <a:spcPts val="600"/>
              </a:spcBef>
              <a:spcAft>
                <a:spcPct val="0"/>
              </a:spcAft>
              <a:buClr>
                <a:srgbClr val="C00000"/>
              </a:buClr>
              <a:buSzPct val="100000"/>
            </a:pPr>
            <a:r>
              <a:rPr lang="en-US" sz="1500" dirty="0" smtClean="0">
                <a:latin typeface="Arial"/>
              </a:rPr>
              <a:t>Dual network solution (open/closed loop)</a:t>
            </a:r>
          </a:p>
          <a:p>
            <a:pPr eaLnBrk="1" hangingPunct="1">
              <a:spcBef>
                <a:spcPts val="600"/>
              </a:spcBef>
              <a:spcAft>
                <a:spcPct val="0"/>
              </a:spcAft>
              <a:buClr>
                <a:srgbClr val="CC0000"/>
              </a:buClr>
              <a:buSzPct val="100000"/>
            </a:pPr>
            <a:r>
              <a:rPr lang="en-US" sz="1500" dirty="0" smtClean="0">
                <a:latin typeface="Arial"/>
              </a:rPr>
              <a:t>Real time eligibility screening</a:t>
            </a:r>
          </a:p>
          <a:p>
            <a:pPr eaLnBrk="1" hangingPunct="1">
              <a:spcBef>
                <a:spcPts val="600"/>
              </a:spcBef>
              <a:spcAft>
                <a:spcPct val="0"/>
              </a:spcAft>
              <a:buClr>
                <a:srgbClr val="CC0000"/>
              </a:buClr>
              <a:buSzPct val="100000"/>
            </a:pPr>
            <a:r>
              <a:rPr lang="en-US" sz="1500" dirty="0" smtClean="0">
                <a:latin typeface="Arial"/>
              </a:rPr>
              <a:t>MCC filter on authorized merchants only </a:t>
            </a:r>
          </a:p>
          <a:p>
            <a:pPr eaLnBrk="1" hangingPunct="1">
              <a:spcBef>
                <a:spcPts val="600"/>
              </a:spcBef>
              <a:spcAft>
                <a:spcPct val="40000"/>
              </a:spcAft>
              <a:buClr>
                <a:srgbClr val="CC0000"/>
              </a:buClr>
              <a:buSzPct val="100000"/>
            </a:pPr>
            <a:r>
              <a:rPr lang="en-US" sz="1500" dirty="0" smtClean="0">
                <a:latin typeface="Arial"/>
              </a:rPr>
              <a:t>Strategic merchant / utility partnerships providing discounts and special services</a:t>
            </a:r>
          </a:p>
        </p:txBody>
      </p:sp>
      <p:pic>
        <p:nvPicPr>
          <p:cNvPr id="9" name="Picture 4"/>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851740" y="4370239"/>
            <a:ext cx="2598737" cy="1668153"/>
          </a:xfrm>
          <a:prstGeom prst="roundRect">
            <a:avLst>
              <a:gd name="adj" fmla="val 6007"/>
            </a:avLst>
          </a:prstGeom>
          <a:noFill/>
          <a:ln w="9525">
            <a:noFill/>
            <a:miter lim="800000"/>
            <a:headEnd/>
            <a:tailEnd/>
          </a:ln>
          <a:effectLst>
            <a:outerShdw blurRad="76200" dir="18900000" sy="23000" kx="-1200000" algn="bl" rotWithShape="0">
              <a:prstClr val="black">
                <a:alpha val="20000"/>
              </a:prstClr>
            </a:outerShdw>
          </a:effectLst>
          <a:scene3d>
            <a:camera prst="perspectiveFront" fov="5400000">
              <a:rot lat="0" lon="1500000" rev="0"/>
            </a:camera>
            <a:lightRig rig="threePt" dir="t"/>
          </a:scene3d>
        </p:spPr>
      </p:pic>
      <p:pic>
        <p:nvPicPr>
          <p:cNvPr id="30730"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7372789" y="3120567"/>
            <a:ext cx="685660" cy="666838"/>
          </a:xfrm>
          <a:prstGeom prst="rect">
            <a:avLst/>
          </a:prstGeom>
          <a:noFill/>
          <a:ln w="9525">
            <a:noFill/>
            <a:miter lim="800000"/>
            <a:headEnd/>
            <a:tailEnd/>
          </a:ln>
        </p:spPr>
      </p:pic>
      <p:pic>
        <p:nvPicPr>
          <p:cNvPr id="30731" name="Picture 3"/>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6771865" y="2674605"/>
            <a:ext cx="1055473" cy="562049"/>
          </a:xfrm>
          <a:prstGeom prst="rect">
            <a:avLst/>
          </a:prstGeom>
          <a:noFill/>
          <a:ln w="9525">
            <a:noFill/>
            <a:miter lim="800000"/>
            <a:headEnd/>
            <a:tailEnd/>
          </a:ln>
        </p:spPr>
      </p:pic>
      <p:pic>
        <p:nvPicPr>
          <p:cNvPr id="30732" name="Picture 7" descr="Vodafone">
            <a:hlinkClick r:id="rId6"/>
          </p:cNvPr>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6241316" y="2997504"/>
            <a:ext cx="1107849" cy="895468"/>
          </a:xfrm>
          <a:prstGeom prst="rect">
            <a:avLst/>
          </a:prstGeom>
          <a:noFill/>
          <a:ln w="9525">
            <a:noFill/>
            <a:miter lim="800000"/>
            <a:headEnd/>
            <a:tailEnd/>
          </a:ln>
        </p:spPr>
      </p:pic>
      <p:pic>
        <p:nvPicPr>
          <p:cNvPr id="2050" name="Picture 2" descr="The purchase card"/>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878545" y="1798320"/>
            <a:ext cx="790575" cy="8001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ounded Rectangle 4"/>
          <p:cNvSpPr/>
          <p:nvPr/>
        </p:nvSpPr>
        <p:spPr bwMode="gray">
          <a:xfrm>
            <a:off x="6030261" y="1722120"/>
            <a:ext cx="2420216" cy="2255520"/>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endParaRPr lang="en-US" dirty="0" err="1" smtClean="0">
              <a:solidFill>
                <a:srgbClr val="000000"/>
              </a:solidFill>
              <a:latin typeface="Arial"/>
            </a:endParaRPr>
          </a:p>
        </p:txBody>
      </p:sp>
      <p:cxnSp>
        <p:nvCxnSpPr>
          <p:cNvPr id="8" name="Straight Connector 7"/>
          <p:cNvCxnSpPr/>
          <p:nvPr/>
        </p:nvCxnSpPr>
        <p:spPr bwMode="gray">
          <a:xfrm>
            <a:off x="6455391" y="2674605"/>
            <a:ext cx="1603058"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2" name="Group 1"/>
          <p:cNvGrpSpPr/>
          <p:nvPr/>
        </p:nvGrpSpPr>
        <p:grpSpPr>
          <a:xfrm>
            <a:off x="106997" y="106183"/>
            <a:ext cx="457200" cy="455865"/>
            <a:chOff x="3373811" y="417242"/>
            <a:chExt cx="457200" cy="455865"/>
          </a:xfrm>
        </p:grpSpPr>
        <p:sp>
          <p:nvSpPr>
            <p:cNvPr id="15" name="_s1033"/>
            <p:cNvSpPr>
              <a:spLocks noChangeAspect="1" noChangeArrowheads="1"/>
            </p:cNvSpPr>
            <p:nvPr/>
          </p:nvSpPr>
          <p:spPr bwMode="gray">
            <a:xfrm>
              <a:off x="3373811" y="417242"/>
              <a:ext cx="457200" cy="455865"/>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2700000" scaled="1"/>
              <a:tileRect/>
            </a:gradFill>
            <a:ln w="63500">
              <a:solidFill>
                <a:schemeClr val="bg1">
                  <a:lumMod val="85000"/>
                </a:schemeClr>
              </a:solidFill>
              <a:round/>
              <a:headEnd/>
              <a:tailEnd/>
            </a:ln>
          </p:spPr>
          <p:txBody>
            <a:bodyPr wrap="none" anchor="ctr"/>
            <a:lstStyle/>
            <a:p>
              <a:pPr algn="ctr">
                <a:defRPr/>
              </a:pPr>
              <a:endParaRPr lang="en-US" sz="1200" b="1" dirty="0">
                <a:solidFill>
                  <a:srgbClr val="000000"/>
                </a:solidFill>
                <a:latin typeface="Arial"/>
                <a:cs typeface="Arial" pitchFamily="34" charset="0"/>
              </a:endParaRPr>
            </a:p>
          </p:txBody>
        </p:sp>
        <p:pic>
          <p:nvPicPr>
            <p:cNvPr id="17" name="Picture 47"/>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491159" y="556077"/>
              <a:ext cx="283464" cy="178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6022999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5" name="Picture 594"/>
          <p:cNvPicPr>
            <a:picLocks noChangeAspect="1"/>
          </p:cNvPicPr>
          <p:nvPr/>
        </p:nvPicPr>
        <p:blipFill>
          <a:blip r:embed="rId7" cstate="print">
            <a:extLst>
              <a:ext uri="{BEBA8EAE-BF5A-486C-A8C5-ECC9F3942E4B}">
                <a14:imgProps xmlns="" xmlns:a14="http://schemas.microsoft.com/office/drawing/2010/main">
                  <a14:imgLayer r:embed="rId8">
                    <a14:imgEffect>
                      <a14:artisticBlur radius="15"/>
                    </a14:imgEffect>
                  </a14:imgLayer>
                </a14:imgProps>
              </a:ext>
              <a:ext uri="{28A0092B-C50C-407E-A947-70E740481C1C}">
                <a14:useLocalDpi xmlns="" xmlns:a14="http://schemas.microsoft.com/office/drawing/2010/main" val="0"/>
              </a:ext>
            </a:extLst>
          </a:blip>
          <a:stretch>
            <a:fillRect/>
          </a:stretch>
        </p:blipFill>
        <p:spPr>
          <a:xfrm>
            <a:off x="2365537" y="995645"/>
            <a:ext cx="8491027" cy="3511006"/>
          </a:xfrm>
          <a:prstGeom prst="rect">
            <a:avLst/>
          </a:prstGeom>
        </p:spPr>
      </p:pic>
      <p:grpSp>
        <p:nvGrpSpPr>
          <p:cNvPr id="3" name="Group 5"/>
          <p:cNvGrpSpPr>
            <a:grpSpLocks/>
          </p:cNvGrpSpPr>
          <p:nvPr/>
        </p:nvGrpSpPr>
        <p:grpSpPr bwMode="auto">
          <a:xfrm>
            <a:off x="2365537" y="996063"/>
            <a:ext cx="8486073" cy="3504418"/>
            <a:chOff x="94" y="766"/>
            <a:chExt cx="5352" cy="2733"/>
          </a:xfrm>
          <a:solidFill>
            <a:schemeClr val="bg1">
              <a:lumMod val="85000"/>
            </a:schemeClr>
          </a:solidFill>
        </p:grpSpPr>
        <p:sp>
          <p:nvSpPr>
            <p:cNvPr id="7" name="Freeform 6"/>
            <p:cNvSpPr>
              <a:spLocks/>
            </p:cNvSpPr>
            <p:nvPr/>
          </p:nvSpPr>
          <p:spPr bwMode="blackWhite">
            <a:xfrm>
              <a:off x="3805" y="1666"/>
              <a:ext cx="858" cy="596"/>
            </a:xfrm>
            <a:custGeom>
              <a:avLst/>
              <a:gdLst>
                <a:gd name="T0" fmla="*/ 283 w 780"/>
                <a:gd name="T1" fmla="*/ 164 h 543"/>
                <a:gd name="T2" fmla="*/ 321 w 780"/>
                <a:gd name="T3" fmla="*/ 235 h 543"/>
                <a:gd name="T4" fmla="*/ 497 w 780"/>
                <a:gd name="T5" fmla="*/ 295 h 543"/>
                <a:gd name="T6" fmla="*/ 629 w 780"/>
                <a:gd name="T7" fmla="*/ 302 h 543"/>
                <a:gd name="T8" fmla="*/ 703 w 780"/>
                <a:gd name="T9" fmla="*/ 258 h 543"/>
                <a:gd name="T10" fmla="*/ 784 w 780"/>
                <a:gd name="T11" fmla="*/ 222 h 543"/>
                <a:gd name="T12" fmla="*/ 843 w 780"/>
                <a:gd name="T13" fmla="*/ 176 h 543"/>
                <a:gd name="T14" fmla="*/ 784 w 780"/>
                <a:gd name="T15" fmla="*/ 176 h 543"/>
                <a:gd name="T16" fmla="*/ 821 w 780"/>
                <a:gd name="T17" fmla="*/ 119 h 543"/>
                <a:gd name="T18" fmla="*/ 879 w 780"/>
                <a:gd name="T19" fmla="*/ 46 h 543"/>
                <a:gd name="T20" fmla="*/ 879 w 780"/>
                <a:gd name="T21" fmla="*/ 11 h 543"/>
                <a:gd name="T22" fmla="*/ 983 w 780"/>
                <a:gd name="T23" fmla="*/ 33 h 543"/>
                <a:gd name="T24" fmla="*/ 1069 w 780"/>
                <a:gd name="T25" fmla="*/ 139 h 543"/>
                <a:gd name="T26" fmla="*/ 1141 w 780"/>
                <a:gd name="T27" fmla="*/ 150 h 543"/>
                <a:gd name="T28" fmla="*/ 1093 w 780"/>
                <a:gd name="T29" fmla="*/ 235 h 543"/>
                <a:gd name="T30" fmla="*/ 1069 w 780"/>
                <a:gd name="T31" fmla="*/ 302 h 543"/>
                <a:gd name="T32" fmla="*/ 1021 w 780"/>
                <a:gd name="T33" fmla="*/ 316 h 543"/>
                <a:gd name="T34" fmla="*/ 953 w 780"/>
                <a:gd name="T35" fmla="*/ 362 h 543"/>
                <a:gd name="T36" fmla="*/ 892 w 780"/>
                <a:gd name="T37" fmla="*/ 398 h 543"/>
                <a:gd name="T38" fmla="*/ 904 w 780"/>
                <a:gd name="T39" fmla="*/ 353 h 543"/>
                <a:gd name="T40" fmla="*/ 843 w 780"/>
                <a:gd name="T41" fmla="*/ 386 h 543"/>
                <a:gd name="T42" fmla="*/ 857 w 780"/>
                <a:gd name="T43" fmla="*/ 434 h 543"/>
                <a:gd name="T44" fmla="*/ 916 w 780"/>
                <a:gd name="T45" fmla="*/ 447 h 543"/>
                <a:gd name="T46" fmla="*/ 857 w 780"/>
                <a:gd name="T47" fmla="*/ 480 h 543"/>
                <a:gd name="T48" fmla="*/ 904 w 780"/>
                <a:gd name="T49" fmla="*/ 552 h 543"/>
                <a:gd name="T50" fmla="*/ 867 w 780"/>
                <a:gd name="T51" fmla="*/ 588 h 543"/>
                <a:gd name="T52" fmla="*/ 867 w 780"/>
                <a:gd name="T53" fmla="*/ 655 h 543"/>
                <a:gd name="T54" fmla="*/ 843 w 780"/>
                <a:gd name="T55" fmla="*/ 704 h 543"/>
                <a:gd name="T56" fmla="*/ 796 w 780"/>
                <a:gd name="T57" fmla="*/ 741 h 543"/>
                <a:gd name="T58" fmla="*/ 748 w 780"/>
                <a:gd name="T59" fmla="*/ 741 h 543"/>
                <a:gd name="T60" fmla="*/ 689 w 780"/>
                <a:gd name="T61" fmla="*/ 774 h 543"/>
                <a:gd name="T62" fmla="*/ 653 w 780"/>
                <a:gd name="T63" fmla="*/ 763 h 543"/>
                <a:gd name="T64" fmla="*/ 618 w 780"/>
                <a:gd name="T65" fmla="*/ 741 h 543"/>
                <a:gd name="T66" fmla="*/ 532 w 780"/>
                <a:gd name="T67" fmla="*/ 741 h 543"/>
                <a:gd name="T68" fmla="*/ 524 w 780"/>
                <a:gd name="T69" fmla="*/ 774 h 543"/>
                <a:gd name="T70" fmla="*/ 497 w 780"/>
                <a:gd name="T71" fmla="*/ 763 h 543"/>
                <a:gd name="T72" fmla="*/ 474 w 780"/>
                <a:gd name="T73" fmla="*/ 729 h 543"/>
                <a:gd name="T74" fmla="*/ 464 w 780"/>
                <a:gd name="T75" fmla="*/ 655 h 543"/>
                <a:gd name="T76" fmla="*/ 415 w 780"/>
                <a:gd name="T77" fmla="*/ 609 h 543"/>
                <a:gd name="T78" fmla="*/ 295 w 780"/>
                <a:gd name="T79" fmla="*/ 633 h 543"/>
                <a:gd name="T80" fmla="*/ 262 w 780"/>
                <a:gd name="T81" fmla="*/ 633 h 543"/>
                <a:gd name="T82" fmla="*/ 189 w 780"/>
                <a:gd name="T83" fmla="*/ 609 h 543"/>
                <a:gd name="T84" fmla="*/ 130 w 780"/>
                <a:gd name="T85" fmla="*/ 588 h 543"/>
                <a:gd name="T86" fmla="*/ 107 w 780"/>
                <a:gd name="T87" fmla="*/ 539 h 543"/>
                <a:gd name="T88" fmla="*/ 120 w 780"/>
                <a:gd name="T89" fmla="*/ 470 h 543"/>
                <a:gd name="T90" fmla="*/ 47 w 780"/>
                <a:gd name="T91" fmla="*/ 458 h 543"/>
                <a:gd name="T92" fmla="*/ 24 w 780"/>
                <a:gd name="T93" fmla="*/ 434 h 543"/>
                <a:gd name="T94" fmla="*/ 0 w 780"/>
                <a:gd name="T95" fmla="*/ 362 h 543"/>
                <a:gd name="T96" fmla="*/ 58 w 780"/>
                <a:gd name="T97" fmla="*/ 340 h 543"/>
                <a:gd name="T98" fmla="*/ 130 w 780"/>
                <a:gd name="T99" fmla="*/ 295 h 543"/>
                <a:gd name="T100" fmla="*/ 156 w 780"/>
                <a:gd name="T101" fmla="*/ 235 h 543"/>
                <a:gd name="T102" fmla="*/ 216 w 780"/>
                <a:gd name="T103" fmla="*/ 188 h 5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0"/>
                <a:gd name="T157" fmla="*/ 0 h 543"/>
                <a:gd name="T158" fmla="*/ 780 w 780"/>
                <a:gd name="T159" fmla="*/ 543 h 5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0" h="543">
                  <a:moveTo>
                    <a:pt x="162" y="97"/>
                  </a:moveTo>
                  <a:lnTo>
                    <a:pt x="178" y="89"/>
                  </a:lnTo>
                  <a:lnTo>
                    <a:pt x="194" y="113"/>
                  </a:lnTo>
                  <a:lnTo>
                    <a:pt x="212" y="113"/>
                  </a:lnTo>
                  <a:lnTo>
                    <a:pt x="219" y="129"/>
                  </a:lnTo>
                  <a:lnTo>
                    <a:pt x="219" y="162"/>
                  </a:lnTo>
                  <a:lnTo>
                    <a:pt x="268" y="178"/>
                  </a:lnTo>
                  <a:lnTo>
                    <a:pt x="293" y="203"/>
                  </a:lnTo>
                  <a:lnTo>
                    <a:pt x="340" y="203"/>
                  </a:lnTo>
                  <a:lnTo>
                    <a:pt x="364" y="218"/>
                  </a:lnTo>
                  <a:lnTo>
                    <a:pt x="398" y="226"/>
                  </a:lnTo>
                  <a:lnTo>
                    <a:pt x="430" y="209"/>
                  </a:lnTo>
                  <a:lnTo>
                    <a:pt x="463" y="209"/>
                  </a:lnTo>
                  <a:lnTo>
                    <a:pt x="486" y="184"/>
                  </a:lnTo>
                  <a:lnTo>
                    <a:pt x="480" y="178"/>
                  </a:lnTo>
                  <a:lnTo>
                    <a:pt x="495" y="162"/>
                  </a:lnTo>
                  <a:lnTo>
                    <a:pt x="511" y="169"/>
                  </a:lnTo>
                  <a:lnTo>
                    <a:pt x="535" y="153"/>
                  </a:lnTo>
                  <a:lnTo>
                    <a:pt x="551" y="137"/>
                  </a:lnTo>
                  <a:lnTo>
                    <a:pt x="585" y="137"/>
                  </a:lnTo>
                  <a:lnTo>
                    <a:pt x="575" y="121"/>
                  </a:lnTo>
                  <a:lnTo>
                    <a:pt x="567" y="113"/>
                  </a:lnTo>
                  <a:lnTo>
                    <a:pt x="551" y="121"/>
                  </a:lnTo>
                  <a:lnTo>
                    <a:pt x="535" y="121"/>
                  </a:lnTo>
                  <a:lnTo>
                    <a:pt x="535" y="89"/>
                  </a:lnTo>
                  <a:lnTo>
                    <a:pt x="544" y="72"/>
                  </a:lnTo>
                  <a:lnTo>
                    <a:pt x="560" y="81"/>
                  </a:lnTo>
                  <a:lnTo>
                    <a:pt x="585" y="72"/>
                  </a:lnTo>
                  <a:lnTo>
                    <a:pt x="592" y="41"/>
                  </a:lnTo>
                  <a:lnTo>
                    <a:pt x="600" y="32"/>
                  </a:lnTo>
                  <a:lnTo>
                    <a:pt x="600" y="23"/>
                  </a:lnTo>
                  <a:lnTo>
                    <a:pt x="592" y="23"/>
                  </a:lnTo>
                  <a:lnTo>
                    <a:pt x="600" y="7"/>
                  </a:lnTo>
                  <a:lnTo>
                    <a:pt x="632" y="0"/>
                  </a:lnTo>
                  <a:lnTo>
                    <a:pt x="657" y="7"/>
                  </a:lnTo>
                  <a:lnTo>
                    <a:pt x="672" y="23"/>
                  </a:lnTo>
                  <a:lnTo>
                    <a:pt x="690" y="81"/>
                  </a:lnTo>
                  <a:lnTo>
                    <a:pt x="706" y="81"/>
                  </a:lnTo>
                  <a:lnTo>
                    <a:pt x="731" y="97"/>
                  </a:lnTo>
                  <a:lnTo>
                    <a:pt x="731" y="113"/>
                  </a:lnTo>
                  <a:lnTo>
                    <a:pt x="747" y="113"/>
                  </a:lnTo>
                  <a:lnTo>
                    <a:pt x="779" y="104"/>
                  </a:lnTo>
                  <a:lnTo>
                    <a:pt x="779" y="121"/>
                  </a:lnTo>
                  <a:lnTo>
                    <a:pt x="756" y="169"/>
                  </a:lnTo>
                  <a:lnTo>
                    <a:pt x="747" y="162"/>
                  </a:lnTo>
                  <a:lnTo>
                    <a:pt x="731" y="169"/>
                  </a:lnTo>
                  <a:lnTo>
                    <a:pt x="737" y="194"/>
                  </a:lnTo>
                  <a:lnTo>
                    <a:pt x="731" y="209"/>
                  </a:lnTo>
                  <a:lnTo>
                    <a:pt x="722" y="209"/>
                  </a:lnTo>
                  <a:lnTo>
                    <a:pt x="706" y="218"/>
                  </a:lnTo>
                  <a:lnTo>
                    <a:pt x="697" y="218"/>
                  </a:lnTo>
                  <a:lnTo>
                    <a:pt x="690" y="226"/>
                  </a:lnTo>
                  <a:lnTo>
                    <a:pt x="682" y="226"/>
                  </a:lnTo>
                  <a:lnTo>
                    <a:pt x="650" y="250"/>
                  </a:lnTo>
                  <a:lnTo>
                    <a:pt x="650" y="259"/>
                  </a:lnTo>
                  <a:lnTo>
                    <a:pt x="632" y="259"/>
                  </a:lnTo>
                  <a:lnTo>
                    <a:pt x="609" y="275"/>
                  </a:lnTo>
                  <a:lnTo>
                    <a:pt x="609" y="266"/>
                  </a:lnTo>
                  <a:lnTo>
                    <a:pt x="609" y="259"/>
                  </a:lnTo>
                  <a:lnTo>
                    <a:pt x="617" y="243"/>
                  </a:lnTo>
                  <a:lnTo>
                    <a:pt x="609" y="234"/>
                  </a:lnTo>
                  <a:lnTo>
                    <a:pt x="585" y="259"/>
                  </a:lnTo>
                  <a:lnTo>
                    <a:pt x="575" y="266"/>
                  </a:lnTo>
                  <a:lnTo>
                    <a:pt x="567" y="266"/>
                  </a:lnTo>
                  <a:lnTo>
                    <a:pt x="560" y="275"/>
                  </a:lnTo>
                  <a:lnTo>
                    <a:pt x="585" y="299"/>
                  </a:lnTo>
                  <a:lnTo>
                    <a:pt x="600" y="291"/>
                  </a:lnTo>
                  <a:lnTo>
                    <a:pt x="625" y="299"/>
                  </a:lnTo>
                  <a:lnTo>
                    <a:pt x="625" y="308"/>
                  </a:lnTo>
                  <a:lnTo>
                    <a:pt x="617" y="299"/>
                  </a:lnTo>
                  <a:lnTo>
                    <a:pt x="600" y="308"/>
                  </a:lnTo>
                  <a:lnTo>
                    <a:pt x="585" y="331"/>
                  </a:lnTo>
                  <a:lnTo>
                    <a:pt x="592" y="340"/>
                  </a:lnTo>
                  <a:lnTo>
                    <a:pt x="600" y="371"/>
                  </a:lnTo>
                  <a:lnTo>
                    <a:pt x="617" y="380"/>
                  </a:lnTo>
                  <a:lnTo>
                    <a:pt x="609" y="380"/>
                  </a:lnTo>
                  <a:lnTo>
                    <a:pt x="617" y="396"/>
                  </a:lnTo>
                  <a:lnTo>
                    <a:pt x="592" y="405"/>
                  </a:lnTo>
                  <a:lnTo>
                    <a:pt x="617" y="405"/>
                  </a:lnTo>
                  <a:lnTo>
                    <a:pt x="609" y="436"/>
                  </a:lnTo>
                  <a:lnTo>
                    <a:pt x="592" y="452"/>
                  </a:lnTo>
                  <a:lnTo>
                    <a:pt x="585" y="452"/>
                  </a:lnTo>
                  <a:lnTo>
                    <a:pt x="585" y="468"/>
                  </a:lnTo>
                  <a:lnTo>
                    <a:pt x="575" y="485"/>
                  </a:lnTo>
                  <a:lnTo>
                    <a:pt x="567" y="485"/>
                  </a:lnTo>
                  <a:lnTo>
                    <a:pt x="567" y="493"/>
                  </a:lnTo>
                  <a:lnTo>
                    <a:pt x="544" y="510"/>
                  </a:lnTo>
                  <a:lnTo>
                    <a:pt x="520" y="510"/>
                  </a:lnTo>
                  <a:lnTo>
                    <a:pt x="520" y="517"/>
                  </a:lnTo>
                  <a:lnTo>
                    <a:pt x="511" y="510"/>
                  </a:lnTo>
                  <a:lnTo>
                    <a:pt x="511" y="517"/>
                  </a:lnTo>
                  <a:lnTo>
                    <a:pt x="503" y="517"/>
                  </a:lnTo>
                  <a:lnTo>
                    <a:pt x="470" y="533"/>
                  </a:lnTo>
                  <a:lnTo>
                    <a:pt x="463" y="542"/>
                  </a:lnTo>
                  <a:lnTo>
                    <a:pt x="463" y="526"/>
                  </a:lnTo>
                  <a:lnTo>
                    <a:pt x="446" y="526"/>
                  </a:lnTo>
                  <a:lnTo>
                    <a:pt x="438" y="526"/>
                  </a:lnTo>
                  <a:lnTo>
                    <a:pt x="423" y="526"/>
                  </a:lnTo>
                  <a:lnTo>
                    <a:pt x="423" y="510"/>
                  </a:lnTo>
                  <a:lnTo>
                    <a:pt x="405" y="510"/>
                  </a:lnTo>
                  <a:lnTo>
                    <a:pt x="373" y="517"/>
                  </a:lnTo>
                  <a:lnTo>
                    <a:pt x="364" y="510"/>
                  </a:lnTo>
                  <a:lnTo>
                    <a:pt x="364" y="517"/>
                  </a:lnTo>
                  <a:lnTo>
                    <a:pt x="358" y="517"/>
                  </a:lnTo>
                  <a:lnTo>
                    <a:pt x="358" y="533"/>
                  </a:lnTo>
                  <a:lnTo>
                    <a:pt x="349" y="533"/>
                  </a:lnTo>
                  <a:lnTo>
                    <a:pt x="349" y="526"/>
                  </a:lnTo>
                  <a:lnTo>
                    <a:pt x="340" y="526"/>
                  </a:lnTo>
                  <a:lnTo>
                    <a:pt x="324" y="517"/>
                  </a:lnTo>
                  <a:lnTo>
                    <a:pt x="324" y="510"/>
                  </a:lnTo>
                  <a:lnTo>
                    <a:pt x="324" y="502"/>
                  </a:lnTo>
                  <a:lnTo>
                    <a:pt x="317" y="493"/>
                  </a:lnTo>
                  <a:lnTo>
                    <a:pt x="308" y="493"/>
                  </a:lnTo>
                  <a:lnTo>
                    <a:pt x="317" y="452"/>
                  </a:lnTo>
                  <a:lnTo>
                    <a:pt x="308" y="436"/>
                  </a:lnTo>
                  <a:lnTo>
                    <a:pt x="299" y="436"/>
                  </a:lnTo>
                  <a:lnTo>
                    <a:pt x="284" y="420"/>
                  </a:lnTo>
                  <a:lnTo>
                    <a:pt x="268" y="420"/>
                  </a:lnTo>
                  <a:lnTo>
                    <a:pt x="227" y="436"/>
                  </a:lnTo>
                  <a:lnTo>
                    <a:pt x="202" y="436"/>
                  </a:lnTo>
                  <a:lnTo>
                    <a:pt x="194" y="445"/>
                  </a:lnTo>
                  <a:lnTo>
                    <a:pt x="187" y="436"/>
                  </a:lnTo>
                  <a:lnTo>
                    <a:pt x="178" y="436"/>
                  </a:lnTo>
                  <a:lnTo>
                    <a:pt x="154" y="436"/>
                  </a:lnTo>
                  <a:lnTo>
                    <a:pt x="137" y="428"/>
                  </a:lnTo>
                  <a:lnTo>
                    <a:pt x="129" y="420"/>
                  </a:lnTo>
                  <a:lnTo>
                    <a:pt x="122" y="420"/>
                  </a:lnTo>
                  <a:lnTo>
                    <a:pt x="106" y="405"/>
                  </a:lnTo>
                  <a:lnTo>
                    <a:pt x="88" y="405"/>
                  </a:lnTo>
                  <a:lnTo>
                    <a:pt x="65" y="396"/>
                  </a:lnTo>
                  <a:lnTo>
                    <a:pt x="57" y="371"/>
                  </a:lnTo>
                  <a:lnTo>
                    <a:pt x="73" y="371"/>
                  </a:lnTo>
                  <a:lnTo>
                    <a:pt x="65" y="355"/>
                  </a:lnTo>
                  <a:lnTo>
                    <a:pt x="82" y="340"/>
                  </a:lnTo>
                  <a:lnTo>
                    <a:pt x="82" y="323"/>
                  </a:lnTo>
                  <a:lnTo>
                    <a:pt x="73" y="315"/>
                  </a:lnTo>
                  <a:lnTo>
                    <a:pt x="48" y="323"/>
                  </a:lnTo>
                  <a:lnTo>
                    <a:pt x="32" y="315"/>
                  </a:lnTo>
                  <a:lnTo>
                    <a:pt x="25" y="308"/>
                  </a:lnTo>
                  <a:lnTo>
                    <a:pt x="8" y="299"/>
                  </a:lnTo>
                  <a:lnTo>
                    <a:pt x="16" y="299"/>
                  </a:lnTo>
                  <a:lnTo>
                    <a:pt x="16" y="275"/>
                  </a:lnTo>
                  <a:lnTo>
                    <a:pt x="0" y="275"/>
                  </a:lnTo>
                  <a:lnTo>
                    <a:pt x="0" y="250"/>
                  </a:lnTo>
                  <a:lnTo>
                    <a:pt x="16" y="243"/>
                  </a:lnTo>
                  <a:lnTo>
                    <a:pt x="32" y="243"/>
                  </a:lnTo>
                  <a:lnTo>
                    <a:pt x="40" y="234"/>
                  </a:lnTo>
                  <a:lnTo>
                    <a:pt x="57" y="234"/>
                  </a:lnTo>
                  <a:lnTo>
                    <a:pt x="82" y="218"/>
                  </a:lnTo>
                  <a:lnTo>
                    <a:pt x="88" y="203"/>
                  </a:lnTo>
                  <a:lnTo>
                    <a:pt x="82" y="169"/>
                  </a:lnTo>
                  <a:lnTo>
                    <a:pt x="82" y="162"/>
                  </a:lnTo>
                  <a:lnTo>
                    <a:pt x="106" y="162"/>
                  </a:lnTo>
                  <a:lnTo>
                    <a:pt x="113" y="129"/>
                  </a:lnTo>
                  <a:lnTo>
                    <a:pt x="137" y="129"/>
                  </a:lnTo>
                  <a:lnTo>
                    <a:pt x="147" y="129"/>
                  </a:lnTo>
                  <a:lnTo>
                    <a:pt x="154" y="104"/>
                  </a:lnTo>
                  <a:lnTo>
                    <a:pt x="162" y="9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8" name="Freeform 7"/>
            <p:cNvSpPr>
              <a:spLocks/>
            </p:cNvSpPr>
            <p:nvPr/>
          </p:nvSpPr>
          <p:spPr bwMode="blackWhite">
            <a:xfrm>
              <a:off x="3626" y="1994"/>
              <a:ext cx="233" cy="225"/>
            </a:xfrm>
            <a:custGeom>
              <a:avLst/>
              <a:gdLst>
                <a:gd name="T0" fmla="*/ 12 w 211"/>
                <a:gd name="T1" fmla="*/ 262 h 204"/>
                <a:gd name="T2" fmla="*/ 12 w 211"/>
                <a:gd name="T3" fmla="*/ 239 h 204"/>
                <a:gd name="T4" fmla="*/ 34 w 211"/>
                <a:gd name="T5" fmla="*/ 226 h 204"/>
                <a:gd name="T6" fmla="*/ 24 w 211"/>
                <a:gd name="T7" fmla="*/ 203 h 204"/>
                <a:gd name="T8" fmla="*/ 12 w 211"/>
                <a:gd name="T9" fmla="*/ 191 h 204"/>
                <a:gd name="T10" fmla="*/ 0 w 211"/>
                <a:gd name="T11" fmla="*/ 168 h 204"/>
                <a:gd name="T12" fmla="*/ 24 w 211"/>
                <a:gd name="T13" fmla="*/ 179 h 204"/>
                <a:gd name="T14" fmla="*/ 97 w 211"/>
                <a:gd name="T15" fmla="*/ 168 h 204"/>
                <a:gd name="T16" fmla="*/ 97 w 211"/>
                <a:gd name="T17" fmla="*/ 143 h 204"/>
                <a:gd name="T18" fmla="*/ 108 w 211"/>
                <a:gd name="T19" fmla="*/ 132 h 204"/>
                <a:gd name="T20" fmla="*/ 159 w 211"/>
                <a:gd name="T21" fmla="*/ 119 h 204"/>
                <a:gd name="T22" fmla="*/ 159 w 211"/>
                <a:gd name="T23" fmla="*/ 98 h 204"/>
                <a:gd name="T24" fmla="*/ 168 w 211"/>
                <a:gd name="T25" fmla="*/ 83 h 204"/>
                <a:gd name="T26" fmla="*/ 168 w 211"/>
                <a:gd name="T27" fmla="*/ 73 h 204"/>
                <a:gd name="T28" fmla="*/ 182 w 211"/>
                <a:gd name="T29" fmla="*/ 73 h 204"/>
                <a:gd name="T30" fmla="*/ 191 w 211"/>
                <a:gd name="T31" fmla="*/ 47 h 204"/>
                <a:gd name="T32" fmla="*/ 191 w 211"/>
                <a:gd name="T33" fmla="*/ 24 h 204"/>
                <a:gd name="T34" fmla="*/ 219 w 211"/>
                <a:gd name="T35" fmla="*/ 13 h 204"/>
                <a:gd name="T36" fmla="*/ 242 w 211"/>
                <a:gd name="T37" fmla="*/ 0 h 204"/>
                <a:gd name="T38" fmla="*/ 254 w 211"/>
                <a:gd name="T39" fmla="*/ 0 h 204"/>
                <a:gd name="T40" fmla="*/ 277 w 211"/>
                <a:gd name="T41" fmla="*/ 13 h 204"/>
                <a:gd name="T42" fmla="*/ 288 w 211"/>
                <a:gd name="T43" fmla="*/ 24 h 204"/>
                <a:gd name="T44" fmla="*/ 313 w 211"/>
                <a:gd name="T45" fmla="*/ 35 h 204"/>
                <a:gd name="T46" fmla="*/ 300 w 211"/>
                <a:gd name="T47" fmla="*/ 47 h 204"/>
                <a:gd name="T48" fmla="*/ 277 w 211"/>
                <a:gd name="T49" fmla="*/ 61 h 204"/>
                <a:gd name="T50" fmla="*/ 254 w 211"/>
                <a:gd name="T51" fmla="*/ 47 h 204"/>
                <a:gd name="T52" fmla="*/ 242 w 211"/>
                <a:gd name="T53" fmla="*/ 61 h 204"/>
                <a:gd name="T54" fmla="*/ 254 w 211"/>
                <a:gd name="T55" fmla="*/ 73 h 204"/>
                <a:gd name="T56" fmla="*/ 242 w 211"/>
                <a:gd name="T57" fmla="*/ 98 h 204"/>
                <a:gd name="T58" fmla="*/ 266 w 211"/>
                <a:gd name="T59" fmla="*/ 106 h 204"/>
                <a:gd name="T60" fmla="*/ 266 w 211"/>
                <a:gd name="T61" fmla="*/ 119 h 204"/>
                <a:gd name="T62" fmla="*/ 254 w 211"/>
                <a:gd name="T63" fmla="*/ 119 h 204"/>
                <a:gd name="T64" fmla="*/ 266 w 211"/>
                <a:gd name="T65" fmla="*/ 132 h 204"/>
                <a:gd name="T66" fmla="*/ 205 w 211"/>
                <a:gd name="T67" fmla="*/ 203 h 204"/>
                <a:gd name="T68" fmla="*/ 182 w 211"/>
                <a:gd name="T69" fmla="*/ 216 h 204"/>
                <a:gd name="T70" fmla="*/ 168 w 211"/>
                <a:gd name="T71" fmla="*/ 203 h 204"/>
                <a:gd name="T72" fmla="*/ 159 w 211"/>
                <a:gd name="T73" fmla="*/ 216 h 204"/>
                <a:gd name="T74" fmla="*/ 159 w 211"/>
                <a:gd name="T75" fmla="*/ 239 h 204"/>
                <a:gd name="T76" fmla="*/ 168 w 211"/>
                <a:gd name="T77" fmla="*/ 239 h 204"/>
                <a:gd name="T78" fmla="*/ 168 w 211"/>
                <a:gd name="T79" fmla="*/ 249 h 204"/>
                <a:gd name="T80" fmla="*/ 182 w 211"/>
                <a:gd name="T81" fmla="*/ 249 h 204"/>
                <a:gd name="T82" fmla="*/ 182 w 211"/>
                <a:gd name="T83" fmla="*/ 275 h 204"/>
                <a:gd name="T84" fmla="*/ 182 w 211"/>
                <a:gd name="T85" fmla="*/ 287 h 204"/>
                <a:gd name="T86" fmla="*/ 144 w 211"/>
                <a:gd name="T87" fmla="*/ 287 h 204"/>
                <a:gd name="T88" fmla="*/ 130 w 211"/>
                <a:gd name="T89" fmla="*/ 300 h 204"/>
                <a:gd name="T90" fmla="*/ 121 w 211"/>
                <a:gd name="T91" fmla="*/ 287 h 204"/>
                <a:gd name="T92" fmla="*/ 108 w 211"/>
                <a:gd name="T93" fmla="*/ 262 h 204"/>
                <a:gd name="T94" fmla="*/ 72 w 211"/>
                <a:gd name="T95" fmla="*/ 262 h 204"/>
                <a:gd name="T96" fmla="*/ 47 w 211"/>
                <a:gd name="T97" fmla="*/ 262 h 204"/>
                <a:gd name="T98" fmla="*/ 12 w 211"/>
                <a:gd name="T99" fmla="*/ 262 h 2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1"/>
                <a:gd name="T151" fmla="*/ 0 h 204"/>
                <a:gd name="T152" fmla="*/ 211 w 211"/>
                <a:gd name="T153" fmla="*/ 204 h 2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1" h="204">
                  <a:moveTo>
                    <a:pt x="8" y="178"/>
                  </a:moveTo>
                  <a:lnTo>
                    <a:pt x="8" y="162"/>
                  </a:lnTo>
                  <a:lnTo>
                    <a:pt x="23" y="153"/>
                  </a:lnTo>
                  <a:lnTo>
                    <a:pt x="16" y="137"/>
                  </a:lnTo>
                  <a:lnTo>
                    <a:pt x="8" y="129"/>
                  </a:lnTo>
                  <a:lnTo>
                    <a:pt x="0" y="113"/>
                  </a:lnTo>
                  <a:lnTo>
                    <a:pt x="16" y="121"/>
                  </a:lnTo>
                  <a:lnTo>
                    <a:pt x="65" y="113"/>
                  </a:lnTo>
                  <a:lnTo>
                    <a:pt x="65" y="97"/>
                  </a:lnTo>
                  <a:lnTo>
                    <a:pt x="73" y="90"/>
                  </a:lnTo>
                  <a:lnTo>
                    <a:pt x="107" y="81"/>
                  </a:lnTo>
                  <a:lnTo>
                    <a:pt x="107" y="66"/>
                  </a:lnTo>
                  <a:lnTo>
                    <a:pt x="113" y="56"/>
                  </a:lnTo>
                  <a:lnTo>
                    <a:pt x="113" y="49"/>
                  </a:lnTo>
                  <a:lnTo>
                    <a:pt x="122" y="49"/>
                  </a:lnTo>
                  <a:lnTo>
                    <a:pt x="129" y="32"/>
                  </a:lnTo>
                  <a:lnTo>
                    <a:pt x="129" y="16"/>
                  </a:lnTo>
                  <a:lnTo>
                    <a:pt x="147" y="9"/>
                  </a:lnTo>
                  <a:lnTo>
                    <a:pt x="162" y="0"/>
                  </a:lnTo>
                  <a:lnTo>
                    <a:pt x="170" y="0"/>
                  </a:lnTo>
                  <a:lnTo>
                    <a:pt x="187" y="9"/>
                  </a:lnTo>
                  <a:lnTo>
                    <a:pt x="194" y="16"/>
                  </a:lnTo>
                  <a:lnTo>
                    <a:pt x="210" y="24"/>
                  </a:lnTo>
                  <a:lnTo>
                    <a:pt x="202" y="32"/>
                  </a:lnTo>
                  <a:lnTo>
                    <a:pt x="187" y="41"/>
                  </a:lnTo>
                  <a:lnTo>
                    <a:pt x="170" y="32"/>
                  </a:lnTo>
                  <a:lnTo>
                    <a:pt x="162" y="41"/>
                  </a:lnTo>
                  <a:lnTo>
                    <a:pt x="170" y="49"/>
                  </a:lnTo>
                  <a:lnTo>
                    <a:pt x="162" y="66"/>
                  </a:lnTo>
                  <a:lnTo>
                    <a:pt x="178" y="72"/>
                  </a:lnTo>
                  <a:lnTo>
                    <a:pt x="178" y="81"/>
                  </a:lnTo>
                  <a:lnTo>
                    <a:pt x="170" y="81"/>
                  </a:lnTo>
                  <a:lnTo>
                    <a:pt x="178" y="90"/>
                  </a:lnTo>
                  <a:lnTo>
                    <a:pt x="138" y="137"/>
                  </a:lnTo>
                  <a:lnTo>
                    <a:pt x="122" y="146"/>
                  </a:lnTo>
                  <a:lnTo>
                    <a:pt x="113" y="137"/>
                  </a:lnTo>
                  <a:lnTo>
                    <a:pt x="107" y="146"/>
                  </a:lnTo>
                  <a:lnTo>
                    <a:pt x="107" y="162"/>
                  </a:lnTo>
                  <a:lnTo>
                    <a:pt x="113" y="162"/>
                  </a:lnTo>
                  <a:lnTo>
                    <a:pt x="113" y="169"/>
                  </a:lnTo>
                  <a:lnTo>
                    <a:pt x="122" y="169"/>
                  </a:lnTo>
                  <a:lnTo>
                    <a:pt x="122" y="186"/>
                  </a:lnTo>
                  <a:lnTo>
                    <a:pt x="122" y="194"/>
                  </a:lnTo>
                  <a:lnTo>
                    <a:pt x="97" y="194"/>
                  </a:lnTo>
                  <a:lnTo>
                    <a:pt x="88" y="203"/>
                  </a:lnTo>
                  <a:lnTo>
                    <a:pt x="82" y="194"/>
                  </a:lnTo>
                  <a:lnTo>
                    <a:pt x="73" y="178"/>
                  </a:lnTo>
                  <a:lnTo>
                    <a:pt x="48" y="178"/>
                  </a:lnTo>
                  <a:lnTo>
                    <a:pt x="32" y="178"/>
                  </a:lnTo>
                  <a:lnTo>
                    <a:pt x="8" y="17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9" name="Freeform 8"/>
            <p:cNvSpPr>
              <a:spLocks/>
            </p:cNvSpPr>
            <p:nvPr/>
          </p:nvSpPr>
          <p:spPr bwMode="blackWhite">
            <a:xfrm>
              <a:off x="3617" y="1968"/>
              <a:ext cx="206" cy="160"/>
            </a:xfrm>
            <a:custGeom>
              <a:avLst/>
              <a:gdLst>
                <a:gd name="T0" fmla="*/ 259 w 188"/>
                <a:gd name="T1" fmla="*/ 34 h 146"/>
                <a:gd name="T2" fmla="*/ 247 w 188"/>
                <a:gd name="T3" fmla="*/ 34 h 146"/>
                <a:gd name="T4" fmla="*/ 225 w 188"/>
                <a:gd name="T5" fmla="*/ 47 h 146"/>
                <a:gd name="T6" fmla="*/ 198 w 188"/>
                <a:gd name="T7" fmla="*/ 58 h 146"/>
                <a:gd name="T8" fmla="*/ 198 w 188"/>
                <a:gd name="T9" fmla="*/ 80 h 146"/>
                <a:gd name="T10" fmla="*/ 190 w 188"/>
                <a:gd name="T11" fmla="*/ 105 h 146"/>
                <a:gd name="T12" fmla="*/ 176 w 188"/>
                <a:gd name="T13" fmla="*/ 105 h 146"/>
                <a:gd name="T14" fmla="*/ 176 w 188"/>
                <a:gd name="T15" fmla="*/ 115 h 146"/>
                <a:gd name="T16" fmla="*/ 167 w 188"/>
                <a:gd name="T17" fmla="*/ 129 h 146"/>
                <a:gd name="T18" fmla="*/ 167 w 188"/>
                <a:gd name="T19" fmla="*/ 151 h 146"/>
                <a:gd name="T20" fmla="*/ 118 w 188"/>
                <a:gd name="T21" fmla="*/ 164 h 146"/>
                <a:gd name="T22" fmla="*/ 107 w 188"/>
                <a:gd name="T23" fmla="*/ 175 h 146"/>
                <a:gd name="T24" fmla="*/ 107 w 188"/>
                <a:gd name="T25" fmla="*/ 197 h 146"/>
                <a:gd name="T26" fmla="*/ 36 w 188"/>
                <a:gd name="T27" fmla="*/ 209 h 146"/>
                <a:gd name="T28" fmla="*/ 13 w 188"/>
                <a:gd name="T29" fmla="*/ 197 h 146"/>
                <a:gd name="T30" fmla="*/ 25 w 188"/>
                <a:gd name="T31" fmla="*/ 175 h 146"/>
                <a:gd name="T32" fmla="*/ 25 w 188"/>
                <a:gd name="T33" fmla="*/ 164 h 146"/>
                <a:gd name="T34" fmla="*/ 0 w 188"/>
                <a:gd name="T35" fmla="*/ 151 h 146"/>
                <a:gd name="T36" fmla="*/ 0 w 188"/>
                <a:gd name="T37" fmla="*/ 105 h 146"/>
                <a:gd name="T38" fmla="*/ 13 w 188"/>
                <a:gd name="T39" fmla="*/ 80 h 146"/>
                <a:gd name="T40" fmla="*/ 13 w 188"/>
                <a:gd name="T41" fmla="*/ 70 h 146"/>
                <a:gd name="T42" fmla="*/ 46 w 188"/>
                <a:gd name="T43" fmla="*/ 70 h 146"/>
                <a:gd name="T44" fmla="*/ 46 w 188"/>
                <a:gd name="T45" fmla="*/ 58 h 146"/>
                <a:gd name="T46" fmla="*/ 72 w 188"/>
                <a:gd name="T47" fmla="*/ 58 h 146"/>
                <a:gd name="T48" fmla="*/ 82 w 188"/>
                <a:gd name="T49" fmla="*/ 34 h 146"/>
                <a:gd name="T50" fmla="*/ 95 w 188"/>
                <a:gd name="T51" fmla="*/ 34 h 146"/>
                <a:gd name="T52" fmla="*/ 95 w 188"/>
                <a:gd name="T53" fmla="*/ 24 h 146"/>
                <a:gd name="T54" fmla="*/ 139 w 188"/>
                <a:gd name="T55" fmla="*/ 34 h 146"/>
                <a:gd name="T56" fmla="*/ 167 w 188"/>
                <a:gd name="T57" fmla="*/ 34 h 146"/>
                <a:gd name="T58" fmla="*/ 167 w 188"/>
                <a:gd name="T59" fmla="*/ 24 h 146"/>
                <a:gd name="T60" fmla="*/ 176 w 188"/>
                <a:gd name="T61" fmla="*/ 24 h 146"/>
                <a:gd name="T62" fmla="*/ 190 w 188"/>
                <a:gd name="T63" fmla="*/ 0 h 146"/>
                <a:gd name="T64" fmla="*/ 198 w 188"/>
                <a:gd name="T65" fmla="*/ 12 h 146"/>
                <a:gd name="T66" fmla="*/ 211 w 188"/>
                <a:gd name="T67" fmla="*/ 47 h 146"/>
                <a:gd name="T68" fmla="*/ 234 w 188"/>
                <a:gd name="T69" fmla="*/ 24 h 146"/>
                <a:gd name="T70" fmla="*/ 271 w 188"/>
                <a:gd name="T71" fmla="*/ 34 h 146"/>
                <a:gd name="T72" fmla="*/ 259 w 188"/>
                <a:gd name="T73" fmla="*/ 34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8"/>
                <a:gd name="T112" fmla="*/ 0 h 146"/>
                <a:gd name="T113" fmla="*/ 188 w 188"/>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8" h="146">
                  <a:moveTo>
                    <a:pt x="179" y="24"/>
                  </a:moveTo>
                  <a:lnTo>
                    <a:pt x="171" y="24"/>
                  </a:lnTo>
                  <a:lnTo>
                    <a:pt x="156" y="33"/>
                  </a:lnTo>
                  <a:lnTo>
                    <a:pt x="138" y="40"/>
                  </a:lnTo>
                  <a:lnTo>
                    <a:pt x="138" y="56"/>
                  </a:lnTo>
                  <a:lnTo>
                    <a:pt x="131" y="73"/>
                  </a:lnTo>
                  <a:lnTo>
                    <a:pt x="122" y="73"/>
                  </a:lnTo>
                  <a:lnTo>
                    <a:pt x="122" y="80"/>
                  </a:lnTo>
                  <a:lnTo>
                    <a:pt x="116" y="90"/>
                  </a:lnTo>
                  <a:lnTo>
                    <a:pt x="116" y="105"/>
                  </a:lnTo>
                  <a:lnTo>
                    <a:pt x="82" y="114"/>
                  </a:lnTo>
                  <a:lnTo>
                    <a:pt x="74" y="121"/>
                  </a:lnTo>
                  <a:lnTo>
                    <a:pt x="74" y="137"/>
                  </a:lnTo>
                  <a:lnTo>
                    <a:pt x="25" y="145"/>
                  </a:lnTo>
                  <a:lnTo>
                    <a:pt x="9" y="137"/>
                  </a:lnTo>
                  <a:lnTo>
                    <a:pt x="17" y="121"/>
                  </a:lnTo>
                  <a:lnTo>
                    <a:pt x="17" y="114"/>
                  </a:lnTo>
                  <a:lnTo>
                    <a:pt x="0" y="105"/>
                  </a:lnTo>
                  <a:lnTo>
                    <a:pt x="0" y="73"/>
                  </a:lnTo>
                  <a:lnTo>
                    <a:pt x="9" y="56"/>
                  </a:lnTo>
                  <a:lnTo>
                    <a:pt x="9" y="48"/>
                  </a:lnTo>
                  <a:lnTo>
                    <a:pt x="32" y="48"/>
                  </a:lnTo>
                  <a:lnTo>
                    <a:pt x="32" y="40"/>
                  </a:lnTo>
                  <a:lnTo>
                    <a:pt x="50" y="40"/>
                  </a:lnTo>
                  <a:lnTo>
                    <a:pt x="57" y="24"/>
                  </a:lnTo>
                  <a:lnTo>
                    <a:pt x="66" y="24"/>
                  </a:lnTo>
                  <a:lnTo>
                    <a:pt x="66" y="16"/>
                  </a:lnTo>
                  <a:lnTo>
                    <a:pt x="97" y="24"/>
                  </a:lnTo>
                  <a:lnTo>
                    <a:pt x="116" y="24"/>
                  </a:lnTo>
                  <a:lnTo>
                    <a:pt x="116" y="16"/>
                  </a:lnTo>
                  <a:lnTo>
                    <a:pt x="122" y="16"/>
                  </a:lnTo>
                  <a:lnTo>
                    <a:pt x="131" y="0"/>
                  </a:lnTo>
                  <a:lnTo>
                    <a:pt x="138" y="8"/>
                  </a:lnTo>
                  <a:lnTo>
                    <a:pt x="147" y="33"/>
                  </a:lnTo>
                  <a:lnTo>
                    <a:pt x="162" y="16"/>
                  </a:lnTo>
                  <a:lnTo>
                    <a:pt x="187" y="24"/>
                  </a:lnTo>
                  <a:lnTo>
                    <a:pt x="179" y="24"/>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0" name="Freeform 9"/>
            <p:cNvSpPr>
              <a:spLocks/>
            </p:cNvSpPr>
            <p:nvPr/>
          </p:nvSpPr>
          <p:spPr bwMode="blackWhite">
            <a:xfrm>
              <a:off x="3387" y="1940"/>
              <a:ext cx="266" cy="251"/>
            </a:xfrm>
            <a:custGeom>
              <a:avLst/>
              <a:gdLst>
                <a:gd name="T0" fmla="*/ 325 w 243"/>
                <a:gd name="T1" fmla="*/ 334 h 228"/>
                <a:gd name="T2" fmla="*/ 244 w 243"/>
                <a:gd name="T3" fmla="*/ 320 h 228"/>
                <a:gd name="T4" fmla="*/ 232 w 243"/>
                <a:gd name="T5" fmla="*/ 296 h 228"/>
                <a:gd name="T6" fmla="*/ 197 w 243"/>
                <a:gd name="T7" fmla="*/ 309 h 228"/>
                <a:gd name="T8" fmla="*/ 173 w 243"/>
                <a:gd name="T9" fmla="*/ 309 h 228"/>
                <a:gd name="T10" fmla="*/ 138 w 243"/>
                <a:gd name="T11" fmla="*/ 274 h 228"/>
                <a:gd name="T12" fmla="*/ 115 w 243"/>
                <a:gd name="T13" fmla="*/ 238 h 228"/>
                <a:gd name="T14" fmla="*/ 93 w 243"/>
                <a:gd name="T15" fmla="*/ 228 h 228"/>
                <a:gd name="T16" fmla="*/ 80 w 243"/>
                <a:gd name="T17" fmla="*/ 228 h 228"/>
                <a:gd name="T18" fmla="*/ 69 w 243"/>
                <a:gd name="T19" fmla="*/ 215 h 228"/>
                <a:gd name="T20" fmla="*/ 58 w 243"/>
                <a:gd name="T21" fmla="*/ 177 h 228"/>
                <a:gd name="T22" fmla="*/ 34 w 243"/>
                <a:gd name="T23" fmla="*/ 170 h 228"/>
                <a:gd name="T24" fmla="*/ 22 w 243"/>
                <a:gd name="T25" fmla="*/ 144 h 228"/>
                <a:gd name="T26" fmla="*/ 34 w 243"/>
                <a:gd name="T27" fmla="*/ 119 h 228"/>
                <a:gd name="T28" fmla="*/ 34 w 243"/>
                <a:gd name="T29" fmla="*/ 96 h 228"/>
                <a:gd name="T30" fmla="*/ 22 w 243"/>
                <a:gd name="T31" fmla="*/ 96 h 228"/>
                <a:gd name="T32" fmla="*/ 12 w 243"/>
                <a:gd name="T33" fmla="*/ 72 h 228"/>
                <a:gd name="T34" fmla="*/ 0 w 243"/>
                <a:gd name="T35" fmla="*/ 13 h 228"/>
                <a:gd name="T36" fmla="*/ 12 w 243"/>
                <a:gd name="T37" fmla="*/ 0 h 228"/>
                <a:gd name="T38" fmla="*/ 22 w 243"/>
                <a:gd name="T39" fmla="*/ 24 h 228"/>
                <a:gd name="T40" fmla="*/ 34 w 243"/>
                <a:gd name="T41" fmla="*/ 24 h 228"/>
                <a:gd name="T42" fmla="*/ 45 w 243"/>
                <a:gd name="T43" fmla="*/ 24 h 228"/>
                <a:gd name="T44" fmla="*/ 69 w 243"/>
                <a:gd name="T45" fmla="*/ 13 h 228"/>
                <a:gd name="T46" fmla="*/ 80 w 243"/>
                <a:gd name="T47" fmla="*/ 13 h 228"/>
                <a:gd name="T48" fmla="*/ 69 w 243"/>
                <a:gd name="T49" fmla="*/ 24 h 228"/>
                <a:gd name="T50" fmla="*/ 93 w 243"/>
                <a:gd name="T51" fmla="*/ 37 h 228"/>
                <a:gd name="T52" fmla="*/ 93 w 243"/>
                <a:gd name="T53" fmla="*/ 61 h 228"/>
                <a:gd name="T54" fmla="*/ 138 w 243"/>
                <a:gd name="T55" fmla="*/ 85 h 228"/>
                <a:gd name="T56" fmla="*/ 186 w 243"/>
                <a:gd name="T57" fmla="*/ 85 h 228"/>
                <a:gd name="T58" fmla="*/ 186 w 243"/>
                <a:gd name="T59" fmla="*/ 61 h 228"/>
                <a:gd name="T60" fmla="*/ 208 w 243"/>
                <a:gd name="T61" fmla="*/ 48 h 228"/>
                <a:gd name="T62" fmla="*/ 244 w 243"/>
                <a:gd name="T63" fmla="*/ 48 h 228"/>
                <a:gd name="T64" fmla="*/ 315 w 243"/>
                <a:gd name="T65" fmla="*/ 85 h 228"/>
                <a:gd name="T66" fmla="*/ 315 w 243"/>
                <a:gd name="T67" fmla="*/ 96 h 228"/>
                <a:gd name="T68" fmla="*/ 315 w 243"/>
                <a:gd name="T69" fmla="*/ 107 h 228"/>
                <a:gd name="T70" fmla="*/ 315 w 243"/>
                <a:gd name="T71" fmla="*/ 119 h 228"/>
                <a:gd name="T72" fmla="*/ 302 w 243"/>
                <a:gd name="T73" fmla="*/ 144 h 228"/>
                <a:gd name="T74" fmla="*/ 302 w 243"/>
                <a:gd name="T75" fmla="*/ 190 h 228"/>
                <a:gd name="T76" fmla="*/ 325 w 243"/>
                <a:gd name="T77" fmla="*/ 204 h 228"/>
                <a:gd name="T78" fmla="*/ 325 w 243"/>
                <a:gd name="T79" fmla="*/ 215 h 228"/>
                <a:gd name="T80" fmla="*/ 315 w 243"/>
                <a:gd name="T81" fmla="*/ 238 h 228"/>
                <a:gd name="T82" fmla="*/ 325 w 243"/>
                <a:gd name="T83" fmla="*/ 262 h 228"/>
                <a:gd name="T84" fmla="*/ 337 w 243"/>
                <a:gd name="T85" fmla="*/ 274 h 228"/>
                <a:gd name="T86" fmla="*/ 347 w 243"/>
                <a:gd name="T87" fmla="*/ 296 h 228"/>
                <a:gd name="T88" fmla="*/ 325 w 243"/>
                <a:gd name="T89" fmla="*/ 309 h 228"/>
                <a:gd name="T90" fmla="*/ 325 w 243"/>
                <a:gd name="T91" fmla="*/ 334 h 2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3"/>
                <a:gd name="T139" fmla="*/ 0 h 228"/>
                <a:gd name="T140" fmla="*/ 243 w 243"/>
                <a:gd name="T141" fmla="*/ 228 h 2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3" h="228">
                  <a:moveTo>
                    <a:pt x="227" y="227"/>
                  </a:moveTo>
                  <a:lnTo>
                    <a:pt x="170" y="218"/>
                  </a:lnTo>
                  <a:lnTo>
                    <a:pt x="162" y="202"/>
                  </a:lnTo>
                  <a:lnTo>
                    <a:pt x="137" y="211"/>
                  </a:lnTo>
                  <a:lnTo>
                    <a:pt x="121" y="211"/>
                  </a:lnTo>
                  <a:lnTo>
                    <a:pt x="96" y="186"/>
                  </a:lnTo>
                  <a:lnTo>
                    <a:pt x="80" y="162"/>
                  </a:lnTo>
                  <a:lnTo>
                    <a:pt x="65" y="155"/>
                  </a:lnTo>
                  <a:lnTo>
                    <a:pt x="56" y="155"/>
                  </a:lnTo>
                  <a:lnTo>
                    <a:pt x="48" y="146"/>
                  </a:lnTo>
                  <a:lnTo>
                    <a:pt x="40" y="121"/>
                  </a:lnTo>
                  <a:lnTo>
                    <a:pt x="24" y="115"/>
                  </a:lnTo>
                  <a:lnTo>
                    <a:pt x="15" y="98"/>
                  </a:lnTo>
                  <a:lnTo>
                    <a:pt x="24" y="81"/>
                  </a:lnTo>
                  <a:lnTo>
                    <a:pt x="24" y="65"/>
                  </a:lnTo>
                  <a:lnTo>
                    <a:pt x="15" y="65"/>
                  </a:lnTo>
                  <a:lnTo>
                    <a:pt x="8" y="49"/>
                  </a:lnTo>
                  <a:lnTo>
                    <a:pt x="0" y="9"/>
                  </a:lnTo>
                  <a:lnTo>
                    <a:pt x="8" y="0"/>
                  </a:lnTo>
                  <a:lnTo>
                    <a:pt x="15" y="16"/>
                  </a:lnTo>
                  <a:lnTo>
                    <a:pt x="24" y="16"/>
                  </a:lnTo>
                  <a:lnTo>
                    <a:pt x="31" y="16"/>
                  </a:lnTo>
                  <a:lnTo>
                    <a:pt x="48" y="9"/>
                  </a:lnTo>
                  <a:lnTo>
                    <a:pt x="56" y="9"/>
                  </a:lnTo>
                  <a:lnTo>
                    <a:pt x="48" y="16"/>
                  </a:lnTo>
                  <a:lnTo>
                    <a:pt x="65" y="25"/>
                  </a:lnTo>
                  <a:lnTo>
                    <a:pt x="65" y="41"/>
                  </a:lnTo>
                  <a:lnTo>
                    <a:pt x="96" y="58"/>
                  </a:lnTo>
                  <a:lnTo>
                    <a:pt x="130" y="58"/>
                  </a:lnTo>
                  <a:lnTo>
                    <a:pt x="130" y="41"/>
                  </a:lnTo>
                  <a:lnTo>
                    <a:pt x="145" y="33"/>
                  </a:lnTo>
                  <a:lnTo>
                    <a:pt x="170" y="33"/>
                  </a:lnTo>
                  <a:lnTo>
                    <a:pt x="219" y="58"/>
                  </a:lnTo>
                  <a:lnTo>
                    <a:pt x="219" y="65"/>
                  </a:lnTo>
                  <a:lnTo>
                    <a:pt x="219" y="73"/>
                  </a:lnTo>
                  <a:lnTo>
                    <a:pt x="219" y="81"/>
                  </a:lnTo>
                  <a:lnTo>
                    <a:pt x="210" y="98"/>
                  </a:lnTo>
                  <a:lnTo>
                    <a:pt x="210" y="130"/>
                  </a:lnTo>
                  <a:lnTo>
                    <a:pt x="227" y="139"/>
                  </a:lnTo>
                  <a:lnTo>
                    <a:pt x="227" y="146"/>
                  </a:lnTo>
                  <a:lnTo>
                    <a:pt x="219" y="162"/>
                  </a:lnTo>
                  <a:lnTo>
                    <a:pt x="227" y="178"/>
                  </a:lnTo>
                  <a:lnTo>
                    <a:pt x="235" y="186"/>
                  </a:lnTo>
                  <a:lnTo>
                    <a:pt x="242" y="202"/>
                  </a:lnTo>
                  <a:lnTo>
                    <a:pt x="227" y="211"/>
                  </a:lnTo>
                  <a:lnTo>
                    <a:pt x="227" y="22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1" name="Freeform 10"/>
            <p:cNvSpPr>
              <a:spLocks/>
            </p:cNvSpPr>
            <p:nvPr/>
          </p:nvSpPr>
          <p:spPr bwMode="blackWhite">
            <a:xfrm>
              <a:off x="3745" y="1878"/>
              <a:ext cx="151" cy="73"/>
            </a:xfrm>
            <a:custGeom>
              <a:avLst/>
              <a:gdLst>
                <a:gd name="T0" fmla="*/ 196 w 138"/>
                <a:gd name="T1" fmla="*/ 23 h 66"/>
                <a:gd name="T2" fmla="*/ 196 w 138"/>
                <a:gd name="T3" fmla="*/ 37 h 66"/>
                <a:gd name="T4" fmla="*/ 162 w 138"/>
                <a:gd name="T5" fmla="*/ 60 h 66"/>
                <a:gd name="T6" fmla="*/ 137 w 138"/>
                <a:gd name="T7" fmla="*/ 60 h 66"/>
                <a:gd name="T8" fmla="*/ 125 w 138"/>
                <a:gd name="T9" fmla="*/ 73 h 66"/>
                <a:gd name="T10" fmla="*/ 102 w 138"/>
                <a:gd name="T11" fmla="*/ 73 h 66"/>
                <a:gd name="T12" fmla="*/ 79 w 138"/>
                <a:gd name="T13" fmla="*/ 84 h 66"/>
                <a:gd name="T14" fmla="*/ 79 w 138"/>
                <a:gd name="T15" fmla="*/ 97 h 66"/>
                <a:gd name="T16" fmla="*/ 44 w 138"/>
                <a:gd name="T17" fmla="*/ 97 h 66"/>
                <a:gd name="T18" fmla="*/ 31 w 138"/>
                <a:gd name="T19" fmla="*/ 97 h 66"/>
                <a:gd name="T20" fmla="*/ 0 w 138"/>
                <a:gd name="T21" fmla="*/ 97 h 66"/>
                <a:gd name="T22" fmla="*/ 0 w 138"/>
                <a:gd name="T23" fmla="*/ 84 h 66"/>
                <a:gd name="T24" fmla="*/ 22 w 138"/>
                <a:gd name="T25" fmla="*/ 84 h 66"/>
                <a:gd name="T26" fmla="*/ 22 w 138"/>
                <a:gd name="T27" fmla="*/ 73 h 66"/>
                <a:gd name="T28" fmla="*/ 44 w 138"/>
                <a:gd name="T29" fmla="*/ 73 h 66"/>
                <a:gd name="T30" fmla="*/ 66 w 138"/>
                <a:gd name="T31" fmla="*/ 60 h 66"/>
                <a:gd name="T32" fmla="*/ 44 w 138"/>
                <a:gd name="T33" fmla="*/ 48 h 66"/>
                <a:gd name="T34" fmla="*/ 31 w 138"/>
                <a:gd name="T35" fmla="*/ 48 h 66"/>
                <a:gd name="T36" fmla="*/ 10 w 138"/>
                <a:gd name="T37" fmla="*/ 48 h 66"/>
                <a:gd name="T38" fmla="*/ 31 w 138"/>
                <a:gd name="T39" fmla="*/ 23 h 66"/>
                <a:gd name="T40" fmla="*/ 22 w 138"/>
                <a:gd name="T41" fmla="*/ 23 h 66"/>
                <a:gd name="T42" fmla="*/ 31 w 138"/>
                <a:gd name="T43" fmla="*/ 13 h 66"/>
                <a:gd name="T44" fmla="*/ 66 w 138"/>
                <a:gd name="T45" fmla="*/ 23 h 66"/>
                <a:gd name="T46" fmla="*/ 66 w 138"/>
                <a:gd name="T47" fmla="*/ 13 h 66"/>
                <a:gd name="T48" fmla="*/ 79 w 138"/>
                <a:gd name="T49" fmla="*/ 0 h 66"/>
                <a:gd name="T50" fmla="*/ 102 w 138"/>
                <a:gd name="T51" fmla="*/ 13 h 66"/>
                <a:gd name="T52" fmla="*/ 171 w 138"/>
                <a:gd name="T53" fmla="*/ 13 h 66"/>
                <a:gd name="T54" fmla="*/ 196 w 138"/>
                <a:gd name="T55" fmla="*/ 23 h 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8"/>
                <a:gd name="T85" fmla="*/ 0 h 66"/>
                <a:gd name="T86" fmla="*/ 138 w 138"/>
                <a:gd name="T87" fmla="*/ 66 h 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8" h="66">
                  <a:moveTo>
                    <a:pt x="137" y="15"/>
                  </a:moveTo>
                  <a:lnTo>
                    <a:pt x="137" y="24"/>
                  </a:lnTo>
                  <a:lnTo>
                    <a:pt x="112" y="40"/>
                  </a:lnTo>
                  <a:lnTo>
                    <a:pt x="95" y="40"/>
                  </a:lnTo>
                  <a:lnTo>
                    <a:pt x="87" y="49"/>
                  </a:lnTo>
                  <a:lnTo>
                    <a:pt x="71" y="49"/>
                  </a:lnTo>
                  <a:lnTo>
                    <a:pt x="55" y="56"/>
                  </a:lnTo>
                  <a:lnTo>
                    <a:pt x="55" y="65"/>
                  </a:lnTo>
                  <a:lnTo>
                    <a:pt x="31" y="65"/>
                  </a:lnTo>
                  <a:lnTo>
                    <a:pt x="22" y="65"/>
                  </a:lnTo>
                  <a:lnTo>
                    <a:pt x="0" y="65"/>
                  </a:lnTo>
                  <a:lnTo>
                    <a:pt x="0" y="56"/>
                  </a:lnTo>
                  <a:lnTo>
                    <a:pt x="15" y="56"/>
                  </a:lnTo>
                  <a:lnTo>
                    <a:pt x="15" y="49"/>
                  </a:lnTo>
                  <a:lnTo>
                    <a:pt x="31" y="49"/>
                  </a:lnTo>
                  <a:lnTo>
                    <a:pt x="46" y="40"/>
                  </a:lnTo>
                  <a:lnTo>
                    <a:pt x="31" y="32"/>
                  </a:lnTo>
                  <a:lnTo>
                    <a:pt x="22" y="32"/>
                  </a:lnTo>
                  <a:lnTo>
                    <a:pt x="6" y="32"/>
                  </a:lnTo>
                  <a:lnTo>
                    <a:pt x="22" y="15"/>
                  </a:lnTo>
                  <a:lnTo>
                    <a:pt x="15" y="15"/>
                  </a:lnTo>
                  <a:lnTo>
                    <a:pt x="22" y="9"/>
                  </a:lnTo>
                  <a:lnTo>
                    <a:pt x="46" y="15"/>
                  </a:lnTo>
                  <a:lnTo>
                    <a:pt x="46" y="9"/>
                  </a:lnTo>
                  <a:lnTo>
                    <a:pt x="55" y="0"/>
                  </a:lnTo>
                  <a:lnTo>
                    <a:pt x="71" y="9"/>
                  </a:lnTo>
                  <a:lnTo>
                    <a:pt x="120" y="9"/>
                  </a:lnTo>
                  <a:lnTo>
                    <a:pt x="137" y="15"/>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2" name="Freeform 11"/>
            <p:cNvSpPr>
              <a:spLocks/>
            </p:cNvSpPr>
            <p:nvPr/>
          </p:nvSpPr>
          <p:spPr bwMode="blackWhite">
            <a:xfrm>
              <a:off x="3501" y="1889"/>
              <a:ext cx="207" cy="132"/>
            </a:xfrm>
            <a:custGeom>
              <a:avLst/>
              <a:gdLst>
                <a:gd name="T0" fmla="*/ 263 w 188"/>
                <a:gd name="T1" fmla="*/ 136 h 121"/>
                <a:gd name="T2" fmla="*/ 251 w 188"/>
                <a:gd name="T3" fmla="*/ 125 h 121"/>
                <a:gd name="T4" fmla="*/ 251 w 188"/>
                <a:gd name="T5" fmla="*/ 136 h 121"/>
                <a:gd name="T6" fmla="*/ 238 w 188"/>
                <a:gd name="T7" fmla="*/ 136 h 121"/>
                <a:gd name="T8" fmla="*/ 228 w 188"/>
                <a:gd name="T9" fmla="*/ 158 h 121"/>
                <a:gd name="T10" fmla="*/ 201 w 188"/>
                <a:gd name="T11" fmla="*/ 158 h 121"/>
                <a:gd name="T12" fmla="*/ 201 w 188"/>
                <a:gd name="T13" fmla="*/ 170 h 121"/>
                <a:gd name="T14" fmla="*/ 168 w 188"/>
                <a:gd name="T15" fmla="*/ 170 h 121"/>
                <a:gd name="T16" fmla="*/ 168 w 188"/>
                <a:gd name="T17" fmla="*/ 158 h 121"/>
                <a:gd name="T18" fmla="*/ 168 w 188"/>
                <a:gd name="T19" fmla="*/ 148 h 121"/>
                <a:gd name="T20" fmla="*/ 96 w 188"/>
                <a:gd name="T21" fmla="*/ 113 h 121"/>
                <a:gd name="T22" fmla="*/ 58 w 188"/>
                <a:gd name="T23" fmla="*/ 113 h 121"/>
                <a:gd name="T24" fmla="*/ 37 w 188"/>
                <a:gd name="T25" fmla="*/ 125 h 121"/>
                <a:gd name="T26" fmla="*/ 37 w 188"/>
                <a:gd name="T27" fmla="*/ 89 h 121"/>
                <a:gd name="T28" fmla="*/ 24 w 188"/>
                <a:gd name="T29" fmla="*/ 89 h 121"/>
                <a:gd name="T30" fmla="*/ 24 w 188"/>
                <a:gd name="T31" fmla="*/ 67 h 121"/>
                <a:gd name="T32" fmla="*/ 13 w 188"/>
                <a:gd name="T33" fmla="*/ 67 h 121"/>
                <a:gd name="T34" fmla="*/ 13 w 188"/>
                <a:gd name="T35" fmla="*/ 57 h 121"/>
                <a:gd name="T36" fmla="*/ 37 w 188"/>
                <a:gd name="T37" fmla="*/ 57 h 121"/>
                <a:gd name="T38" fmla="*/ 47 w 188"/>
                <a:gd name="T39" fmla="*/ 44 h 121"/>
                <a:gd name="T40" fmla="*/ 24 w 188"/>
                <a:gd name="T41" fmla="*/ 21 h 121"/>
                <a:gd name="T42" fmla="*/ 13 w 188"/>
                <a:gd name="T43" fmla="*/ 21 h 121"/>
                <a:gd name="T44" fmla="*/ 13 w 188"/>
                <a:gd name="T45" fmla="*/ 44 h 121"/>
                <a:gd name="T46" fmla="*/ 0 w 188"/>
                <a:gd name="T47" fmla="*/ 21 h 121"/>
                <a:gd name="T48" fmla="*/ 37 w 188"/>
                <a:gd name="T49" fmla="*/ 10 h 121"/>
                <a:gd name="T50" fmla="*/ 58 w 188"/>
                <a:gd name="T51" fmla="*/ 32 h 121"/>
                <a:gd name="T52" fmla="*/ 72 w 188"/>
                <a:gd name="T53" fmla="*/ 32 h 121"/>
                <a:gd name="T54" fmla="*/ 84 w 188"/>
                <a:gd name="T55" fmla="*/ 32 h 121"/>
                <a:gd name="T56" fmla="*/ 84 w 188"/>
                <a:gd name="T57" fmla="*/ 21 h 121"/>
                <a:gd name="T58" fmla="*/ 108 w 188"/>
                <a:gd name="T59" fmla="*/ 10 h 121"/>
                <a:gd name="T60" fmla="*/ 119 w 188"/>
                <a:gd name="T61" fmla="*/ 10 h 121"/>
                <a:gd name="T62" fmla="*/ 108 w 188"/>
                <a:gd name="T63" fmla="*/ 0 h 121"/>
                <a:gd name="T64" fmla="*/ 119 w 188"/>
                <a:gd name="T65" fmla="*/ 0 h 121"/>
                <a:gd name="T66" fmla="*/ 143 w 188"/>
                <a:gd name="T67" fmla="*/ 10 h 121"/>
                <a:gd name="T68" fmla="*/ 143 w 188"/>
                <a:gd name="T69" fmla="*/ 32 h 121"/>
                <a:gd name="T70" fmla="*/ 179 w 188"/>
                <a:gd name="T71" fmla="*/ 32 h 121"/>
                <a:gd name="T72" fmla="*/ 190 w 188"/>
                <a:gd name="T73" fmla="*/ 67 h 121"/>
                <a:gd name="T74" fmla="*/ 251 w 188"/>
                <a:gd name="T75" fmla="*/ 103 h 121"/>
                <a:gd name="T76" fmla="*/ 275 w 188"/>
                <a:gd name="T77" fmla="*/ 113 h 121"/>
                <a:gd name="T78" fmla="*/ 263 w 188"/>
                <a:gd name="T79" fmla="*/ 136 h 1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8"/>
                <a:gd name="T121" fmla="*/ 0 h 121"/>
                <a:gd name="T122" fmla="*/ 188 w 188"/>
                <a:gd name="T123" fmla="*/ 121 h 1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8" h="121">
                  <a:moveTo>
                    <a:pt x="179" y="96"/>
                  </a:moveTo>
                  <a:lnTo>
                    <a:pt x="171" y="88"/>
                  </a:lnTo>
                  <a:lnTo>
                    <a:pt x="171" y="96"/>
                  </a:lnTo>
                  <a:lnTo>
                    <a:pt x="162" y="96"/>
                  </a:lnTo>
                  <a:lnTo>
                    <a:pt x="155" y="112"/>
                  </a:lnTo>
                  <a:lnTo>
                    <a:pt x="137" y="112"/>
                  </a:lnTo>
                  <a:lnTo>
                    <a:pt x="137" y="120"/>
                  </a:lnTo>
                  <a:lnTo>
                    <a:pt x="114" y="120"/>
                  </a:lnTo>
                  <a:lnTo>
                    <a:pt x="114" y="112"/>
                  </a:lnTo>
                  <a:lnTo>
                    <a:pt x="114" y="105"/>
                  </a:lnTo>
                  <a:lnTo>
                    <a:pt x="65" y="80"/>
                  </a:lnTo>
                  <a:lnTo>
                    <a:pt x="40" y="80"/>
                  </a:lnTo>
                  <a:lnTo>
                    <a:pt x="25" y="88"/>
                  </a:lnTo>
                  <a:lnTo>
                    <a:pt x="25" y="63"/>
                  </a:lnTo>
                  <a:lnTo>
                    <a:pt x="16" y="63"/>
                  </a:lnTo>
                  <a:lnTo>
                    <a:pt x="16" y="47"/>
                  </a:lnTo>
                  <a:lnTo>
                    <a:pt x="9" y="47"/>
                  </a:lnTo>
                  <a:lnTo>
                    <a:pt x="9" y="40"/>
                  </a:lnTo>
                  <a:lnTo>
                    <a:pt x="25" y="40"/>
                  </a:lnTo>
                  <a:lnTo>
                    <a:pt x="32" y="31"/>
                  </a:lnTo>
                  <a:lnTo>
                    <a:pt x="16" y="15"/>
                  </a:lnTo>
                  <a:lnTo>
                    <a:pt x="9" y="15"/>
                  </a:lnTo>
                  <a:lnTo>
                    <a:pt x="9" y="31"/>
                  </a:lnTo>
                  <a:lnTo>
                    <a:pt x="0" y="15"/>
                  </a:lnTo>
                  <a:lnTo>
                    <a:pt x="25" y="6"/>
                  </a:lnTo>
                  <a:lnTo>
                    <a:pt x="40" y="23"/>
                  </a:lnTo>
                  <a:lnTo>
                    <a:pt x="49" y="23"/>
                  </a:lnTo>
                  <a:lnTo>
                    <a:pt x="57" y="23"/>
                  </a:lnTo>
                  <a:lnTo>
                    <a:pt x="57" y="15"/>
                  </a:lnTo>
                  <a:lnTo>
                    <a:pt x="74" y="6"/>
                  </a:lnTo>
                  <a:lnTo>
                    <a:pt x="81" y="6"/>
                  </a:lnTo>
                  <a:lnTo>
                    <a:pt x="74" y="0"/>
                  </a:lnTo>
                  <a:lnTo>
                    <a:pt x="81" y="0"/>
                  </a:lnTo>
                  <a:lnTo>
                    <a:pt x="97" y="6"/>
                  </a:lnTo>
                  <a:lnTo>
                    <a:pt x="97" y="23"/>
                  </a:lnTo>
                  <a:lnTo>
                    <a:pt x="122" y="23"/>
                  </a:lnTo>
                  <a:lnTo>
                    <a:pt x="130" y="47"/>
                  </a:lnTo>
                  <a:lnTo>
                    <a:pt x="171" y="72"/>
                  </a:lnTo>
                  <a:lnTo>
                    <a:pt x="187" y="80"/>
                  </a:lnTo>
                  <a:lnTo>
                    <a:pt x="179" y="9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3" name="Freeform 12"/>
            <p:cNvSpPr>
              <a:spLocks/>
            </p:cNvSpPr>
            <p:nvPr/>
          </p:nvSpPr>
          <p:spPr bwMode="blackWhite">
            <a:xfrm>
              <a:off x="3556" y="1834"/>
              <a:ext cx="240" cy="162"/>
            </a:xfrm>
            <a:custGeom>
              <a:avLst/>
              <a:gdLst>
                <a:gd name="T0" fmla="*/ 187 w 219"/>
                <a:gd name="T1" fmla="*/ 215 h 147"/>
                <a:gd name="T2" fmla="*/ 212 w 219"/>
                <a:gd name="T3" fmla="*/ 215 h 147"/>
                <a:gd name="T4" fmla="*/ 221 w 219"/>
                <a:gd name="T5" fmla="*/ 192 h 147"/>
                <a:gd name="T6" fmla="*/ 221 w 219"/>
                <a:gd name="T7" fmla="*/ 168 h 147"/>
                <a:gd name="T8" fmla="*/ 212 w 219"/>
                <a:gd name="T9" fmla="*/ 156 h 147"/>
                <a:gd name="T10" fmla="*/ 235 w 219"/>
                <a:gd name="T11" fmla="*/ 156 h 147"/>
                <a:gd name="T12" fmla="*/ 248 w 219"/>
                <a:gd name="T13" fmla="*/ 132 h 147"/>
                <a:gd name="T14" fmla="*/ 248 w 219"/>
                <a:gd name="T15" fmla="*/ 119 h 147"/>
                <a:gd name="T16" fmla="*/ 271 w 219"/>
                <a:gd name="T17" fmla="*/ 119 h 147"/>
                <a:gd name="T18" fmla="*/ 271 w 219"/>
                <a:gd name="T19" fmla="*/ 132 h 147"/>
                <a:gd name="T20" fmla="*/ 292 w 219"/>
                <a:gd name="T21" fmla="*/ 132 h 147"/>
                <a:gd name="T22" fmla="*/ 315 w 219"/>
                <a:gd name="T23" fmla="*/ 119 h 147"/>
                <a:gd name="T24" fmla="*/ 292 w 219"/>
                <a:gd name="T25" fmla="*/ 107 h 147"/>
                <a:gd name="T26" fmla="*/ 279 w 219"/>
                <a:gd name="T27" fmla="*/ 107 h 147"/>
                <a:gd name="T28" fmla="*/ 258 w 219"/>
                <a:gd name="T29" fmla="*/ 107 h 147"/>
                <a:gd name="T30" fmla="*/ 279 w 219"/>
                <a:gd name="T31" fmla="*/ 83 h 147"/>
                <a:gd name="T32" fmla="*/ 271 w 219"/>
                <a:gd name="T33" fmla="*/ 83 h 147"/>
                <a:gd name="T34" fmla="*/ 235 w 219"/>
                <a:gd name="T35" fmla="*/ 119 h 147"/>
                <a:gd name="T36" fmla="*/ 221 w 219"/>
                <a:gd name="T37" fmla="*/ 107 h 147"/>
                <a:gd name="T38" fmla="*/ 198 w 219"/>
                <a:gd name="T39" fmla="*/ 107 h 147"/>
                <a:gd name="T40" fmla="*/ 198 w 219"/>
                <a:gd name="T41" fmla="*/ 96 h 147"/>
                <a:gd name="T42" fmla="*/ 187 w 219"/>
                <a:gd name="T43" fmla="*/ 96 h 147"/>
                <a:gd name="T44" fmla="*/ 187 w 219"/>
                <a:gd name="T45" fmla="*/ 74 h 147"/>
                <a:gd name="T46" fmla="*/ 163 w 219"/>
                <a:gd name="T47" fmla="*/ 45 h 147"/>
                <a:gd name="T48" fmla="*/ 105 w 219"/>
                <a:gd name="T49" fmla="*/ 45 h 147"/>
                <a:gd name="T50" fmla="*/ 70 w 219"/>
                <a:gd name="T51" fmla="*/ 13 h 147"/>
                <a:gd name="T52" fmla="*/ 46 w 219"/>
                <a:gd name="T53" fmla="*/ 0 h 147"/>
                <a:gd name="T54" fmla="*/ 0 w 219"/>
                <a:gd name="T55" fmla="*/ 13 h 147"/>
                <a:gd name="T56" fmla="*/ 0 w 219"/>
                <a:gd name="T57" fmla="*/ 107 h 147"/>
                <a:gd name="T58" fmla="*/ 12 w 219"/>
                <a:gd name="T59" fmla="*/ 107 h 147"/>
                <a:gd name="T60" fmla="*/ 12 w 219"/>
                <a:gd name="T61" fmla="*/ 96 h 147"/>
                <a:gd name="T62" fmla="*/ 36 w 219"/>
                <a:gd name="T63" fmla="*/ 83 h 147"/>
                <a:gd name="T64" fmla="*/ 46 w 219"/>
                <a:gd name="T65" fmla="*/ 83 h 147"/>
                <a:gd name="T66" fmla="*/ 36 w 219"/>
                <a:gd name="T67" fmla="*/ 74 h 147"/>
                <a:gd name="T68" fmla="*/ 46 w 219"/>
                <a:gd name="T69" fmla="*/ 74 h 147"/>
                <a:gd name="T70" fmla="*/ 70 w 219"/>
                <a:gd name="T71" fmla="*/ 83 h 147"/>
                <a:gd name="T72" fmla="*/ 70 w 219"/>
                <a:gd name="T73" fmla="*/ 107 h 147"/>
                <a:gd name="T74" fmla="*/ 105 w 219"/>
                <a:gd name="T75" fmla="*/ 107 h 147"/>
                <a:gd name="T76" fmla="*/ 117 w 219"/>
                <a:gd name="T77" fmla="*/ 143 h 147"/>
                <a:gd name="T78" fmla="*/ 176 w 219"/>
                <a:gd name="T79" fmla="*/ 180 h 147"/>
                <a:gd name="T80" fmla="*/ 198 w 219"/>
                <a:gd name="T81" fmla="*/ 192 h 147"/>
                <a:gd name="T82" fmla="*/ 187 w 219"/>
                <a:gd name="T83" fmla="*/ 215 h 1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9"/>
                <a:gd name="T127" fmla="*/ 0 h 147"/>
                <a:gd name="T128" fmla="*/ 219 w 219"/>
                <a:gd name="T129" fmla="*/ 147 h 1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9" h="147">
                  <a:moveTo>
                    <a:pt x="130" y="146"/>
                  </a:moveTo>
                  <a:lnTo>
                    <a:pt x="147" y="146"/>
                  </a:lnTo>
                  <a:lnTo>
                    <a:pt x="153" y="130"/>
                  </a:lnTo>
                  <a:lnTo>
                    <a:pt x="153" y="113"/>
                  </a:lnTo>
                  <a:lnTo>
                    <a:pt x="147" y="106"/>
                  </a:lnTo>
                  <a:lnTo>
                    <a:pt x="162" y="106"/>
                  </a:lnTo>
                  <a:lnTo>
                    <a:pt x="172" y="90"/>
                  </a:lnTo>
                  <a:lnTo>
                    <a:pt x="172" y="81"/>
                  </a:lnTo>
                  <a:lnTo>
                    <a:pt x="187" y="81"/>
                  </a:lnTo>
                  <a:lnTo>
                    <a:pt x="187" y="90"/>
                  </a:lnTo>
                  <a:lnTo>
                    <a:pt x="203" y="90"/>
                  </a:lnTo>
                  <a:lnTo>
                    <a:pt x="218" y="81"/>
                  </a:lnTo>
                  <a:lnTo>
                    <a:pt x="203" y="73"/>
                  </a:lnTo>
                  <a:lnTo>
                    <a:pt x="194" y="73"/>
                  </a:lnTo>
                  <a:lnTo>
                    <a:pt x="178" y="73"/>
                  </a:lnTo>
                  <a:lnTo>
                    <a:pt x="194" y="56"/>
                  </a:lnTo>
                  <a:lnTo>
                    <a:pt x="187" y="56"/>
                  </a:lnTo>
                  <a:lnTo>
                    <a:pt x="162" y="81"/>
                  </a:lnTo>
                  <a:lnTo>
                    <a:pt x="153" y="73"/>
                  </a:lnTo>
                  <a:lnTo>
                    <a:pt x="138" y="73"/>
                  </a:lnTo>
                  <a:lnTo>
                    <a:pt x="138" y="65"/>
                  </a:lnTo>
                  <a:lnTo>
                    <a:pt x="130" y="65"/>
                  </a:lnTo>
                  <a:lnTo>
                    <a:pt x="130" y="50"/>
                  </a:lnTo>
                  <a:lnTo>
                    <a:pt x="113" y="31"/>
                  </a:lnTo>
                  <a:lnTo>
                    <a:pt x="73" y="31"/>
                  </a:lnTo>
                  <a:lnTo>
                    <a:pt x="48" y="9"/>
                  </a:lnTo>
                  <a:lnTo>
                    <a:pt x="32" y="0"/>
                  </a:lnTo>
                  <a:lnTo>
                    <a:pt x="0" y="9"/>
                  </a:lnTo>
                  <a:lnTo>
                    <a:pt x="0" y="73"/>
                  </a:lnTo>
                  <a:lnTo>
                    <a:pt x="8" y="73"/>
                  </a:lnTo>
                  <a:lnTo>
                    <a:pt x="8" y="65"/>
                  </a:lnTo>
                  <a:lnTo>
                    <a:pt x="25" y="56"/>
                  </a:lnTo>
                  <a:lnTo>
                    <a:pt x="32" y="56"/>
                  </a:lnTo>
                  <a:lnTo>
                    <a:pt x="25" y="50"/>
                  </a:lnTo>
                  <a:lnTo>
                    <a:pt x="32" y="50"/>
                  </a:lnTo>
                  <a:lnTo>
                    <a:pt x="48" y="56"/>
                  </a:lnTo>
                  <a:lnTo>
                    <a:pt x="48" y="73"/>
                  </a:lnTo>
                  <a:lnTo>
                    <a:pt x="73" y="73"/>
                  </a:lnTo>
                  <a:lnTo>
                    <a:pt x="81" y="97"/>
                  </a:lnTo>
                  <a:lnTo>
                    <a:pt x="122" y="122"/>
                  </a:lnTo>
                  <a:lnTo>
                    <a:pt x="138" y="130"/>
                  </a:lnTo>
                  <a:lnTo>
                    <a:pt x="130" y="14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4" name="Freeform 13"/>
            <p:cNvSpPr>
              <a:spLocks/>
            </p:cNvSpPr>
            <p:nvPr/>
          </p:nvSpPr>
          <p:spPr bwMode="blackWhite">
            <a:xfrm>
              <a:off x="3420" y="1621"/>
              <a:ext cx="581" cy="303"/>
            </a:xfrm>
            <a:custGeom>
              <a:avLst/>
              <a:gdLst>
                <a:gd name="T0" fmla="*/ 734 w 529"/>
                <a:gd name="T1" fmla="*/ 213 h 275"/>
                <a:gd name="T2" fmla="*/ 710 w 529"/>
                <a:gd name="T3" fmla="*/ 249 h 275"/>
                <a:gd name="T4" fmla="*/ 663 w 529"/>
                <a:gd name="T5" fmla="*/ 299 h 275"/>
                <a:gd name="T6" fmla="*/ 628 w 529"/>
                <a:gd name="T7" fmla="*/ 307 h 275"/>
                <a:gd name="T8" fmla="*/ 628 w 529"/>
                <a:gd name="T9" fmla="*/ 367 h 275"/>
                <a:gd name="T10" fmla="*/ 533 w 529"/>
                <a:gd name="T11" fmla="*/ 358 h 275"/>
                <a:gd name="T12" fmla="*/ 496 w 529"/>
                <a:gd name="T13" fmla="*/ 358 h 275"/>
                <a:gd name="T14" fmla="*/ 461 w 529"/>
                <a:gd name="T15" fmla="*/ 358 h 275"/>
                <a:gd name="T16" fmla="*/ 415 w 529"/>
                <a:gd name="T17" fmla="*/ 404 h 275"/>
                <a:gd name="T18" fmla="*/ 380 w 529"/>
                <a:gd name="T19" fmla="*/ 392 h 275"/>
                <a:gd name="T20" fmla="*/ 368 w 529"/>
                <a:gd name="T21" fmla="*/ 380 h 275"/>
                <a:gd name="T22" fmla="*/ 343 w 529"/>
                <a:gd name="T23" fmla="*/ 331 h 275"/>
                <a:gd name="T24" fmla="*/ 248 w 529"/>
                <a:gd name="T25" fmla="*/ 299 h 275"/>
                <a:gd name="T26" fmla="*/ 179 w 529"/>
                <a:gd name="T27" fmla="*/ 299 h 275"/>
                <a:gd name="T28" fmla="*/ 165 w 529"/>
                <a:gd name="T29" fmla="*/ 392 h 275"/>
                <a:gd name="T30" fmla="*/ 108 w 529"/>
                <a:gd name="T31" fmla="*/ 380 h 275"/>
                <a:gd name="T32" fmla="*/ 94 w 529"/>
                <a:gd name="T33" fmla="*/ 358 h 275"/>
                <a:gd name="T34" fmla="*/ 71 w 529"/>
                <a:gd name="T35" fmla="*/ 321 h 275"/>
                <a:gd name="T36" fmla="*/ 86 w 529"/>
                <a:gd name="T37" fmla="*/ 307 h 275"/>
                <a:gd name="T38" fmla="*/ 145 w 529"/>
                <a:gd name="T39" fmla="*/ 299 h 275"/>
                <a:gd name="T40" fmla="*/ 108 w 529"/>
                <a:gd name="T41" fmla="*/ 249 h 275"/>
                <a:gd name="T42" fmla="*/ 49 w 529"/>
                <a:gd name="T43" fmla="*/ 261 h 275"/>
                <a:gd name="T44" fmla="*/ 49 w 529"/>
                <a:gd name="T45" fmla="*/ 249 h 275"/>
                <a:gd name="T46" fmla="*/ 13 w 529"/>
                <a:gd name="T47" fmla="*/ 226 h 275"/>
                <a:gd name="T48" fmla="*/ 13 w 529"/>
                <a:gd name="T49" fmla="*/ 142 h 275"/>
                <a:gd name="T50" fmla="*/ 49 w 529"/>
                <a:gd name="T51" fmla="*/ 165 h 275"/>
                <a:gd name="T52" fmla="*/ 71 w 529"/>
                <a:gd name="T53" fmla="*/ 106 h 275"/>
                <a:gd name="T54" fmla="*/ 108 w 529"/>
                <a:gd name="T55" fmla="*/ 106 h 275"/>
                <a:gd name="T56" fmla="*/ 165 w 529"/>
                <a:gd name="T57" fmla="*/ 142 h 275"/>
                <a:gd name="T58" fmla="*/ 216 w 529"/>
                <a:gd name="T59" fmla="*/ 129 h 275"/>
                <a:gd name="T60" fmla="*/ 272 w 529"/>
                <a:gd name="T61" fmla="*/ 142 h 275"/>
                <a:gd name="T62" fmla="*/ 248 w 529"/>
                <a:gd name="T63" fmla="*/ 106 h 275"/>
                <a:gd name="T64" fmla="*/ 260 w 529"/>
                <a:gd name="T65" fmla="*/ 83 h 275"/>
                <a:gd name="T66" fmla="*/ 272 w 529"/>
                <a:gd name="T67" fmla="*/ 32 h 275"/>
                <a:gd name="T68" fmla="*/ 402 w 529"/>
                <a:gd name="T69" fmla="*/ 11 h 275"/>
                <a:gd name="T70" fmla="*/ 415 w 529"/>
                <a:gd name="T71" fmla="*/ 0 h 275"/>
                <a:gd name="T72" fmla="*/ 461 w 529"/>
                <a:gd name="T73" fmla="*/ 24 h 275"/>
                <a:gd name="T74" fmla="*/ 474 w 529"/>
                <a:gd name="T75" fmla="*/ 32 h 275"/>
                <a:gd name="T76" fmla="*/ 496 w 529"/>
                <a:gd name="T77" fmla="*/ 58 h 275"/>
                <a:gd name="T78" fmla="*/ 545 w 529"/>
                <a:gd name="T79" fmla="*/ 32 h 275"/>
                <a:gd name="T80" fmla="*/ 579 w 529"/>
                <a:gd name="T81" fmla="*/ 58 h 275"/>
                <a:gd name="T82" fmla="*/ 637 w 529"/>
                <a:gd name="T83" fmla="*/ 119 h 275"/>
                <a:gd name="T84" fmla="*/ 686 w 529"/>
                <a:gd name="T85" fmla="*/ 129 h 275"/>
                <a:gd name="T86" fmla="*/ 745 w 529"/>
                <a:gd name="T87" fmla="*/ 178 h 275"/>
                <a:gd name="T88" fmla="*/ 769 w 529"/>
                <a:gd name="T89" fmla="*/ 190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9"/>
                <a:gd name="T136" fmla="*/ 0 h 275"/>
                <a:gd name="T137" fmla="*/ 529 w 529"/>
                <a:gd name="T138" fmla="*/ 275 h 2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9" h="275">
                  <a:moveTo>
                    <a:pt x="512" y="137"/>
                  </a:moveTo>
                  <a:lnTo>
                    <a:pt x="504" y="144"/>
                  </a:lnTo>
                  <a:lnTo>
                    <a:pt x="497" y="169"/>
                  </a:lnTo>
                  <a:lnTo>
                    <a:pt x="487" y="169"/>
                  </a:lnTo>
                  <a:lnTo>
                    <a:pt x="463" y="169"/>
                  </a:lnTo>
                  <a:lnTo>
                    <a:pt x="456" y="202"/>
                  </a:lnTo>
                  <a:lnTo>
                    <a:pt x="432" y="202"/>
                  </a:lnTo>
                  <a:lnTo>
                    <a:pt x="432" y="209"/>
                  </a:lnTo>
                  <a:lnTo>
                    <a:pt x="438" y="243"/>
                  </a:lnTo>
                  <a:lnTo>
                    <a:pt x="432" y="249"/>
                  </a:lnTo>
                  <a:lnTo>
                    <a:pt x="415" y="243"/>
                  </a:lnTo>
                  <a:lnTo>
                    <a:pt x="366" y="243"/>
                  </a:lnTo>
                  <a:lnTo>
                    <a:pt x="350" y="234"/>
                  </a:lnTo>
                  <a:lnTo>
                    <a:pt x="341" y="243"/>
                  </a:lnTo>
                  <a:lnTo>
                    <a:pt x="341" y="249"/>
                  </a:lnTo>
                  <a:lnTo>
                    <a:pt x="317" y="243"/>
                  </a:lnTo>
                  <a:lnTo>
                    <a:pt x="310" y="249"/>
                  </a:lnTo>
                  <a:lnTo>
                    <a:pt x="285" y="274"/>
                  </a:lnTo>
                  <a:lnTo>
                    <a:pt x="276" y="266"/>
                  </a:lnTo>
                  <a:lnTo>
                    <a:pt x="261" y="266"/>
                  </a:lnTo>
                  <a:lnTo>
                    <a:pt x="261" y="258"/>
                  </a:lnTo>
                  <a:lnTo>
                    <a:pt x="253" y="258"/>
                  </a:lnTo>
                  <a:lnTo>
                    <a:pt x="253" y="243"/>
                  </a:lnTo>
                  <a:lnTo>
                    <a:pt x="236" y="224"/>
                  </a:lnTo>
                  <a:lnTo>
                    <a:pt x="196" y="224"/>
                  </a:lnTo>
                  <a:lnTo>
                    <a:pt x="171" y="202"/>
                  </a:lnTo>
                  <a:lnTo>
                    <a:pt x="155" y="193"/>
                  </a:lnTo>
                  <a:lnTo>
                    <a:pt x="123" y="202"/>
                  </a:lnTo>
                  <a:lnTo>
                    <a:pt x="123" y="266"/>
                  </a:lnTo>
                  <a:lnTo>
                    <a:pt x="114" y="266"/>
                  </a:lnTo>
                  <a:lnTo>
                    <a:pt x="99" y="249"/>
                  </a:lnTo>
                  <a:lnTo>
                    <a:pt x="74" y="258"/>
                  </a:lnTo>
                  <a:lnTo>
                    <a:pt x="74" y="243"/>
                  </a:lnTo>
                  <a:lnTo>
                    <a:pt x="65" y="243"/>
                  </a:lnTo>
                  <a:lnTo>
                    <a:pt x="59" y="218"/>
                  </a:lnTo>
                  <a:lnTo>
                    <a:pt x="49" y="218"/>
                  </a:lnTo>
                  <a:lnTo>
                    <a:pt x="65" y="218"/>
                  </a:lnTo>
                  <a:lnTo>
                    <a:pt x="59" y="209"/>
                  </a:lnTo>
                  <a:lnTo>
                    <a:pt x="65" y="202"/>
                  </a:lnTo>
                  <a:lnTo>
                    <a:pt x="99" y="202"/>
                  </a:lnTo>
                  <a:lnTo>
                    <a:pt x="90" y="177"/>
                  </a:lnTo>
                  <a:lnTo>
                    <a:pt x="74" y="169"/>
                  </a:lnTo>
                  <a:lnTo>
                    <a:pt x="59" y="161"/>
                  </a:lnTo>
                  <a:lnTo>
                    <a:pt x="34" y="177"/>
                  </a:lnTo>
                  <a:lnTo>
                    <a:pt x="25" y="177"/>
                  </a:lnTo>
                  <a:lnTo>
                    <a:pt x="34" y="169"/>
                  </a:lnTo>
                  <a:lnTo>
                    <a:pt x="25" y="153"/>
                  </a:lnTo>
                  <a:lnTo>
                    <a:pt x="9" y="153"/>
                  </a:lnTo>
                  <a:lnTo>
                    <a:pt x="0" y="137"/>
                  </a:lnTo>
                  <a:lnTo>
                    <a:pt x="9" y="96"/>
                  </a:lnTo>
                  <a:lnTo>
                    <a:pt x="25" y="112"/>
                  </a:lnTo>
                  <a:lnTo>
                    <a:pt x="34" y="112"/>
                  </a:lnTo>
                  <a:lnTo>
                    <a:pt x="25" y="96"/>
                  </a:lnTo>
                  <a:lnTo>
                    <a:pt x="49" y="72"/>
                  </a:lnTo>
                  <a:lnTo>
                    <a:pt x="65" y="81"/>
                  </a:lnTo>
                  <a:lnTo>
                    <a:pt x="74" y="72"/>
                  </a:lnTo>
                  <a:lnTo>
                    <a:pt x="90" y="81"/>
                  </a:lnTo>
                  <a:lnTo>
                    <a:pt x="114" y="96"/>
                  </a:lnTo>
                  <a:lnTo>
                    <a:pt x="131" y="87"/>
                  </a:lnTo>
                  <a:lnTo>
                    <a:pt x="148" y="87"/>
                  </a:lnTo>
                  <a:lnTo>
                    <a:pt x="155" y="96"/>
                  </a:lnTo>
                  <a:lnTo>
                    <a:pt x="188" y="96"/>
                  </a:lnTo>
                  <a:lnTo>
                    <a:pt x="196" y="81"/>
                  </a:lnTo>
                  <a:lnTo>
                    <a:pt x="171" y="72"/>
                  </a:lnTo>
                  <a:lnTo>
                    <a:pt x="188" y="63"/>
                  </a:lnTo>
                  <a:lnTo>
                    <a:pt x="179" y="56"/>
                  </a:lnTo>
                  <a:lnTo>
                    <a:pt x="188" y="47"/>
                  </a:lnTo>
                  <a:lnTo>
                    <a:pt x="188" y="22"/>
                  </a:lnTo>
                  <a:lnTo>
                    <a:pt x="204" y="32"/>
                  </a:lnTo>
                  <a:lnTo>
                    <a:pt x="276" y="7"/>
                  </a:lnTo>
                  <a:lnTo>
                    <a:pt x="276" y="0"/>
                  </a:lnTo>
                  <a:lnTo>
                    <a:pt x="285" y="0"/>
                  </a:lnTo>
                  <a:lnTo>
                    <a:pt x="310" y="0"/>
                  </a:lnTo>
                  <a:lnTo>
                    <a:pt x="317" y="16"/>
                  </a:lnTo>
                  <a:lnTo>
                    <a:pt x="317" y="22"/>
                  </a:lnTo>
                  <a:lnTo>
                    <a:pt x="326" y="22"/>
                  </a:lnTo>
                  <a:lnTo>
                    <a:pt x="341" y="32"/>
                  </a:lnTo>
                  <a:lnTo>
                    <a:pt x="341" y="40"/>
                  </a:lnTo>
                  <a:lnTo>
                    <a:pt x="358" y="40"/>
                  </a:lnTo>
                  <a:lnTo>
                    <a:pt x="375" y="22"/>
                  </a:lnTo>
                  <a:lnTo>
                    <a:pt x="390" y="16"/>
                  </a:lnTo>
                  <a:lnTo>
                    <a:pt x="398" y="40"/>
                  </a:lnTo>
                  <a:lnTo>
                    <a:pt x="432" y="96"/>
                  </a:lnTo>
                  <a:lnTo>
                    <a:pt x="438" y="81"/>
                  </a:lnTo>
                  <a:lnTo>
                    <a:pt x="447" y="96"/>
                  </a:lnTo>
                  <a:lnTo>
                    <a:pt x="472" y="87"/>
                  </a:lnTo>
                  <a:lnTo>
                    <a:pt x="497" y="112"/>
                  </a:lnTo>
                  <a:lnTo>
                    <a:pt x="512" y="121"/>
                  </a:lnTo>
                  <a:lnTo>
                    <a:pt x="512" y="112"/>
                  </a:lnTo>
                  <a:lnTo>
                    <a:pt x="528" y="129"/>
                  </a:lnTo>
                  <a:lnTo>
                    <a:pt x="512" y="13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5" name="Freeform 14"/>
            <p:cNvSpPr>
              <a:spLocks/>
            </p:cNvSpPr>
            <p:nvPr/>
          </p:nvSpPr>
          <p:spPr bwMode="blackWhite">
            <a:xfrm>
              <a:off x="3107" y="2082"/>
              <a:ext cx="163" cy="162"/>
            </a:xfrm>
            <a:custGeom>
              <a:avLst/>
              <a:gdLst>
                <a:gd name="T0" fmla="*/ 216 w 148"/>
                <a:gd name="T1" fmla="*/ 192 h 147"/>
                <a:gd name="T2" fmla="*/ 180 w 148"/>
                <a:gd name="T3" fmla="*/ 215 h 147"/>
                <a:gd name="T4" fmla="*/ 170 w 148"/>
                <a:gd name="T5" fmla="*/ 202 h 147"/>
                <a:gd name="T6" fmla="*/ 14 w 148"/>
                <a:gd name="T7" fmla="*/ 202 h 147"/>
                <a:gd name="T8" fmla="*/ 14 w 148"/>
                <a:gd name="T9" fmla="*/ 71 h 147"/>
                <a:gd name="T10" fmla="*/ 0 w 148"/>
                <a:gd name="T11" fmla="*/ 47 h 147"/>
                <a:gd name="T12" fmla="*/ 14 w 148"/>
                <a:gd name="T13" fmla="*/ 0 h 147"/>
                <a:gd name="T14" fmla="*/ 14 w 148"/>
                <a:gd name="T15" fmla="*/ 13 h 147"/>
                <a:gd name="T16" fmla="*/ 50 w 148"/>
                <a:gd name="T17" fmla="*/ 13 h 147"/>
                <a:gd name="T18" fmla="*/ 84 w 148"/>
                <a:gd name="T19" fmla="*/ 24 h 147"/>
                <a:gd name="T20" fmla="*/ 133 w 148"/>
                <a:gd name="T21" fmla="*/ 13 h 147"/>
                <a:gd name="T22" fmla="*/ 143 w 148"/>
                <a:gd name="T23" fmla="*/ 13 h 147"/>
                <a:gd name="T24" fmla="*/ 143 w 148"/>
                <a:gd name="T25" fmla="*/ 24 h 147"/>
                <a:gd name="T26" fmla="*/ 157 w 148"/>
                <a:gd name="T27" fmla="*/ 13 h 147"/>
                <a:gd name="T28" fmla="*/ 157 w 148"/>
                <a:gd name="T29" fmla="*/ 24 h 147"/>
                <a:gd name="T30" fmla="*/ 180 w 148"/>
                <a:gd name="T31" fmla="*/ 13 h 147"/>
                <a:gd name="T32" fmla="*/ 193 w 148"/>
                <a:gd name="T33" fmla="*/ 58 h 147"/>
                <a:gd name="T34" fmla="*/ 180 w 148"/>
                <a:gd name="T35" fmla="*/ 96 h 147"/>
                <a:gd name="T36" fmla="*/ 170 w 148"/>
                <a:gd name="T37" fmla="*/ 71 h 147"/>
                <a:gd name="T38" fmla="*/ 157 w 148"/>
                <a:gd name="T39" fmla="*/ 37 h 147"/>
                <a:gd name="T40" fmla="*/ 157 w 148"/>
                <a:gd name="T41" fmla="*/ 47 h 147"/>
                <a:gd name="T42" fmla="*/ 157 w 148"/>
                <a:gd name="T43" fmla="*/ 58 h 147"/>
                <a:gd name="T44" fmla="*/ 216 w 148"/>
                <a:gd name="T45" fmla="*/ 192 h 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47"/>
                <a:gd name="T71" fmla="*/ 148 w 148"/>
                <a:gd name="T72" fmla="*/ 147 h 1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47">
                  <a:moveTo>
                    <a:pt x="147" y="130"/>
                  </a:moveTo>
                  <a:lnTo>
                    <a:pt x="122" y="146"/>
                  </a:lnTo>
                  <a:lnTo>
                    <a:pt x="115" y="137"/>
                  </a:lnTo>
                  <a:lnTo>
                    <a:pt x="10" y="137"/>
                  </a:lnTo>
                  <a:lnTo>
                    <a:pt x="10" y="48"/>
                  </a:lnTo>
                  <a:lnTo>
                    <a:pt x="0" y="32"/>
                  </a:lnTo>
                  <a:lnTo>
                    <a:pt x="10" y="0"/>
                  </a:lnTo>
                  <a:lnTo>
                    <a:pt x="10" y="9"/>
                  </a:lnTo>
                  <a:lnTo>
                    <a:pt x="34" y="9"/>
                  </a:lnTo>
                  <a:lnTo>
                    <a:pt x="57" y="16"/>
                  </a:lnTo>
                  <a:lnTo>
                    <a:pt x="91" y="9"/>
                  </a:lnTo>
                  <a:lnTo>
                    <a:pt x="97" y="9"/>
                  </a:lnTo>
                  <a:lnTo>
                    <a:pt x="97" y="16"/>
                  </a:lnTo>
                  <a:lnTo>
                    <a:pt x="107" y="9"/>
                  </a:lnTo>
                  <a:lnTo>
                    <a:pt x="107" y="16"/>
                  </a:lnTo>
                  <a:lnTo>
                    <a:pt x="122" y="9"/>
                  </a:lnTo>
                  <a:lnTo>
                    <a:pt x="131" y="40"/>
                  </a:lnTo>
                  <a:lnTo>
                    <a:pt x="122" y="65"/>
                  </a:lnTo>
                  <a:lnTo>
                    <a:pt x="115" y="48"/>
                  </a:lnTo>
                  <a:lnTo>
                    <a:pt x="107" y="25"/>
                  </a:lnTo>
                  <a:lnTo>
                    <a:pt x="107" y="32"/>
                  </a:lnTo>
                  <a:lnTo>
                    <a:pt x="107" y="40"/>
                  </a:lnTo>
                  <a:lnTo>
                    <a:pt x="147" y="13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6" name="Freeform 15"/>
            <p:cNvSpPr>
              <a:spLocks/>
            </p:cNvSpPr>
            <p:nvPr/>
          </p:nvSpPr>
          <p:spPr bwMode="blackWhite">
            <a:xfrm>
              <a:off x="2896" y="2066"/>
              <a:ext cx="223" cy="213"/>
            </a:xfrm>
            <a:custGeom>
              <a:avLst/>
              <a:gdLst>
                <a:gd name="T0" fmla="*/ 45 w 203"/>
                <a:gd name="T1" fmla="*/ 203 h 193"/>
                <a:gd name="T2" fmla="*/ 32 w 203"/>
                <a:gd name="T3" fmla="*/ 178 h 193"/>
                <a:gd name="T4" fmla="*/ 22 w 203"/>
                <a:gd name="T5" fmla="*/ 178 h 193"/>
                <a:gd name="T6" fmla="*/ 0 w 203"/>
                <a:gd name="T7" fmla="*/ 142 h 193"/>
                <a:gd name="T8" fmla="*/ 10 w 203"/>
                <a:gd name="T9" fmla="*/ 129 h 193"/>
                <a:gd name="T10" fmla="*/ 10 w 203"/>
                <a:gd name="T11" fmla="*/ 105 h 193"/>
                <a:gd name="T12" fmla="*/ 10 w 203"/>
                <a:gd name="T13" fmla="*/ 82 h 193"/>
                <a:gd name="T14" fmla="*/ 0 w 203"/>
                <a:gd name="T15" fmla="*/ 70 h 193"/>
                <a:gd name="T16" fmla="*/ 0 w 203"/>
                <a:gd name="T17" fmla="*/ 60 h 193"/>
                <a:gd name="T18" fmla="*/ 10 w 203"/>
                <a:gd name="T19" fmla="*/ 46 h 193"/>
                <a:gd name="T20" fmla="*/ 10 w 203"/>
                <a:gd name="T21" fmla="*/ 35 h 193"/>
                <a:gd name="T22" fmla="*/ 32 w 203"/>
                <a:gd name="T23" fmla="*/ 10 h 193"/>
                <a:gd name="T24" fmla="*/ 32 w 203"/>
                <a:gd name="T25" fmla="*/ 0 h 193"/>
                <a:gd name="T26" fmla="*/ 58 w 203"/>
                <a:gd name="T27" fmla="*/ 0 h 193"/>
                <a:gd name="T28" fmla="*/ 91 w 203"/>
                <a:gd name="T29" fmla="*/ 10 h 193"/>
                <a:gd name="T30" fmla="*/ 118 w 203"/>
                <a:gd name="T31" fmla="*/ 10 h 193"/>
                <a:gd name="T32" fmla="*/ 118 w 203"/>
                <a:gd name="T33" fmla="*/ 35 h 193"/>
                <a:gd name="T34" fmla="*/ 187 w 203"/>
                <a:gd name="T35" fmla="*/ 60 h 193"/>
                <a:gd name="T36" fmla="*/ 199 w 203"/>
                <a:gd name="T37" fmla="*/ 46 h 193"/>
                <a:gd name="T38" fmla="*/ 199 w 203"/>
                <a:gd name="T39" fmla="*/ 23 h 193"/>
                <a:gd name="T40" fmla="*/ 234 w 203"/>
                <a:gd name="T41" fmla="*/ 0 h 193"/>
                <a:gd name="T42" fmla="*/ 257 w 203"/>
                <a:gd name="T43" fmla="*/ 10 h 193"/>
                <a:gd name="T44" fmla="*/ 257 w 203"/>
                <a:gd name="T45" fmla="*/ 23 h 193"/>
                <a:gd name="T46" fmla="*/ 294 w 203"/>
                <a:gd name="T47" fmla="*/ 23 h 193"/>
                <a:gd name="T48" fmla="*/ 280 w 203"/>
                <a:gd name="T49" fmla="*/ 70 h 193"/>
                <a:gd name="T50" fmla="*/ 294 w 203"/>
                <a:gd name="T51" fmla="*/ 94 h 193"/>
                <a:gd name="T52" fmla="*/ 294 w 203"/>
                <a:gd name="T53" fmla="*/ 225 h 193"/>
                <a:gd name="T54" fmla="*/ 294 w 203"/>
                <a:gd name="T55" fmla="*/ 262 h 193"/>
                <a:gd name="T56" fmla="*/ 280 w 203"/>
                <a:gd name="T57" fmla="*/ 275 h 193"/>
                <a:gd name="T58" fmla="*/ 268 w 203"/>
                <a:gd name="T59" fmla="*/ 285 h 193"/>
                <a:gd name="T60" fmla="*/ 126 w 203"/>
                <a:gd name="T61" fmla="*/ 203 h 193"/>
                <a:gd name="T62" fmla="*/ 105 w 203"/>
                <a:gd name="T63" fmla="*/ 215 h 193"/>
                <a:gd name="T64" fmla="*/ 91 w 203"/>
                <a:gd name="T65" fmla="*/ 203 h 193"/>
                <a:gd name="T66" fmla="*/ 45 w 203"/>
                <a:gd name="T67" fmla="*/ 203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
                <a:gd name="T103" fmla="*/ 0 h 193"/>
                <a:gd name="T104" fmla="*/ 203 w 203"/>
                <a:gd name="T105" fmla="*/ 193 h 1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 h="193">
                  <a:moveTo>
                    <a:pt x="31" y="137"/>
                  </a:moveTo>
                  <a:lnTo>
                    <a:pt x="22" y="120"/>
                  </a:lnTo>
                  <a:lnTo>
                    <a:pt x="15" y="120"/>
                  </a:lnTo>
                  <a:lnTo>
                    <a:pt x="0" y="96"/>
                  </a:lnTo>
                  <a:lnTo>
                    <a:pt x="6" y="87"/>
                  </a:lnTo>
                  <a:lnTo>
                    <a:pt x="6" y="71"/>
                  </a:lnTo>
                  <a:lnTo>
                    <a:pt x="6" y="55"/>
                  </a:lnTo>
                  <a:lnTo>
                    <a:pt x="0" y="47"/>
                  </a:lnTo>
                  <a:lnTo>
                    <a:pt x="0" y="40"/>
                  </a:lnTo>
                  <a:lnTo>
                    <a:pt x="6" y="31"/>
                  </a:lnTo>
                  <a:lnTo>
                    <a:pt x="6" y="24"/>
                  </a:lnTo>
                  <a:lnTo>
                    <a:pt x="22" y="6"/>
                  </a:lnTo>
                  <a:lnTo>
                    <a:pt x="22" y="0"/>
                  </a:lnTo>
                  <a:lnTo>
                    <a:pt x="40" y="0"/>
                  </a:lnTo>
                  <a:lnTo>
                    <a:pt x="63" y="6"/>
                  </a:lnTo>
                  <a:lnTo>
                    <a:pt x="80" y="6"/>
                  </a:lnTo>
                  <a:lnTo>
                    <a:pt x="80" y="24"/>
                  </a:lnTo>
                  <a:lnTo>
                    <a:pt x="128" y="40"/>
                  </a:lnTo>
                  <a:lnTo>
                    <a:pt x="137" y="31"/>
                  </a:lnTo>
                  <a:lnTo>
                    <a:pt x="137" y="15"/>
                  </a:lnTo>
                  <a:lnTo>
                    <a:pt x="161" y="0"/>
                  </a:lnTo>
                  <a:lnTo>
                    <a:pt x="177" y="6"/>
                  </a:lnTo>
                  <a:lnTo>
                    <a:pt x="177" y="15"/>
                  </a:lnTo>
                  <a:lnTo>
                    <a:pt x="202" y="15"/>
                  </a:lnTo>
                  <a:lnTo>
                    <a:pt x="192" y="47"/>
                  </a:lnTo>
                  <a:lnTo>
                    <a:pt x="202" y="63"/>
                  </a:lnTo>
                  <a:lnTo>
                    <a:pt x="202" y="152"/>
                  </a:lnTo>
                  <a:lnTo>
                    <a:pt x="202" y="177"/>
                  </a:lnTo>
                  <a:lnTo>
                    <a:pt x="192" y="186"/>
                  </a:lnTo>
                  <a:lnTo>
                    <a:pt x="184" y="192"/>
                  </a:lnTo>
                  <a:lnTo>
                    <a:pt x="87" y="137"/>
                  </a:lnTo>
                  <a:lnTo>
                    <a:pt x="72" y="145"/>
                  </a:lnTo>
                  <a:lnTo>
                    <a:pt x="63" y="137"/>
                  </a:lnTo>
                  <a:lnTo>
                    <a:pt x="31" y="13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7" name="Freeform 16"/>
            <p:cNvSpPr>
              <a:spLocks/>
            </p:cNvSpPr>
            <p:nvPr/>
          </p:nvSpPr>
          <p:spPr bwMode="blackWhite">
            <a:xfrm>
              <a:off x="2646" y="1994"/>
              <a:ext cx="286" cy="285"/>
            </a:xfrm>
            <a:custGeom>
              <a:avLst/>
              <a:gdLst>
                <a:gd name="T0" fmla="*/ 118 w 261"/>
                <a:gd name="T1" fmla="*/ 47 h 259"/>
                <a:gd name="T2" fmla="*/ 129 w 261"/>
                <a:gd name="T3" fmla="*/ 47 h 259"/>
                <a:gd name="T4" fmla="*/ 140 w 261"/>
                <a:gd name="T5" fmla="*/ 106 h 259"/>
                <a:gd name="T6" fmla="*/ 93 w 261"/>
                <a:gd name="T7" fmla="*/ 119 h 259"/>
                <a:gd name="T8" fmla="*/ 93 w 261"/>
                <a:gd name="T9" fmla="*/ 132 h 259"/>
                <a:gd name="T10" fmla="*/ 60 w 261"/>
                <a:gd name="T11" fmla="*/ 156 h 259"/>
                <a:gd name="T12" fmla="*/ 12 w 261"/>
                <a:gd name="T13" fmla="*/ 177 h 259"/>
                <a:gd name="T14" fmla="*/ 0 w 261"/>
                <a:gd name="T15" fmla="*/ 189 h 259"/>
                <a:gd name="T16" fmla="*/ 0 w 261"/>
                <a:gd name="T17" fmla="*/ 215 h 259"/>
                <a:gd name="T18" fmla="*/ 70 w 261"/>
                <a:gd name="T19" fmla="*/ 262 h 259"/>
                <a:gd name="T20" fmla="*/ 176 w 261"/>
                <a:gd name="T21" fmla="*/ 342 h 259"/>
                <a:gd name="T22" fmla="*/ 187 w 261"/>
                <a:gd name="T23" fmla="*/ 357 h 259"/>
                <a:gd name="T24" fmla="*/ 209 w 261"/>
                <a:gd name="T25" fmla="*/ 370 h 259"/>
                <a:gd name="T26" fmla="*/ 222 w 261"/>
                <a:gd name="T27" fmla="*/ 379 h 259"/>
                <a:gd name="T28" fmla="*/ 236 w 261"/>
                <a:gd name="T29" fmla="*/ 379 h 259"/>
                <a:gd name="T30" fmla="*/ 259 w 261"/>
                <a:gd name="T31" fmla="*/ 379 h 259"/>
                <a:gd name="T32" fmla="*/ 375 w 261"/>
                <a:gd name="T33" fmla="*/ 297 h 259"/>
                <a:gd name="T34" fmla="*/ 362 w 261"/>
                <a:gd name="T35" fmla="*/ 274 h 259"/>
                <a:gd name="T36" fmla="*/ 352 w 261"/>
                <a:gd name="T37" fmla="*/ 274 h 259"/>
                <a:gd name="T38" fmla="*/ 330 w 261"/>
                <a:gd name="T39" fmla="*/ 238 h 259"/>
                <a:gd name="T40" fmla="*/ 340 w 261"/>
                <a:gd name="T41" fmla="*/ 224 h 259"/>
                <a:gd name="T42" fmla="*/ 340 w 261"/>
                <a:gd name="T43" fmla="*/ 201 h 259"/>
                <a:gd name="T44" fmla="*/ 340 w 261"/>
                <a:gd name="T45" fmla="*/ 177 h 259"/>
                <a:gd name="T46" fmla="*/ 330 w 261"/>
                <a:gd name="T47" fmla="*/ 165 h 259"/>
                <a:gd name="T48" fmla="*/ 330 w 261"/>
                <a:gd name="T49" fmla="*/ 156 h 259"/>
                <a:gd name="T50" fmla="*/ 330 w 261"/>
                <a:gd name="T51" fmla="*/ 119 h 259"/>
                <a:gd name="T52" fmla="*/ 302 w 261"/>
                <a:gd name="T53" fmla="*/ 106 h 259"/>
                <a:gd name="T54" fmla="*/ 294 w 261"/>
                <a:gd name="T55" fmla="*/ 83 h 259"/>
                <a:gd name="T56" fmla="*/ 316 w 261"/>
                <a:gd name="T57" fmla="*/ 61 h 259"/>
                <a:gd name="T58" fmla="*/ 302 w 261"/>
                <a:gd name="T59" fmla="*/ 13 h 259"/>
                <a:gd name="T60" fmla="*/ 316 w 261"/>
                <a:gd name="T61" fmla="*/ 0 h 259"/>
                <a:gd name="T62" fmla="*/ 302 w 261"/>
                <a:gd name="T63" fmla="*/ 13 h 259"/>
                <a:gd name="T64" fmla="*/ 271 w 261"/>
                <a:gd name="T65" fmla="*/ 0 h 259"/>
                <a:gd name="T66" fmla="*/ 259 w 261"/>
                <a:gd name="T67" fmla="*/ 13 h 259"/>
                <a:gd name="T68" fmla="*/ 236 w 261"/>
                <a:gd name="T69" fmla="*/ 0 h 259"/>
                <a:gd name="T70" fmla="*/ 209 w 261"/>
                <a:gd name="T71" fmla="*/ 13 h 259"/>
                <a:gd name="T72" fmla="*/ 176 w 261"/>
                <a:gd name="T73" fmla="*/ 13 h 259"/>
                <a:gd name="T74" fmla="*/ 118 w 261"/>
                <a:gd name="T75" fmla="*/ 47 h 2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1"/>
                <a:gd name="T115" fmla="*/ 0 h 259"/>
                <a:gd name="T116" fmla="*/ 261 w 261"/>
                <a:gd name="T117" fmla="*/ 259 h 2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1" h="259">
                  <a:moveTo>
                    <a:pt x="82" y="32"/>
                  </a:moveTo>
                  <a:lnTo>
                    <a:pt x="90" y="32"/>
                  </a:lnTo>
                  <a:lnTo>
                    <a:pt x="98" y="72"/>
                  </a:lnTo>
                  <a:lnTo>
                    <a:pt x="65" y="81"/>
                  </a:lnTo>
                  <a:lnTo>
                    <a:pt x="65" y="90"/>
                  </a:lnTo>
                  <a:lnTo>
                    <a:pt x="42" y="106"/>
                  </a:lnTo>
                  <a:lnTo>
                    <a:pt x="8" y="121"/>
                  </a:lnTo>
                  <a:lnTo>
                    <a:pt x="0" y="129"/>
                  </a:lnTo>
                  <a:lnTo>
                    <a:pt x="0" y="146"/>
                  </a:lnTo>
                  <a:lnTo>
                    <a:pt x="48" y="178"/>
                  </a:lnTo>
                  <a:lnTo>
                    <a:pt x="122" y="234"/>
                  </a:lnTo>
                  <a:lnTo>
                    <a:pt x="130" y="243"/>
                  </a:lnTo>
                  <a:lnTo>
                    <a:pt x="145" y="252"/>
                  </a:lnTo>
                  <a:lnTo>
                    <a:pt x="154" y="258"/>
                  </a:lnTo>
                  <a:lnTo>
                    <a:pt x="163" y="258"/>
                  </a:lnTo>
                  <a:lnTo>
                    <a:pt x="179" y="258"/>
                  </a:lnTo>
                  <a:lnTo>
                    <a:pt x="260" y="203"/>
                  </a:lnTo>
                  <a:lnTo>
                    <a:pt x="251" y="186"/>
                  </a:lnTo>
                  <a:lnTo>
                    <a:pt x="244" y="186"/>
                  </a:lnTo>
                  <a:lnTo>
                    <a:pt x="229" y="162"/>
                  </a:lnTo>
                  <a:lnTo>
                    <a:pt x="235" y="153"/>
                  </a:lnTo>
                  <a:lnTo>
                    <a:pt x="235" y="137"/>
                  </a:lnTo>
                  <a:lnTo>
                    <a:pt x="235" y="121"/>
                  </a:lnTo>
                  <a:lnTo>
                    <a:pt x="229" y="113"/>
                  </a:lnTo>
                  <a:lnTo>
                    <a:pt x="229" y="106"/>
                  </a:lnTo>
                  <a:lnTo>
                    <a:pt x="229" y="81"/>
                  </a:lnTo>
                  <a:lnTo>
                    <a:pt x="210" y="72"/>
                  </a:lnTo>
                  <a:lnTo>
                    <a:pt x="204" y="56"/>
                  </a:lnTo>
                  <a:lnTo>
                    <a:pt x="219" y="41"/>
                  </a:lnTo>
                  <a:lnTo>
                    <a:pt x="210" y="9"/>
                  </a:lnTo>
                  <a:lnTo>
                    <a:pt x="219" y="0"/>
                  </a:lnTo>
                  <a:lnTo>
                    <a:pt x="210" y="9"/>
                  </a:lnTo>
                  <a:lnTo>
                    <a:pt x="187" y="0"/>
                  </a:lnTo>
                  <a:lnTo>
                    <a:pt x="179" y="9"/>
                  </a:lnTo>
                  <a:lnTo>
                    <a:pt x="163" y="0"/>
                  </a:lnTo>
                  <a:lnTo>
                    <a:pt x="145" y="9"/>
                  </a:lnTo>
                  <a:lnTo>
                    <a:pt x="122" y="9"/>
                  </a:lnTo>
                  <a:lnTo>
                    <a:pt x="82" y="32"/>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8" name="Freeform 17"/>
            <p:cNvSpPr>
              <a:spLocks/>
            </p:cNvSpPr>
            <p:nvPr/>
          </p:nvSpPr>
          <p:spPr bwMode="blackWhite">
            <a:xfrm>
              <a:off x="2593" y="2190"/>
              <a:ext cx="232" cy="223"/>
            </a:xfrm>
            <a:custGeom>
              <a:avLst/>
              <a:gdLst>
                <a:gd name="T0" fmla="*/ 138 w 212"/>
                <a:gd name="T1" fmla="*/ 0 h 203"/>
                <a:gd name="T2" fmla="*/ 244 w 212"/>
                <a:gd name="T3" fmla="*/ 82 h 203"/>
                <a:gd name="T4" fmla="*/ 255 w 212"/>
                <a:gd name="T5" fmla="*/ 94 h 203"/>
                <a:gd name="T6" fmla="*/ 277 w 212"/>
                <a:gd name="T7" fmla="*/ 108 h 203"/>
                <a:gd name="T8" fmla="*/ 290 w 212"/>
                <a:gd name="T9" fmla="*/ 118 h 203"/>
                <a:gd name="T10" fmla="*/ 303 w 212"/>
                <a:gd name="T11" fmla="*/ 118 h 203"/>
                <a:gd name="T12" fmla="*/ 303 w 212"/>
                <a:gd name="T13" fmla="*/ 176 h 203"/>
                <a:gd name="T14" fmla="*/ 290 w 212"/>
                <a:gd name="T15" fmla="*/ 189 h 203"/>
                <a:gd name="T16" fmla="*/ 232 w 212"/>
                <a:gd name="T17" fmla="*/ 199 h 203"/>
                <a:gd name="T18" fmla="*/ 210 w 212"/>
                <a:gd name="T19" fmla="*/ 199 h 203"/>
                <a:gd name="T20" fmla="*/ 186 w 212"/>
                <a:gd name="T21" fmla="*/ 225 h 203"/>
                <a:gd name="T22" fmla="*/ 163 w 212"/>
                <a:gd name="T23" fmla="*/ 236 h 203"/>
                <a:gd name="T24" fmla="*/ 138 w 212"/>
                <a:gd name="T25" fmla="*/ 271 h 203"/>
                <a:gd name="T26" fmla="*/ 128 w 212"/>
                <a:gd name="T27" fmla="*/ 283 h 203"/>
                <a:gd name="T28" fmla="*/ 116 w 212"/>
                <a:gd name="T29" fmla="*/ 294 h 203"/>
                <a:gd name="T30" fmla="*/ 103 w 212"/>
                <a:gd name="T31" fmla="*/ 283 h 203"/>
                <a:gd name="T32" fmla="*/ 93 w 212"/>
                <a:gd name="T33" fmla="*/ 294 h 203"/>
                <a:gd name="T34" fmla="*/ 80 w 212"/>
                <a:gd name="T35" fmla="*/ 294 h 203"/>
                <a:gd name="T36" fmla="*/ 59 w 212"/>
                <a:gd name="T37" fmla="*/ 247 h 203"/>
                <a:gd name="T38" fmla="*/ 33 w 212"/>
                <a:gd name="T39" fmla="*/ 257 h 203"/>
                <a:gd name="T40" fmla="*/ 11 w 212"/>
                <a:gd name="T41" fmla="*/ 257 h 203"/>
                <a:gd name="T42" fmla="*/ 24 w 212"/>
                <a:gd name="T43" fmla="*/ 247 h 203"/>
                <a:gd name="T44" fmla="*/ 0 w 212"/>
                <a:gd name="T45" fmla="*/ 199 h 203"/>
                <a:gd name="T46" fmla="*/ 24 w 212"/>
                <a:gd name="T47" fmla="*/ 189 h 203"/>
                <a:gd name="T48" fmla="*/ 33 w 212"/>
                <a:gd name="T49" fmla="*/ 199 h 203"/>
                <a:gd name="T50" fmla="*/ 44 w 212"/>
                <a:gd name="T51" fmla="*/ 189 h 203"/>
                <a:gd name="T52" fmla="*/ 128 w 212"/>
                <a:gd name="T53" fmla="*/ 189 h 203"/>
                <a:gd name="T54" fmla="*/ 103 w 212"/>
                <a:gd name="T55" fmla="*/ 0 h 203"/>
                <a:gd name="T56" fmla="*/ 138 w 212"/>
                <a:gd name="T57" fmla="*/ 0 h 2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2"/>
                <a:gd name="T88" fmla="*/ 0 h 203"/>
                <a:gd name="T89" fmla="*/ 212 w 212"/>
                <a:gd name="T90" fmla="*/ 203 h 2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2" h="203">
                  <a:moveTo>
                    <a:pt x="96" y="0"/>
                  </a:moveTo>
                  <a:lnTo>
                    <a:pt x="170" y="56"/>
                  </a:lnTo>
                  <a:lnTo>
                    <a:pt x="178" y="65"/>
                  </a:lnTo>
                  <a:lnTo>
                    <a:pt x="193" y="74"/>
                  </a:lnTo>
                  <a:lnTo>
                    <a:pt x="202" y="80"/>
                  </a:lnTo>
                  <a:lnTo>
                    <a:pt x="211" y="80"/>
                  </a:lnTo>
                  <a:lnTo>
                    <a:pt x="211" y="121"/>
                  </a:lnTo>
                  <a:lnTo>
                    <a:pt x="202" y="130"/>
                  </a:lnTo>
                  <a:lnTo>
                    <a:pt x="162" y="137"/>
                  </a:lnTo>
                  <a:lnTo>
                    <a:pt x="146" y="137"/>
                  </a:lnTo>
                  <a:lnTo>
                    <a:pt x="130" y="155"/>
                  </a:lnTo>
                  <a:lnTo>
                    <a:pt x="113" y="162"/>
                  </a:lnTo>
                  <a:lnTo>
                    <a:pt x="96" y="187"/>
                  </a:lnTo>
                  <a:lnTo>
                    <a:pt x="90" y="195"/>
                  </a:lnTo>
                  <a:lnTo>
                    <a:pt x="81" y="202"/>
                  </a:lnTo>
                  <a:lnTo>
                    <a:pt x="72" y="195"/>
                  </a:lnTo>
                  <a:lnTo>
                    <a:pt x="65" y="202"/>
                  </a:lnTo>
                  <a:lnTo>
                    <a:pt x="56" y="202"/>
                  </a:lnTo>
                  <a:lnTo>
                    <a:pt x="41" y="170"/>
                  </a:lnTo>
                  <a:lnTo>
                    <a:pt x="23" y="177"/>
                  </a:lnTo>
                  <a:lnTo>
                    <a:pt x="7" y="177"/>
                  </a:lnTo>
                  <a:lnTo>
                    <a:pt x="16" y="170"/>
                  </a:lnTo>
                  <a:lnTo>
                    <a:pt x="0" y="137"/>
                  </a:lnTo>
                  <a:lnTo>
                    <a:pt x="16" y="130"/>
                  </a:lnTo>
                  <a:lnTo>
                    <a:pt x="23" y="137"/>
                  </a:lnTo>
                  <a:lnTo>
                    <a:pt x="31" y="130"/>
                  </a:lnTo>
                  <a:lnTo>
                    <a:pt x="90" y="130"/>
                  </a:lnTo>
                  <a:lnTo>
                    <a:pt x="72" y="0"/>
                  </a:lnTo>
                  <a:lnTo>
                    <a:pt x="96"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9" name="Freeform 18"/>
            <p:cNvSpPr>
              <a:spLocks/>
            </p:cNvSpPr>
            <p:nvPr/>
          </p:nvSpPr>
          <p:spPr bwMode="blackWhite">
            <a:xfrm>
              <a:off x="2646" y="2403"/>
              <a:ext cx="90" cy="91"/>
            </a:xfrm>
            <a:custGeom>
              <a:avLst/>
              <a:gdLst>
                <a:gd name="T0" fmla="*/ 101 w 83"/>
                <a:gd name="T1" fmla="*/ 110 h 82"/>
                <a:gd name="T2" fmla="*/ 101 w 83"/>
                <a:gd name="T3" fmla="*/ 71 h 82"/>
                <a:gd name="T4" fmla="*/ 114 w 83"/>
                <a:gd name="T5" fmla="*/ 49 h 82"/>
                <a:gd name="T6" fmla="*/ 101 w 83"/>
                <a:gd name="T7" fmla="*/ 24 h 82"/>
                <a:gd name="T8" fmla="*/ 89 w 83"/>
                <a:gd name="T9" fmla="*/ 11 h 82"/>
                <a:gd name="T10" fmla="*/ 66 w 83"/>
                <a:gd name="T11" fmla="*/ 11 h 82"/>
                <a:gd name="T12" fmla="*/ 59 w 83"/>
                <a:gd name="T13" fmla="*/ 0 h 82"/>
                <a:gd name="T14" fmla="*/ 46 w 83"/>
                <a:gd name="T15" fmla="*/ 11 h 82"/>
                <a:gd name="T16" fmla="*/ 33 w 83"/>
                <a:gd name="T17" fmla="*/ 0 h 82"/>
                <a:gd name="T18" fmla="*/ 24 w 83"/>
                <a:gd name="T19" fmla="*/ 11 h 82"/>
                <a:gd name="T20" fmla="*/ 12 w 83"/>
                <a:gd name="T21" fmla="*/ 11 h 82"/>
                <a:gd name="T22" fmla="*/ 12 w 83"/>
                <a:gd name="T23" fmla="*/ 24 h 82"/>
                <a:gd name="T24" fmla="*/ 12 w 83"/>
                <a:gd name="T25" fmla="*/ 36 h 82"/>
                <a:gd name="T26" fmla="*/ 12 w 83"/>
                <a:gd name="T27" fmla="*/ 49 h 82"/>
                <a:gd name="T28" fmla="*/ 12 w 83"/>
                <a:gd name="T29" fmla="*/ 63 h 82"/>
                <a:gd name="T30" fmla="*/ 0 w 83"/>
                <a:gd name="T31" fmla="*/ 63 h 82"/>
                <a:gd name="T32" fmla="*/ 0 w 83"/>
                <a:gd name="T33" fmla="*/ 85 h 82"/>
                <a:gd name="T34" fmla="*/ 24 w 83"/>
                <a:gd name="T35" fmla="*/ 99 h 82"/>
                <a:gd name="T36" fmla="*/ 24 w 83"/>
                <a:gd name="T37" fmla="*/ 123 h 82"/>
                <a:gd name="T38" fmla="*/ 46 w 83"/>
                <a:gd name="T39" fmla="*/ 110 h 82"/>
                <a:gd name="T40" fmla="*/ 79 w 83"/>
                <a:gd name="T41" fmla="*/ 110 h 82"/>
                <a:gd name="T42" fmla="*/ 101 w 83"/>
                <a:gd name="T43" fmla="*/ 110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82"/>
                <a:gd name="T68" fmla="*/ 83 w 83"/>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82">
                  <a:moveTo>
                    <a:pt x="73" y="72"/>
                  </a:moveTo>
                  <a:lnTo>
                    <a:pt x="73" y="47"/>
                  </a:lnTo>
                  <a:lnTo>
                    <a:pt x="82" y="32"/>
                  </a:lnTo>
                  <a:lnTo>
                    <a:pt x="73" y="16"/>
                  </a:lnTo>
                  <a:lnTo>
                    <a:pt x="65" y="7"/>
                  </a:lnTo>
                  <a:lnTo>
                    <a:pt x="48" y="7"/>
                  </a:lnTo>
                  <a:lnTo>
                    <a:pt x="42" y="0"/>
                  </a:lnTo>
                  <a:lnTo>
                    <a:pt x="33" y="7"/>
                  </a:lnTo>
                  <a:lnTo>
                    <a:pt x="24" y="0"/>
                  </a:lnTo>
                  <a:lnTo>
                    <a:pt x="17" y="7"/>
                  </a:lnTo>
                  <a:lnTo>
                    <a:pt x="8" y="7"/>
                  </a:lnTo>
                  <a:lnTo>
                    <a:pt x="8" y="16"/>
                  </a:lnTo>
                  <a:lnTo>
                    <a:pt x="8" y="23"/>
                  </a:lnTo>
                  <a:lnTo>
                    <a:pt x="8" y="32"/>
                  </a:lnTo>
                  <a:lnTo>
                    <a:pt x="8" y="41"/>
                  </a:lnTo>
                  <a:lnTo>
                    <a:pt x="0" y="41"/>
                  </a:lnTo>
                  <a:lnTo>
                    <a:pt x="0" y="56"/>
                  </a:lnTo>
                  <a:lnTo>
                    <a:pt x="17" y="65"/>
                  </a:lnTo>
                  <a:lnTo>
                    <a:pt x="17" y="81"/>
                  </a:lnTo>
                  <a:lnTo>
                    <a:pt x="33" y="72"/>
                  </a:lnTo>
                  <a:lnTo>
                    <a:pt x="57" y="72"/>
                  </a:lnTo>
                  <a:lnTo>
                    <a:pt x="73" y="72"/>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0" name="Freeform 19"/>
            <p:cNvSpPr>
              <a:spLocks/>
            </p:cNvSpPr>
            <p:nvPr/>
          </p:nvSpPr>
          <p:spPr bwMode="blackWhite">
            <a:xfrm>
              <a:off x="2725" y="2396"/>
              <a:ext cx="55" cy="89"/>
            </a:xfrm>
            <a:custGeom>
              <a:avLst/>
              <a:gdLst>
                <a:gd name="T0" fmla="*/ 0 w 50"/>
                <a:gd name="T1" fmla="*/ 35 h 81"/>
                <a:gd name="T2" fmla="*/ 0 w 50"/>
                <a:gd name="T3" fmla="*/ 12 h 81"/>
                <a:gd name="T4" fmla="*/ 0 w 50"/>
                <a:gd name="T5" fmla="*/ 0 h 81"/>
                <a:gd name="T6" fmla="*/ 47 w 50"/>
                <a:gd name="T7" fmla="*/ 0 h 81"/>
                <a:gd name="T8" fmla="*/ 60 w 50"/>
                <a:gd name="T9" fmla="*/ 45 h 81"/>
                <a:gd name="T10" fmla="*/ 72 w 50"/>
                <a:gd name="T11" fmla="*/ 80 h 81"/>
                <a:gd name="T12" fmla="*/ 72 w 50"/>
                <a:gd name="T13" fmla="*/ 93 h 81"/>
                <a:gd name="T14" fmla="*/ 13 w 50"/>
                <a:gd name="T15" fmla="*/ 118 h 81"/>
                <a:gd name="T16" fmla="*/ 0 w 50"/>
                <a:gd name="T17" fmla="*/ 118 h 81"/>
                <a:gd name="T18" fmla="*/ 0 w 50"/>
                <a:gd name="T19" fmla="*/ 80 h 81"/>
                <a:gd name="T20" fmla="*/ 13 w 50"/>
                <a:gd name="T21" fmla="*/ 58 h 81"/>
                <a:gd name="T22" fmla="*/ 0 w 50"/>
                <a:gd name="T23" fmla="*/ 35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81"/>
                <a:gd name="T38" fmla="*/ 50 w 50"/>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81">
                  <a:moveTo>
                    <a:pt x="0" y="24"/>
                  </a:moveTo>
                  <a:lnTo>
                    <a:pt x="0" y="8"/>
                  </a:lnTo>
                  <a:lnTo>
                    <a:pt x="0" y="0"/>
                  </a:lnTo>
                  <a:lnTo>
                    <a:pt x="32" y="0"/>
                  </a:lnTo>
                  <a:lnTo>
                    <a:pt x="41" y="31"/>
                  </a:lnTo>
                  <a:lnTo>
                    <a:pt x="49" y="55"/>
                  </a:lnTo>
                  <a:lnTo>
                    <a:pt x="49" y="64"/>
                  </a:lnTo>
                  <a:lnTo>
                    <a:pt x="9" y="80"/>
                  </a:lnTo>
                  <a:lnTo>
                    <a:pt x="0" y="80"/>
                  </a:lnTo>
                  <a:lnTo>
                    <a:pt x="0" y="55"/>
                  </a:lnTo>
                  <a:lnTo>
                    <a:pt x="9" y="40"/>
                  </a:lnTo>
                  <a:lnTo>
                    <a:pt x="0" y="24"/>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1" name="Freeform 20"/>
            <p:cNvSpPr>
              <a:spLocks/>
            </p:cNvSpPr>
            <p:nvPr/>
          </p:nvSpPr>
          <p:spPr bwMode="blackWhite">
            <a:xfrm>
              <a:off x="2886" y="2520"/>
              <a:ext cx="81" cy="89"/>
            </a:xfrm>
            <a:custGeom>
              <a:avLst/>
              <a:gdLst>
                <a:gd name="T0" fmla="*/ 24 w 74"/>
                <a:gd name="T1" fmla="*/ 22 h 81"/>
                <a:gd name="T2" fmla="*/ 46 w 74"/>
                <a:gd name="T3" fmla="*/ 22 h 81"/>
                <a:gd name="T4" fmla="*/ 46 w 74"/>
                <a:gd name="T5" fmla="*/ 0 h 81"/>
                <a:gd name="T6" fmla="*/ 81 w 74"/>
                <a:gd name="T7" fmla="*/ 0 h 81"/>
                <a:gd name="T8" fmla="*/ 81 w 74"/>
                <a:gd name="T9" fmla="*/ 22 h 81"/>
                <a:gd name="T10" fmla="*/ 93 w 74"/>
                <a:gd name="T11" fmla="*/ 10 h 81"/>
                <a:gd name="T12" fmla="*/ 105 w 74"/>
                <a:gd name="T13" fmla="*/ 22 h 81"/>
                <a:gd name="T14" fmla="*/ 105 w 74"/>
                <a:gd name="T15" fmla="*/ 33 h 81"/>
                <a:gd name="T16" fmla="*/ 105 w 74"/>
                <a:gd name="T17" fmla="*/ 82 h 81"/>
                <a:gd name="T18" fmla="*/ 72 w 74"/>
                <a:gd name="T19" fmla="*/ 82 h 81"/>
                <a:gd name="T20" fmla="*/ 59 w 74"/>
                <a:gd name="T21" fmla="*/ 92 h 81"/>
                <a:gd name="T22" fmla="*/ 59 w 74"/>
                <a:gd name="T23" fmla="*/ 105 h 81"/>
                <a:gd name="T24" fmla="*/ 46 w 74"/>
                <a:gd name="T25" fmla="*/ 105 h 81"/>
                <a:gd name="T26" fmla="*/ 46 w 74"/>
                <a:gd name="T27" fmla="*/ 118 h 81"/>
                <a:gd name="T28" fmla="*/ 24 w 74"/>
                <a:gd name="T29" fmla="*/ 92 h 81"/>
                <a:gd name="T30" fmla="*/ 0 w 74"/>
                <a:gd name="T31" fmla="*/ 58 h 81"/>
                <a:gd name="T32" fmla="*/ 14 w 74"/>
                <a:gd name="T33" fmla="*/ 45 h 81"/>
                <a:gd name="T34" fmla="*/ 14 w 74"/>
                <a:gd name="T35" fmla="*/ 33 h 81"/>
                <a:gd name="T36" fmla="*/ 24 w 74"/>
                <a:gd name="T37" fmla="*/ 22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
                <a:gd name="T58" fmla="*/ 0 h 81"/>
                <a:gd name="T59" fmla="*/ 74 w 74"/>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 h="81">
                  <a:moveTo>
                    <a:pt x="16" y="15"/>
                  </a:moveTo>
                  <a:lnTo>
                    <a:pt x="32" y="15"/>
                  </a:lnTo>
                  <a:lnTo>
                    <a:pt x="32" y="0"/>
                  </a:lnTo>
                  <a:lnTo>
                    <a:pt x="57" y="0"/>
                  </a:lnTo>
                  <a:lnTo>
                    <a:pt x="57" y="15"/>
                  </a:lnTo>
                  <a:lnTo>
                    <a:pt x="65" y="6"/>
                  </a:lnTo>
                  <a:lnTo>
                    <a:pt x="73" y="15"/>
                  </a:lnTo>
                  <a:lnTo>
                    <a:pt x="73" y="23"/>
                  </a:lnTo>
                  <a:lnTo>
                    <a:pt x="73" y="56"/>
                  </a:lnTo>
                  <a:lnTo>
                    <a:pt x="50" y="56"/>
                  </a:lnTo>
                  <a:lnTo>
                    <a:pt x="41" y="63"/>
                  </a:lnTo>
                  <a:lnTo>
                    <a:pt x="41" y="72"/>
                  </a:lnTo>
                  <a:lnTo>
                    <a:pt x="32" y="72"/>
                  </a:lnTo>
                  <a:lnTo>
                    <a:pt x="32" y="80"/>
                  </a:lnTo>
                  <a:lnTo>
                    <a:pt x="16" y="63"/>
                  </a:lnTo>
                  <a:lnTo>
                    <a:pt x="0" y="40"/>
                  </a:lnTo>
                  <a:lnTo>
                    <a:pt x="10" y="31"/>
                  </a:lnTo>
                  <a:lnTo>
                    <a:pt x="10" y="23"/>
                  </a:lnTo>
                  <a:lnTo>
                    <a:pt x="16" y="15"/>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2" name="Freeform 21"/>
            <p:cNvSpPr>
              <a:spLocks/>
            </p:cNvSpPr>
            <p:nvPr/>
          </p:nvSpPr>
          <p:spPr bwMode="blackWhite">
            <a:xfrm>
              <a:off x="2886" y="2369"/>
              <a:ext cx="108" cy="159"/>
            </a:xfrm>
            <a:custGeom>
              <a:avLst/>
              <a:gdLst>
                <a:gd name="T0" fmla="*/ 0 w 98"/>
                <a:gd name="T1" fmla="*/ 147 h 146"/>
                <a:gd name="T2" fmla="*/ 24 w 98"/>
                <a:gd name="T3" fmla="*/ 112 h 146"/>
                <a:gd name="T4" fmla="*/ 37 w 98"/>
                <a:gd name="T5" fmla="*/ 112 h 146"/>
                <a:gd name="T6" fmla="*/ 47 w 98"/>
                <a:gd name="T7" fmla="*/ 125 h 146"/>
                <a:gd name="T8" fmla="*/ 61 w 98"/>
                <a:gd name="T9" fmla="*/ 112 h 146"/>
                <a:gd name="T10" fmla="*/ 84 w 98"/>
                <a:gd name="T11" fmla="*/ 78 h 146"/>
                <a:gd name="T12" fmla="*/ 96 w 98"/>
                <a:gd name="T13" fmla="*/ 46 h 146"/>
                <a:gd name="T14" fmla="*/ 107 w 98"/>
                <a:gd name="T15" fmla="*/ 21 h 146"/>
                <a:gd name="T16" fmla="*/ 107 w 98"/>
                <a:gd name="T17" fmla="*/ 12 h 146"/>
                <a:gd name="T18" fmla="*/ 107 w 98"/>
                <a:gd name="T19" fmla="*/ 0 h 146"/>
                <a:gd name="T20" fmla="*/ 107 w 98"/>
                <a:gd name="T21" fmla="*/ 12 h 146"/>
                <a:gd name="T22" fmla="*/ 132 w 98"/>
                <a:gd name="T23" fmla="*/ 57 h 146"/>
                <a:gd name="T24" fmla="*/ 107 w 98"/>
                <a:gd name="T25" fmla="*/ 57 h 146"/>
                <a:gd name="T26" fmla="*/ 107 w 98"/>
                <a:gd name="T27" fmla="*/ 69 h 146"/>
                <a:gd name="T28" fmla="*/ 120 w 98"/>
                <a:gd name="T29" fmla="*/ 78 h 146"/>
                <a:gd name="T30" fmla="*/ 132 w 98"/>
                <a:gd name="T31" fmla="*/ 105 h 146"/>
                <a:gd name="T32" fmla="*/ 107 w 98"/>
                <a:gd name="T33" fmla="*/ 138 h 146"/>
                <a:gd name="T34" fmla="*/ 120 w 98"/>
                <a:gd name="T35" fmla="*/ 147 h 146"/>
                <a:gd name="T36" fmla="*/ 143 w 98"/>
                <a:gd name="T37" fmla="*/ 184 h 146"/>
                <a:gd name="T38" fmla="*/ 143 w 98"/>
                <a:gd name="T39" fmla="*/ 204 h 146"/>
                <a:gd name="T40" fmla="*/ 84 w 98"/>
                <a:gd name="T41" fmla="*/ 195 h 146"/>
                <a:gd name="T42" fmla="*/ 47 w 98"/>
                <a:gd name="T43" fmla="*/ 195 h 146"/>
                <a:gd name="T44" fmla="*/ 24 w 98"/>
                <a:gd name="T45" fmla="*/ 195 h 146"/>
                <a:gd name="T46" fmla="*/ 24 w 98"/>
                <a:gd name="T47" fmla="*/ 184 h 146"/>
                <a:gd name="T48" fmla="*/ 14 w 98"/>
                <a:gd name="T49" fmla="*/ 171 h 146"/>
                <a:gd name="T50" fmla="*/ 0 w 98"/>
                <a:gd name="T51" fmla="*/ 160 h 146"/>
                <a:gd name="T52" fmla="*/ 0 w 98"/>
                <a:gd name="T53" fmla="*/ 147 h 1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8"/>
                <a:gd name="T82" fmla="*/ 0 h 146"/>
                <a:gd name="T83" fmla="*/ 98 w 98"/>
                <a:gd name="T84" fmla="*/ 146 h 1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8" h="146">
                  <a:moveTo>
                    <a:pt x="0" y="105"/>
                  </a:moveTo>
                  <a:lnTo>
                    <a:pt x="16" y="80"/>
                  </a:lnTo>
                  <a:lnTo>
                    <a:pt x="25" y="80"/>
                  </a:lnTo>
                  <a:lnTo>
                    <a:pt x="32" y="89"/>
                  </a:lnTo>
                  <a:lnTo>
                    <a:pt x="41" y="80"/>
                  </a:lnTo>
                  <a:lnTo>
                    <a:pt x="57" y="56"/>
                  </a:lnTo>
                  <a:lnTo>
                    <a:pt x="65" y="33"/>
                  </a:lnTo>
                  <a:lnTo>
                    <a:pt x="73" y="15"/>
                  </a:lnTo>
                  <a:lnTo>
                    <a:pt x="73" y="8"/>
                  </a:lnTo>
                  <a:lnTo>
                    <a:pt x="73" y="0"/>
                  </a:lnTo>
                  <a:lnTo>
                    <a:pt x="73" y="8"/>
                  </a:lnTo>
                  <a:lnTo>
                    <a:pt x="90" y="40"/>
                  </a:lnTo>
                  <a:lnTo>
                    <a:pt x="73" y="40"/>
                  </a:lnTo>
                  <a:lnTo>
                    <a:pt x="73" y="49"/>
                  </a:lnTo>
                  <a:lnTo>
                    <a:pt x="82" y="56"/>
                  </a:lnTo>
                  <a:lnTo>
                    <a:pt x="90" y="74"/>
                  </a:lnTo>
                  <a:lnTo>
                    <a:pt x="73" y="98"/>
                  </a:lnTo>
                  <a:lnTo>
                    <a:pt x="82" y="105"/>
                  </a:lnTo>
                  <a:lnTo>
                    <a:pt x="97" y="130"/>
                  </a:lnTo>
                  <a:lnTo>
                    <a:pt x="97" y="145"/>
                  </a:lnTo>
                  <a:lnTo>
                    <a:pt x="57" y="139"/>
                  </a:lnTo>
                  <a:lnTo>
                    <a:pt x="32" y="139"/>
                  </a:lnTo>
                  <a:lnTo>
                    <a:pt x="16" y="139"/>
                  </a:lnTo>
                  <a:lnTo>
                    <a:pt x="16" y="130"/>
                  </a:lnTo>
                  <a:lnTo>
                    <a:pt x="10" y="121"/>
                  </a:lnTo>
                  <a:lnTo>
                    <a:pt x="0" y="114"/>
                  </a:lnTo>
                  <a:lnTo>
                    <a:pt x="0" y="105"/>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3" name="Freeform 25"/>
            <p:cNvSpPr>
              <a:spLocks/>
            </p:cNvSpPr>
            <p:nvPr/>
          </p:nvSpPr>
          <p:spPr bwMode="blackWhite">
            <a:xfrm>
              <a:off x="2805" y="2361"/>
              <a:ext cx="162" cy="133"/>
            </a:xfrm>
            <a:custGeom>
              <a:avLst/>
              <a:gdLst>
                <a:gd name="T0" fmla="*/ 106 w 148"/>
                <a:gd name="T1" fmla="*/ 158 h 122"/>
                <a:gd name="T2" fmla="*/ 129 w 148"/>
                <a:gd name="T3" fmla="*/ 123 h 122"/>
                <a:gd name="T4" fmla="*/ 141 w 148"/>
                <a:gd name="T5" fmla="*/ 123 h 122"/>
                <a:gd name="T6" fmla="*/ 152 w 148"/>
                <a:gd name="T7" fmla="*/ 135 h 122"/>
                <a:gd name="T8" fmla="*/ 165 w 148"/>
                <a:gd name="T9" fmla="*/ 123 h 122"/>
                <a:gd name="T10" fmla="*/ 188 w 148"/>
                <a:gd name="T11" fmla="*/ 89 h 122"/>
                <a:gd name="T12" fmla="*/ 199 w 148"/>
                <a:gd name="T13" fmla="*/ 57 h 122"/>
                <a:gd name="T14" fmla="*/ 211 w 148"/>
                <a:gd name="T15" fmla="*/ 31 h 122"/>
                <a:gd name="T16" fmla="*/ 211 w 148"/>
                <a:gd name="T17" fmla="*/ 21 h 122"/>
                <a:gd name="T18" fmla="*/ 211 w 148"/>
                <a:gd name="T19" fmla="*/ 11 h 122"/>
                <a:gd name="T20" fmla="*/ 199 w 148"/>
                <a:gd name="T21" fmla="*/ 0 h 122"/>
                <a:gd name="T22" fmla="*/ 188 w 148"/>
                <a:gd name="T23" fmla="*/ 0 h 122"/>
                <a:gd name="T24" fmla="*/ 178 w 148"/>
                <a:gd name="T25" fmla="*/ 11 h 122"/>
                <a:gd name="T26" fmla="*/ 141 w 148"/>
                <a:gd name="T27" fmla="*/ 11 h 122"/>
                <a:gd name="T28" fmla="*/ 121 w 148"/>
                <a:gd name="T29" fmla="*/ 21 h 122"/>
                <a:gd name="T30" fmla="*/ 93 w 148"/>
                <a:gd name="T31" fmla="*/ 11 h 122"/>
                <a:gd name="T32" fmla="*/ 85 w 148"/>
                <a:gd name="T33" fmla="*/ 11 h 122"/>
                <a:gd name="T34" fmla="*/ 49 w 148"/>
                <a:gd name="T35" fmla="*/ 0 h 122"/>
                <a:gd name="T36" fmla="*/ 36 w 148"/>
                <a:gd name="T37" fmla="*/ 0 h 122"/>
                <a:gd name="T38" fmla="*/ 13 w 148"/>
                <a:gd name="T39" fmla="*/ 21 h 122"/>
                <a:gd name="T40" fmla="*/ 13 w 148"/>
                <a:gd name="T41" fmla="*/ 31 h 122"/>
                <a:gd name="T42" fmla="*/ 13 w 148"/>
                <a:gd name="T43" fmla="*/ 57 h 122"/>
                <a:gd name="T44" fmla="*/ 0 w 148"/>
                <a:gd name="T45" fmla="*/ 101 h 122"/>
                <a:gd name="T46" fmla="*/ 0 w 148"/>
                <a:gd name="T47" fmla="*/ 135 h 122"/>
                <a:gd name="T48" fmla="*/ 36 w 148"/>
                <a:gd name="T49" fmla="*/ 135 h 122"/>
                <a:gd name="T50" fmla="*/ 36 w 148"/>
                <a:gd name="T51" fmla="*/ 147 h 122"/>
                <a:gd name="T52" fmla="*/ 49 w 148"/>
                <a:gd name="T53" fmla="*/ 171 h 122"/>
                <a:gd name="T54" fmla="*/ 60 w 148"/>
                <a:gd name="T55" fmla="*/ 171 h 122"/>
                <a:gd name="T56" fmla="*/ 106 w 148"/>
                <a:gd name="T57" fmla="*/ 171 h 122"/>
                <a:gd name="T58" fmla="*/ 106 w 148"/>
                <a:gd name="T59" fmla="*/ 158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8"/>
                <a:gd name="T91" fmla="*/ 0 h 122"/>
                <a:gd name="T92" fmla="*/ 148 w 148"/>
                <a:gd name="T93" fmla="*/ 122 h 1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8" h="122">
                  <a:moveTo>
                    <a:pt x="74" y="112"/>
                  </a:moveTo>
                  <a:lnTo>
                    <a:pt x="90" y="87"/>
                  </a:lnTo>
                  <a:lnTo>
                    <a:pt x="99" y="87"/>
                  </a:lnTo>
                  <a:lnTo>
                    <a:pt x="106" y="96"/>
                  </a:lnTo>
                  <a:lnTo>
                    <a:pt x="115" y="87"/>
                  </a:lnTo>
                  <a:lnTo>
                    <a:pt x="131" y="63"/>
                  </a:lnTo>
                  <a:lnTo>
                    <a:pt x="139" y="40"/>
                  </a:lnTo>
                  <a:lnTo>
                    <a:pt x="147" y="22"/>
                  </a:lnTo>
                  <a:lnTo>
                    <a:pt x="147" y="15"/>
                  </a:lnTo>
                  <a:lnTo>
                    <a:pt x="147" y="7"/>
                  </a:lnTo>
                  <a:lnTo>
                    <a:pt x="139" y="0"/>
                  </a:lnTo>
                  <a:lnTo>
                    <a:pt x="131" y="0"/>
                  </a:lnTo>
                  <a:lnTo>
                    <a:pt x="124" y="7"/>
                  </a:lnTo>
                  <a:lnTo>
                    <a:pt x="99" y="7"/>
                  </a:lnTo>
                  <a:lnTo>
                    <a:pt x="84" y="15"/>
                  </a:lnTo>
                  <a:lnTo>
                    <a:pt x="65" y="7"/>
                  </a:lnTo>
                  <a:lnTo>
                    <a:pt x="59" y="7"/>
                  </a:lnTo>
                  <a:lnTo>
                    <a:pt x="34" y="0"/>
                  </a:lnTo>
                  <a:lnTo>
                    <a:pt x="25" y="0"/>
                  </a:lnTo>
                  <a:lnTo>
                    <a:pt x="9" y="15"/>
                  </a:lnTo>
                  <a:lnTo>
                    <a:pt x="9" y="22"/>
                  </a:lnTo>
                  <a:lnTo>
                    <a:pt x="9" y="40"/>
                  </a:lnTo>
                  <a:lnTo>
                    <a:pt x="0" y="72"/>
                  </a:lnTo>
                  <a:lnTo>
                    <a:pt x="0" y="96"/>
                  </a:lnTo>
                  <a:lnTo>
                    <a:pt x="25" y="96"/>
                  </a:lnTo>
                  <a:lnTo>
                    <a:pt x="25" y="105"/>
                  </a:lnTo>
                  <a:lnTo>
                    <a:pt x="34" y="121"/>
                  </a:lnTo>
                  <a:lnTo>
                    <a:pt x="42" y="121"/>
                  </a:lnTo>
                  <a:lnTo>
                    <a:pt x="74" y="121"/>
                  </a:lnTo>
                  <a:lnTo>
                    <a:pt x="74" y="112"/>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4" name="Freeform 26"/>
            <p:cNvSpPr>
              <a:spLocks/>
            </p:cNvSpPr>
            <p:nvPr/>
          </p:nvSpPr>
          <p:spPr bwMode="blackWhite">
            <a:xfrm>
              <a:off x="2770" y="2218"/>
              <a:ext cx="224" cy="167"/>
            </a:xfrm>
            <a:custGeom>
              <a:avLst/>
              <a:gdLst>
                <a:gd name="T0" fmla="*/ 252 w 203"/>
                <a:gd name="T1" fmla="*/ 184 h 153"/>
                <a:gd name="T2" fmla="*/ 252 w 203"/>
                <a:gd name="T3" fmla="*/ 170 h 153"/>
                <a:gd name="T4" fmla="*/ 289 w 203"/>
                <a:gd name="T5" fmla="*/ 127 h 153"/>
                <a:gd name="T6" fmla="*/ 299 w 203"/>
                <a:gd name="T7" fmla="*/ 57 h 153"/>
                <a:gd name="T8" fmla="*/ 276 w 203"/>
                <a:gd name="T9" fmla="*/ 34 h 153"/>
                <a:gd name="T10" fmla="*/ 276 w 203"/>
                <a:gd name="T11" fmla="*/ 12 h 153"/>
                <a:gd name="T12" fmla="*/ 263 w 203"/>
                <a:gd name="T13" fmla="*/ 0 h 153"/>
                <a:gd name="T14" fmla="*/ 216 w 203"/>
                <a:gd name="T15" fmla="*/ 0 h 153"/>
                <a:gd name="T16" fmla="*/ 96 w 203"/>
                <a:gd name="T17" fmla="*/ 77 h 153"/>
                <a:gd name="T18" fmla="*/ 73 w 203"/>
                <a:gd name="T19" fmla="*/ 77 h 153"/>
                <a:gd name="T20" fmla="*/ 73 w 203"/>
                <a:gd name="T21" fmla="*/ 138 h 153"/>
                <a:gd name="T22" fmla="*/ 60 w 203"/>
                <a:gd name="T23" fmla="*/ 151 h 153"/>
                <a:gd name="T24" fmla="*/ 0 w 203"/>
                <a:gd name="T25" fmla="*/ 158 h 153"/>
                <a:gd name="T26" fmla="*/ 0 w 203"/>
                <a:gd name="T27" fmla="*/ 184 h 153"/>
                <a:gd name="T28" fmla="*/ 24 w 203"/>
                <a:gd name="T29" fmla="*/ 205 h 153"/>
                <a:gd name="T30" fmla="*/ 38 w 203"/>
                <a:gd name="T31" fmla="*/ 205 h 153"/>
                <a:gd name="T32" fmla="*/ 38 w 203"/>
                <a:gd name="T33" fmla="*/ 216 h 153"/>
                <a:gd name="T34" fmla="*/ 38 w 203"/>
                <a:gd name="T35" fmla="*/ 205 h 153"/>
                <a:gd name="T36" fmla="*/ 46 w 203"/>
                <a:gd name="T37" fmla="*/ 205 h 153"/>
                <a:gd name="T38" fmla="*/ 60 w 203"/>
                <a:gd name="T39" fmla="*/ 216 h 153"/>
                <a:gd name="T40" fmla="*/ 60 w 203"/>
                <a:gd name="T41" fmla="*/ 205 h 153"/>
                <a:gd name="T42" fmla="*/ 83 w 203"/>
                <a:gd name="T43" fmla="*/ 184 h 153"/>
                <a:gd name="T44" fmla="*/ 96 w 203"/>
                <a:gd name="T45" fmla="*/ 184 h 153"/>
                <a:gd name="T46" fmla="*/ 132 w 203"/>
                <a:gd name="T47" fmla="*/ 195 h 153"/>
                <a:gd name="T48" fmla="*/ 142 w 203"/>
                <a:gd name="T49" fmla="*/ 195 h 153"/>
                <a:gd name="T50" fmla="*/ 170 w 203"/>
                <a:gd name="T51" fmla="*/ 205 h 153"/>
                <a:gd name="T52" fmla="*/ 192 w 203"/>
                <a:gd name="T53" fmla="*/ 195 h 153"/>
                <a:gd name="T54" fmla="*/ 231 w 203"/>
                <a:gd name="T55" fmla="*/ 195 h 153"/>
                <a:gd name="T56" fmla="*/ 241 w 203"/>
                <a:gd name="T57" fmla="*/ 184 h 153"/>
                <a:gd name="T58" fmla="*/ 252 w 203"/>
                <a:gd name="T59" fmla="*/ 184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3"/>
                <a:gd name="T91" fmla="*/ 0 h 153"/>
                <a:gd name="T92" fmla="*/ 203 w 203"/>
                <a:gd name="T93" fmla="*/ 153 h 1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3" h="153">
                  <a:moveTo>
                    <a:pt x="170" y="130"/>
                  </a:moveTo>
                  <a:lnTo>
                    <a:pt x="170" y="120"/>
                  </a:lnTo>
                  <a:lnTo>
                    <a:pt x="195" y="89"/>
                  </a:lnTo>
                  <a:lnTo>
                    <a:pt x="202" y="40"/>
                  </a:lnTo>
                  <a:lnTo>
                    <a:pt x="187" y="24"/>
                  </a:lnTo>
                  <a:lnTo>
                    <a:pt x="187" y="8"/>
                  </a:lnTo>
                  <a:lnTo>
                    <a:pt x="178" y="0"/>
                  </a:lnTo>
                  <a:lnTo>
                    <a:pt x="146" y="0"/>
                  </a:lnTo>
                  <a:lnTo>
                    <a:pt x="65" y="55"/>
                  </a:lnTo>
                  <a:lnTo>
                    <a:pt x="49" y="55"/>
                  </a:lnTo>
                  <a:lnTo>
                    <a:pt x="49" y="96"/>
                  </a:lnTo>
                  <a:lnTo>
                    <a:pt x="40" y="105"/>
                  </a:lnTo>
                  <a:lnTo>
                    <a:pt x="0" y="112"/>
                  </a:lnTo>
                  <a:lnTo>
                    <a:pt x="0" y="130"/>
                  </a:lnTo>
                  <a:lnTo>
                    <a:pt x="16" y="145"/>
                  </a:lnTo>
                  <a:lnTo>
                    <a:pt x="25" y="145"/>
                  </a:lnTo>
                  <a:lnTo>
                    <a:pt x="25" y="152"/>
                  </a:lnTo>
                  <a:lnTo>
                    <a:pt x="25" y="145"/>
                  </a:lnTo>
                  <a:lnTo>
                    <a:pt x="31" y="145"/>
                  </a:lnTo>
                  <a:lnTo>
                    <a:pt x="40" y="152"/>
                  </a:lnTo>
                  <a:lnTo>
                    <a:pt x="40" y="145"/>
                  </a:lnTo>
                  <a:lnTo>
                    <a:pt x="56" y="130"/>
                  </a:lnTo>
                  <a:lnTo>
                    <a:pt x="65" y="130"/>
                  </a:lnTo>
                  <a:lnTo>
                    <a:pt x="90" y="137"/>
                  </a:lnTo>
                  <a:lnTo>
                    <a:pt x="96" y="137"/>
                  </a:lnTo>
                  <a:lnTo>
                    <a:pt x="115" y="145"/>
                  </a:lnTo>
                  <a:lnTo>
                    <a:pt x="130" y="137"/>
                  </a:lnTo>
                  <a:lnTo>
                    <a:pt x="155" y="137"/>
                  </a:lnTo>
                  <a:lnTo>
                    <a:pt x="162" y="130"/>
                  </a:lnTo>
                  <a:lnTo>
                    <a:pt x="170" y="13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5" name="Freeform 27"/>
            <p:cNvSpPr>
              <a:spLocks/>
            </p:cNvSpPr>
            <p:nvPr/>
          </p:nvSpPr>
          <p:spPr bwMode="blackWhite">
            <a:xfrm>
              <a:off x="3073" y="2227"/>
              <a:ext cx="235" cy="276"/>
            </a:xfrm>
            <a:custGeom>
              <a:avLst/>
              <a:gdLst>
                <a:gd name="T0" fmla="*/ 11 w 213"/>
                <a:gd name="T1" fmla="*/ 225 h 251"/>
                <a:gd name="T2" fmla="*/ 34 w 213"/>
                <a:gd name="T3" fmla="*/ 247 h 251"/>
                <a:gd name="T4" fmla="*/ 34 w 213"/>
                <a:gd name="T5" fmla="*/ 269 h 251"/>
                <a:gd name="T6" fmla="*/ 61 w 213"/>
                <a:gd name="T7" fmla="*/ 283 h 251"/>
                <a:gd name="T8" fmla="*/ 108 w 213"/>
                <a:gd name="T9" fmla="*/ 342 h 251"/>
                <a:gd name="T10" fmla="*/ 119 w 213"/>
                <a:gd name="T11" fmla="*/ 355 h 251"/>
                <a:gd name="T12" fmla="*/ 157 w 213"/>
                <a:gd name="T13" fmla="*/ 355 h 251"/>
                <a:gd name="T14" fmla="*/ 168 w 213"/>
                <a:gd name="T15" fmla="*/ 365 h 251"/>
                <a:gd name="T16" fmla="*/ 190 w 213"/>
                <a:gd name="T17" fmla="*/ 365 h 251"/>
                <a:gd name="T18" fmla="*/ 226 w 213"/>
                <a:gd name="T19" fmla="*/ 355 h 251"/>
                <a:gd name="T20" fmla="*/ 239 w 213"/>
                <a:gd name="T21" fmla="*/ 355 h 251"/>
                <a:gd name="T22" fmla="*/ 263 w 213"/>
                <a:gd name="T23" fmla="*/ 355 h 251"/>
                <a:gd name="T24" fmla="*/ 263 w 213"/>
                <a:gd name="T25" fmla="*/ 332 h 251"/>
                <a:gd name="T26" fmla="*/ 252 w 213"/>
                <a:gd name="T27" fmla="*/ 332 h 251"/>
                <a:gd name="T28" fmla="*/ 226 w 213"/>
                <a:gd name="T29" fmla="*/ 296 h 251"/>
                <a:gd name="T30" fmla="*/ 216 w 213"/>
                <a:gd name="T31" fmla="*/ 283 h 251"/>
                <a:gd name="T32" fmla="*/ 226 w 213"/>
                <a:gd name="T33" fmla="*/ 269 h 251"/>
                <a:gd name="T34" fmla="*/ 239 w 213"/>
                <a:gd name="T35" fmla="*/ 238 h 251"/>
                <a:gd name="T36" fmla="*/ 276 w 213"/>
                <a:gd name="T37" fmla="*/ 189 h 251"/>
                <a:gd name="T38" fmla="*/ 286 w 213"/>
                <a:gd name="T39" fmla="*/ 119 h 251"/>
                <a:gd name="T40" fmla="*/ 314 w 213"/>
                <a:gd name="T41" fmla="*/ 106 h 251"/>
                <a:gd name="T42" fmla="*/ 314 w 213"/>
                <a:gd name="T43" fmla="*/ 93 h 251"/>
                <a:gd name="T44" fmla="*/ 301 w 213"/>
                <a:gd name="T45" fmla="*/ 84 h 251"/>
                <a:gd name="T46" fmla="*/ 286 w 213"/>
                <a:gd name="T47" fmla="*/ 11 h 251"/>
                <a:gd name="T48" fmla="*/ 263 w 213"/>
                <a:gd name="T49" fmla="*/ 0 h 251"/>
                <a:gd name="T50" fmla="*/ 226 w 213"/>
                <a:gd name="T51" fmla="*/ 24 h 251"/>
                <a:gd name="T52" fmla="*/ 216 w 213"/>
                <a:gd name="T53" fmla="*/ 11 h 251"/>
                <a:gd name="T54" fmla="*/ 61 w 213"/>
                <a:gd name="T55" fmla="*/ 11 h 251"/>
                <a:gd name="T56" fmla="*/ 61 w 213"/>
                <a:gd name="T57" fmla="*/ 46 h 251"/>
                <a:gd name="T58" fmla="*/ 46 w 213"/>
                <a:gd name="T59" fmla="*/ 59 h 251"/>
                <a:gd name="T60" fmla="*/ 34 w 213"/>
                <a:gd name="T61" fmla="*/ 69 h 251"/>
                <a:gd name="T62" fmla="*/ 34 w 213"/>
                <a:gd name="T63" fmla="*/ 130 h 251"/>
                <a:gd name="T64" fmla="*/ 34 w 213"/>
                <a:gd name="T65" fmla="*/ 143 h 251"/>
                <a:gd name="T66" fmla="*/ 24 w 213"/>
                <a:gd name="T67" fmla="*/ 143 h 251"/>
                <a:gd name="T68" fmla="*/ 0 w 213"/>
                <a:gd name="T69" fmla="*/ 189 h 251"/>
                <a:gd name="T70" fmla="*/ 24 w 213"/>
                <a:gd name="T71" fmla="*/ 225 h 251"/>
                <a:gd name="T72" fmla="*/ 11 w 213"/>
                <a:gd name="T73" fmla="*/ 225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3"/>
                <a:gd name="T112" fmla="*/ 0 h 251"/>
                <a:gd name="T113" fmla="*/ 213 w 213"/>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3" h="251">
                  <a:moveTo>
                    <a:pt x="7" y="154"/>
                  </a:moveTo>
                  <a:lnTo>
                    <a:pt x="23" y="169"/>
                  </a:lnTo>
                  <a:lnTo>
                    <a:pt x="23" y="185"/>
                  </a:lnTo>
                  <a:lnTo>
                    <a:pt x="41" y="194"/>
                  </a:lnTo>
                  <a:lnTo>
                    <a:pt x="73" y="234"/>
                  </a:lnTo>
                  <a:lnTo>
                    <a:pt x="81" y="243"/>
                  </a:lnTo>
                  <a:lnTo>
                    <a:pt x="106" y="243"/>
                  </a:lnTo>
                  <a:lnTo>
                    <a:pt x="113" y="250"/>
                  </a:lnTo>
                  <a:lnTo>
                    <a:pt x="128" y="250"/>
                  </a:lnTo>
                  <a:lnTo>
                    <a:pt x="153" y="243"/>
                  </a:lnTo>
                  <a:lnTo>
                    <a:pt x="162" y="243"/>
                  </a:lnTo>
                  <a:lnTo>
                    <a:pt x="178" y="243"/>
                  </a:lnTo>
                  <a:lnTo>
                    <a:pt x="178" y="227"/>
                  </a:lnTo>
                  <a:lnTo>
                    <a:pt x="170" y="227"/>
                  </a:lnTo>
                  <a:lnTo>
                    <a:pt x="153" y="203"/>
                  </a:lnTo>
                  <a:lnTo>
                    <a:pt x="146" y="194"/>
                  </a:lnTo>
                  <a:lnTo>
                    <a:pt x="153" y="185"/>
                  </a:lnTo>
                  <a:lnTo>
                    <a:pt x="162" y="162"/>
                  </a:lnTo>
                  <a:lnTo>
                    <a:pt x="187" y="129"/>
                  </a:lnTo>
                  <a:lnTo>
                    <a:pt x="193" y="81"/>
                  </a:lnTo>
                  <a:lnTo>
                    <a:pt x="212" y="72"/>
                  </a:lnTo>
                  <a:lnTo>
                    <a:pt x="212" y="64"/>
                  </a:lnTo>
                  <a:lnTo>
                    <a:pt x="203" y="57"/>
                  </a:lnTo>
                  <a:lnTo>
                    <a:pt x="193" y="7"/>
                  </a:lnTo>
                  <a:lnTo>
                    <a:pt x="178" y="0"/>
                  </a:lnTo>
                  <a:lnTo>
                    <a:pt x="153" y="16"/>
                  </a:lnTo>
                  <a:lnTo>
                    <a:pt x="146" y="7"/>
                  </a:lnTo>
                  <a:lnTo>
                    <a:pt x="41" y="7"/>
                  </a:lnTo>
                  <a:lnTo>
                    <a:pt x="41" y="32"/>
                  </a:lnTo>
                  <a:lnTo>
                    <a:pt x="31" y="41"/>
                  </a:lnTo>
                  <a:lnTo>
                    <a:pt x="23" y="47"/>
                  </a:lnTo>
                  <a:lnTo>
                    <a:pt x="23" y="88"/>
                  </a:lnTo>
                  <a:lnTo>
                    <a:pt x="23" y="97"/>
                  </a:lnTo>
                  <a:lnTo>
                    <a:pt x="16" y="97"/>
                  </a:lnTo>
                  <a:lnTo>
                    <a:pt x="0" y="129"/>
                  </a:lnTo>
                  <a:lnTo>
                    <a:pt x="16" y="154"/>
                  </a:lnTo>
                  <a:lnTo>
                    <a:pt x="7" y="154"/>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6" name="Freeform 28"/>
            <p:cNvSpPr>
              <a:spLocks/>
            </p:cNvSpPr>
            <p:nvPr/>
          </p:nvSpPr>
          <p:spPr bwMode="blackWhite">
            <a:xfrm>
              <a:off x="2966" y="2396"/>
              <a:ext cx="190" cy="117"/>
            </a:xfrm>
            <a:custGeom>
              <a:avLst/>
              <a:gdLst>
                <a:gd name="T0" fmla="*/ 156 w 172"/>
                <a:gd name="T1" fmla="*/ 0 h 106"/>
                <a:gd name="T2" fmla="*/ 180 w 172"/>
                <a:gd name="T3" fmla="*/ 23 h 106"/>
                <a:gd name="T4" fmla="*/ 180 w 172"/>
                <a:gd name="T5" fmla="*/ 46 h 106"/>
                <a:gd name="T6" fmla="*/ 208 w 172"/>
                <a:gd name="T7" fmla="*/ 60 h 106"/>
                <a:gd name="T8" fmla="*/ 255 w 172"/>
                <a:gd name="T9" fmla="*/ 118 h 106"/>
                <a:gd name="T10" fmla="*/ 170 w 172"/>
                <a:gd name="T11" fmla="*/ 118 h 106"/>
                <a:gd name="T12" fmla="*/ 156 w 172"/>
                <a:gd name="T13" fmla="*/ 131 h 106"/>
                <a:gd name="T14" fmla="*/ 118 w 172"/>
                <a:gd name="T15" fmla="*/ 131 h 106"/>
                <a:gd name="T16" fmla="*/ 112 w 172"/>
                <a:gd name="T17" fmla="*/ 118 h 106"/>
                <a:gd name="T18" fmla="*/ 97 w 172"/>
                <a:gd name="T19" fmla="*/ 118 h 106"/>
                <a:gd name="T20" fmla="*/ 85 w 172"/>
                <a:gd name="T21" fmla="*/ 142 h 106"/>
                <a:gd name="T22" fmla="*/ 51 w 172"/>
                <a:gd name="T23" fmla="*/ 156 h 106"/>
                <a:gd name="T24" fmla="*/ 36 w 172"/>
                <a:gd name="T25" fmla="*/ 156 h 106"/>
                <a:gd name="T26" fmla="*/ 13 w 172"/>
                <a:gd name="T27" fmla="*/ 118 h 106"/>
                <a:gd name="T28" fmla="*/ 0 w 172"/>
                <a:gd name="T29" fmla="*/ 108 h 106"/>
                <a:gd name="T30" fmla="*/ 25 w 172"/>
                <a:gd name="T31" fmla="*/ 73 h 106"/>
                <a:gd name="T32" fmla="*/ 85 w 172"/>
                <a:gd name="T33" fmla="*/ 60 h 106"/>
                <a:gd name="T34" fmla="*/ 97 w 172"/>
                <a:gd name="T35" fmla="*/ 46 h 106"/>
                <a:gd name="T36" fmla="*/ 85 w 172"/>
                <a:gd name="T37" fmla="*/ 46 h 106"/>
                <a:gd name="T38" fmla="*/ 118 w 172"/>
                <a:gd name="T39" fmla="*/ 35 h 106"/>
                <a:gd name="T40" fmla="*/ 145 w 172"/>
                <a:gd name="T41" fmla="*/ 12 h 106"/>
                <a:gd name="T42" fmla="*/ 156 w 172"/>
                <a:gd name="T43" fmla="*/ 0 h 1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
                <a:gd name="T67" fmla="*/ 0 h 106"/>
                <a:gd name="T68" fmla="*/ 172 w 172"/>
                <a:gd name="T69" fmla="*/ 106 h 1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 h="106">
                  <a:moveTo>
                    <a:pt x="105" y="0"/>
                  </a:moveTo>
                  <a:lnTo>
                    <a:pt x="121" y="15"/>
                  </a:lnTo>
                  <a:lnTo>
                    <a:pt x="121" y="31"/>
                  </a:lnTo>
                  <a:lnTo>
                    <a:pt x="139" y="40"/>
                  </a:lnTo>
                  <a:lnTo>
                    <a:pt x="171" y="80"/>
                  </a:lnTo>
                  <a:lnTo>
                    <a:pt x="114" y="80"/>
                  </a:lnTo>
                  <a:lnTo>
                    <a:pt x="105" y="89"/>
                  </a:lnTo>
                  <a:lnTo>
                    <a:pt x="80" y="89"/>
                  </a:lnTo>
                  <a:lnTo>
                    <a:pt x="74" y="80"/>
                  </a:lnTo>
                  <a:lnTo>
                    <a:pt x="65" y="80"/>
                  </a:lnTo>
                  <a:lnTo>
                    <a:pt x="57" y="96"/>
                  </a:lnTo>
                  <a:lnTo>
                    <a:pt x="34" y="105"/>
                  </a:lnTo>
                  <a:lnTo>
                    <a:pt x="24" y="105"/>
                  </a:lnTo>
                  <a:lnTo>
                    <a:pt x="9" y="80"/>
                  </a:lnTo>
                  <a:lnTo>
                    <a:pt x="0" y="73"/>
                  </a:lnTo>
                  <a:lnTo>
                    <a:pt x="17" y="49"/>
                  </a:lnTo>
                  <a:lnTo>
                    <a:pt x="57" y="40"/>
                  </a:lnTo>
                  <a:lnTo>
                    <a:pt x="65" y="31"/>
                  </a:lnTo>
                  <a:lnTo>
                    <a:pt x="57" y="31"/>
                  </a:lnTo>
                  <a:lnTo>
                    <a:pt x="80" y="24"/>
                  </a:lnTo>
                  <a:lnTo>
                    <a:pt x="98" y="8"/>
                  </a:lnTo>
                  <a:lnTo>
                    <a:pt x="105"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7" name="Freeform 29"/>
            <p:cNvSpPr>
              <a:spLocks/>
            </p:cNvSpPr>
            <p:nvPr/>
          </p:nvSpPr>
          <p:spPr bwMode="blackWhite">
            <a:xfrm>
              <a:off x="3242" y="2493"/>
              <a:ext cx="118" cy="125"/>
            </a:xfrm>
            <a:custGeom>
              <a:avLst/>
              <a:gdLst>
                <a:gd name="T0" fmla="*/ 157 w 107"/>
                <a:gd name="T1" fmla="*/ 11 h 114"/>
                <a:gd name="T2" fmla="*/ 132 w 107"/>
                <a:gd name="T3" fmla="*/ 0 h 114"/>
                <a:gd name="T4" fmla="*/ 96 w 107"/>
                <a:gd name="T5" fmla="*/ 11 h 114"/>
                <a:gd name="T6" fmla="*/ 37 w 107"/>
                <a:gd name="T7" fmla="*/ 0 h 114"/>
                <a:gd name="T8" fmla="*/ 13 w 107"/>
                <a:gd name="T9" fmla="*/ 0 h 114"/>
                <a:gd name="T10" fmla="*/ 0 w 107"/>
                <a:gd name="T11" fmla="*/ 0 h 114"/>
                <a:gd name="T12" fmla="*/ 13 w 107"/>
                <a:gd name="T13" fmla="*/ 11 h 114"/>
                <a:gd name="T14" fmla="*/ 25 w 107"/>
                <a:gd name="T15" fmla="*/ 45 h 114"/>
                <a:gd name="T16" fmla="*/ 0 w 107"/>
                <a:gd name="T17" fmla="*/ 80 h 114"/>
                <a:gd name="T18" fmla="*/ 0 w 107"/>
                <a:gd name="T19" fmla="*/ 94 h 114"/>
                <a:gd name="T20" fmla="*/ 13 w 107"/>
                <a:gd name="T21" fmla="*/ 94 h 114"/>
                <a:gd name="T22" fmla="*/ 74 w 107"/>
                <a:gd name="T23" fmla="*/ 126 h 114"/>
                <a:gd name="T24" fmla="*/ 74 w 107"/>
                <a:gd name="T25" fmla="*/ 151 h 114"/>
                <a:gd name="T26" fmla="*/ 109 w 107"/>
                <a:gd name="T27" fmla="*/ 163 h 114"/>
                <a:gd name="T28" fmla="*/ 120 w 107"/>
                <a:gd name="T29" fmla="*/ 126 h 114"/>
                <a:gd name="T30" fmla="*/ 132 w 107"/>
                <a:gd name="T31" fmla="*/ 126 h 114"/>
                <a:gd name="T32" fmla="*/ 146 w 107"/>
                <a:gd name="T33" fmla="*/ 104 h 114"/>
                <a:gd name="T34" fmla="*/ 132 w 107"/>
                <a:gd name="T35" fmla="*/ 94 h 114"/>
                <a:gd name="T36" fmla="*/ 132 w 107"/>
                <a:gd name="T37" fmla="*/ 36 h 114"/>
                <a:gd name="T38" fmla="*/ 157 w 107"/>
                <a:gd name="T39" fmla="*/ 11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114"/>
                <a:gd name="T62" fmla="*/ 107 w 107"/>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114">
                  <a:moveTo>
                    <a:pt x="106" y="7"/>
                  </a:moveTo>
                  <a:lnTo>
                    <a:pt x="90" y="0"/>
                  </a:lnTo>
                  <a:lnTo>
                    <a:pt x="65" y="7"/>
                  </a:lnTo>
                  <a:lnTo>
                    <a:pt x="25" y="0"/>
                  </a:lnTo>
                  <a:lnTo>
                    <a:pt x="9" y="0"/>
                  </a:lnTo>
                  <a:lnTo>
                    <a:pt x="0" y="0"/>
                  </a:lnTo>
                  <a:lnTo>
                    <a:pt x="9" y="7"/>
                  </a:lnTo>
                  <a:lnTo>
                    <a:pt x="17" y="31"/>
                  </a:lnTo>
                  <a:lnTo>
                    <a:pt x="0" y="56"/>
                  </a:lnTo>
                  <a:lnTo>
                    <a:pt x="0" y="65"/>
                  </a:lnTo>
                  <a:lnTo>
                    <a:pt x="9" y="65"/>
                  </a:lnTo>
                  <a:lnTo>
                    <a:pt x="50" y="88"/>
                  </a:lnTo>
                  <a:lnTo>
                    <a:pt x="50" y="105"/>
                  </a:lnTo>
                  <a:lnTo>
                    <a:pt x="74" y="113"/>
                  </a:lnTo>
                  <a:lnTo>
                    <a:pt x="82" y="88"/>
                  </a:lnTo>
                  <a:lnTo>
                    <a:pt x="90" y="88"/>
                  </a:lnTo>
                  <a:lnTo>
                    <a:pt x="99" y="72"/>
                  </a:lnTo>
                  <a:lnTo>
                    <a:pt x="90" y="65"/>
                  </a:lnTo>
                  <a:lnTo>
                    <a:pt x="90" y="25"/>
                  </a:lnTo>
                  <a:lnTo>
                    <a:pt x="106" y="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8" name="Freeform 30"/>
            <p:cNvSpPr>
              <a:spLocks/>
            </p:cNvSpPr>
            <p:nvPr/>
          </p:nvSpPr>
          <p:spPr bwMode="blackWhite">
            <a:xfrm>
              <a:off x="3180" y="2493"/>
              <a:ext cx="81" cy="80"/>
            </a:xfrm>
            <a:custGeom>
              <a:avLst/>
              <a:gdLst>
                <a:gd name="T0" fmla="*/ 80 w 74"/>
                <a:gd name="T1" fmla="*/ 0 h 73"/>
                <a:gd name="T2" fmla="*/ 93 w 74"/>
                <a:gd name="T3" fmla="*/ 11 h 73"/>
                <a:gd name="T4" fmla="*/ 105 w 74"/>
                <a:gd name="T5" fmla="*/ 45 h 73"/>
                <a:gd name="T6" fmla="*/ 80 w 74"/>
                <a:gd name="T7" fmla="*/ 80 h 73"/>
                <a:gd name="T8" fmla="*/ 80 w 74"/>
                <a:gd name="T9" fmla="*/ 93 h 73"/>
                <a:gd name="T10" fmla="*/ 45 w 74"/>
                <a:gd name="T11" fmla="*/ 93 h 73"/>
                <a:gd name="T12" fmla="*/ 24 w 74"/>
                <a:gd name="T13" fmla="*/ 93 h 73"/>
                <a:gd name="T14" fmla="*/ 0 w 74"/>
                <a:gd name="T15" fmla="*/ 104 h 73"/>
                <a:gd name="T16" fmla="*/ 13 w 74"/>
                <a:gd name="T17" fmla="*/ 70 h 73"/>
                <a:gd name="T18" fmla="*/ 24 w 74"/>
                <a:gd name="T19" fmla="*/ 58 h 73"/>
                <a:gd name="T20" fmla="*/ 36 w 74"/>
                <a:gd name="T21" fmla="*/ 36 h 73"/>
                <a:gd name="T22" fmla="*/ 24 w 74"/>
                <a:gd name="T23" fmla="*/ 36 h 73"/>
                <a:gd name="T24" fmla="*/ 24 w 74"/>
                <a:gd name="T25" fmla="*/ 11 h 73"/>
                <a:gd name="T26" fmla="*/ 45 w 74"/>
                <a:gd name="T27" fmla="*/ 11 h 73"/>
                <a:gd name="T28" fmla="*/ 80 w 74"/>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73"/>
                <a:gd name="T47" fmla="*/ 74 w 74"/>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73">
                  <a:moveTo>
                    <a:pt x="56" y="0"/>
                  </a:moveTo>
                  <a:lnTo>
                    <a:pt x="65" y="7"/>
                  </a:lnTo>
                  <a:lnTo>
                    <a:pt x="73" y="31"/>
                  </a:lnTo>
                  <a:lnTo>
                    <a:pt x="56" y="56"/>
                  </a:lnTo>
                  <a:lnTo>
                    <a:pt x="56" y="65"/>
                  </a:lnTo>
                  <a:lnTo>
                    <a:pt x="31" y="65"/>
                  </a:lnTo>
                  <a:lnTo>
                    <a:pt x="16" y="65"/>
                  </a:lnTo>
                  <a:lnTo>
                    <a:pt x="0" y="72"/>
                  </a:lnTo>
                  <a:lnTo>
                    <a:pt x="9" y="48"/>
                  </a:lnTo>
                  <a:lnTo>
                    <a:pt x="16" y="40"/>
                  </a:lnTo>
                  <a:lnTo>
                    <a:pt x="25" y="25"/>
                  </a:lnTo>
                  <a:lnTo>
                    <a:pt x="16" y="25"/>
                  </a:lnTo>
                  <a:lnTo>
                    <a:pt x="16" y="7"/>
                  </a:lnTo>
                  <a:lnTo>
                    <a:pt x="31" y="7"/>
                  </a:lnTo>
                  <a:lnTo>
                    <a:pt x="56"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9" name="Freeform 31"/>
            <p:cNvSpPr>
              <a:spLocks/>
            </p:cNvSpPr>
            <p:nvPr/>
          </p:nvSpPr>
          <p:spPr bwMode="blackWhite">
            <a:xfrm>
              <a:off x="3180" y="2564"/>
              <a:ext cx="153" cy="153"/>
            </a:xfrm>
            <a:custGeom>
              <a:avLst/>
              <a:gdLst>
                <a:gd name="T0" fmla="*/ 72 w 139"/>
                <a:gd name="T1" fmla="*/ 171 h 138"/>
                <a:gd name="T2" fmla="*/ 37 w 139"/>
                <a:gd name="T3" fmla="*/ 147 h 138"/>
                <a:gd name="T4" fmla="*/ 24 w 139"/>
                <a:gd name="T5" fmla="*/ 147 h 138"/>
                <a:gd name="T6" fmla="*/ 0 w 139"/>
                <a:gd name="T7" fmla="*/ 110 h 138"/>
                <a:gd name="T8" fmla="*/ 0 w 139"/>
                <a:gd name="T9" fmla="*/ 72 h 138"/>
                <a:gd name="T10" fmla="*/ 24 w 139"/>
                <a:gd name="T11" fmla="*/ 48 h 138"/>
                <a:gd name="T12" fmla="*/ 24 w 139"/>
                <a:gd name="T13" fmla="*/ 34 h 138"/>
                <a:gd name="T14" fmla="*/ 24 w 139"/>
                <a:gd name="T15" fmla="*/ 24 h 138"/>
                <a:gd name="T16" fmla="*/ 24 w 139"/>
                <a:gd name="T17" fmla="*/ 0 h 138"/>
                <a:gd name="T18" fmla="*/ 45 w 139"/>
                <a:gd name="T19" fmla="*/ 0 h 138"/>
                <a:gd name="T20" fmla="*/ 83 w 139"/>
                <a:gd name="T21" fmla="*/ 0 h 138"/>
                <a:gd name="T22" fmla="*/ 96 w 139"/>
                <a:gd name="T23" fmla="*/ 0 h 138"/>
                <a:gd name="T24" fmla="*/ 156 w 139"/>
                <a:gd name="T25" fmla="*/ 34 h 138"/>
                <a:gd name="T26" fmla="*/ 156 w 139"/>
                <a:gd name="T27" fmla="*/ 60 h 138"/>
                <a:gd name="T28" fmla="*/ 190 w 139"/>
                <a:gd name="T29" fmla="*/ 72 h 138"/>
                <a:gd name="T30" fmla="*/ 177 w 139"/>
                <a:gd name="T31" fmla="*/ 95 h 138"/>
                <a:gd name="T32" fmla="*/ 190 w 139"/>
                <a:gd name="T33" fmla="*/ 122 h 138"/>
                <a:gd name="T34" fmla="*/ 190 w 139"/>
                <a:gd name="T35" fmla="*/ 155 h 138"/>
                <a:gd name="T36" fmla="*/ 190 w 139"/>
                <a:gd name="T37" fmla="*/ 171 h 138"/>
                <a:gd name="T38" fmla="*/ 203 w 139"/>
                <a:gd name="T39" fmla="*/ 184 h 138"/>
                <a:gd name="T40" fmla="*/ 177 w 139"/>
                <a:gd name="T41" fmla="*/ 207 h 138"/>
                <a:gd name="T42" fmla="*/ 132 w 139"/>
                <a:gd name="T43" fmla="*/ 207 h 138"/>
                <a:gd name="T44" fmla="*/ 107 w 139"/>
                <a:gd name="T45" fmla="*/ 207 h 138"/>
                <a:gd name="T46" fmla="*/ 96 w 139"/>
                <a:gd name="T47" fmla="*/ 171 h 138"/>
                <a:gd name="T48" fmla="*/ 83 w 139"/>
                <a:gd name="T49" fmla="*/ 171 h 138"/>
                <a:gd name="T50" fmla="*/ 72 w 139"/>
                <a:gd name="T51" fmla="*/ 171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9"/>
                <a:gd name="T79" fmla="*/ 0 h 138"/>
                <a:gd name="T80" fmla="*/ 139 w 139"/>
                <a:gd name="T81" fmla="*/ 138 h 1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9" h="138">
                  <a:moveTo>
                    <a:pt x="49" y="113"/>
                  </a:moveTo>
                  <a:lnTo>
                    <a:pt x="25" y="97"/>
                  </a:lnTo>
                  <a:lnTo>
                    <a:pt x="16" y="97"/>
                  </a:lnTo>
                  <a:lnTo>
                    <a:pt x="0" y="72"/>
                  </a:lnTo>
                  <a:lnTo>
                    <a:pt x="0" y="48"/>
                  </a:lnTo>
                  <a:lnTo>
                    <a:pt x="16" y="32"/>
                  </a:lnTo>
                  <a:lnTo>
                    <a:pt x="16" y="23"/>
                  </a:lnTo>
                  <a:lnTo>
                    <a:pt x="16" y="16"/>
                  </a:lnTo>
                  <a:lnTo>
                    <a:pt x="16" y="0"/>
                  </a:lnTo>
                  <a:lnTo>
                    <a:pt x="31" y="0"/>
                  </a:lnTo>
                  <a:lnTo>
                    <a:pt x="56" y="0"/>
                  </a:lnTo>
                  <a:lnTo>
                    <a:pt x="65" y="0"/>
                  </a:lnTo>
                  <a:lnTo>
                    <a:pt x="106" y="23"/>
                  </a:lnTo>
                  <a:lnTo>
                    <a:pt x="106" y="40"/>
                  </a:lnTo>
                  <a:lnTo>
                    <a:pt x="130" y="48"/>
                  </a:lnTo>
                  <a:lnTo>
                    <a:pt x="121" y="63"/>
                  </a:lnTo>
                  <a:lnTo>
                    <a:pt x="130" y="80"/>
                  </a:lnTo>
                  <a:lnTo>
                    <a:pt x="130" y="103"/>
                  </a:lnTo>
                  <a:lnTo>
                    <a:pt x="130" y="113"/>
                  </a:lnTo>
                  <a:lnTo>
                    <a:pt x="138" y="122"/>
                  </a:lnTo>
                  <a:lnTo>
                    <a:pt x="121" y="137"/>
                  </a:lnTo>
                  <a:lnTo>
                    <a:pt x="90" y="137"/>
                  </a:lnTo>
                  <a:lnTo>
                    <a:pt x="73" y="137"/>
                  </a:lnTo>
                  <a:lnTo>
                    <a:pt x="65" y="113"/>
                  </a:lnTo>
                  <a:lnTo>
                    <a:pt x="56" y="113"/>
                  </a:lnTo>
                  <a:lnTo>
                    <a:pt x="49" y="113"/>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30" name="Freeform 32"/>
            <p:cNvSpPr>
              <a:spLocks/>
            </p:cNvSpPr>
            <p:nvPr/>
          </p:nvSpPr>
          <p:spPr bwMode="blackWhite">
            <a:xfrm>
              <a:off x="2941" y="2483"/>
              <a:ext cx="268" cy="261"/>
            </a:xfrm>
            <a:custGeom>
              <a:avLst/>
              <a:gdLst>
                <a:gd name="T0" fmla="*/ 282 w 244"/>
                <a:gd name="T1" fmla="*/ 0 h 237"/>
                <a:gd name="T2" fmla="*/ 199 w 244"/>
                <a:gd name="T3" fmla="*/ 0 h 237"/>
                <a:gd name="T4" fmla="*/ 187 w 244"/>
                <a:gd name="T5" fmla="*/ 13 h 237"/>
                <a:gd name="T6" fmla="*/ 149 w 244"/>
                <a:gd name="T7" fmla="*/ 13 h 237"/>
                <a:gd name="T8" fmla="*/ 143 w 244"/>
                <a:gd name="T9" fmla="*/ 0 h 237"/>
                <a:gd name="T10" fmla="*/ 130 w 244"/>
                <a:gd name="T11" fmla="*/ 0 h 237"/>
                <a:gd name="T12" fmla="*/ 118 w 244"/>
                <a:gd name="T13" fmla="*/ 24 h 237"/>
                <a:gd name="T14" fmla="*/ 91 w 244"/>
                <a:gd name="T15" fmla="*/ 108 h 237"/>
                <a:gd name="T16" fmla="*/ 69 w 244"/>
                <a:gd name="T17" fmla="*/ 132 h 237"/>
                <a:gd name="T18" fmla="*/ 58 w 244"/>
                <a:gd name="T19" fmla="*/ 168 h 237"/>
                <a:gd name="T20" fmla="*/ 33 w 244"/>
                <a:gd name="T21" fmla="*/ 180 h 237"/>
                <a:gd name="T22" fmla="*/ 11 w 244"/>
                <a:gd name="T23" fmla="*/ 180 h 237"/>
                <a:gd name="T24" fmla="*/ 0 w 244"/>
                <a:gd name="T25" fmla="*/ 202 h 237"/>
                <a:gd name="T26" fmla="*/ 0 w 244"/>
                <a:gd name="T27" fmla="*/ 215 h 237"/>
                <a:gd name="T28" fmla="*/ 22 w 244"/>
                <a:gd name="T29" fmla="*/ 202 h 237"/>
                <a:gd name="T30" fmla="*/ 69 w 244"/>
                <a:gd name="T31" fmla="*/ 202 h 237"/>
                <a:gd name="T32" fmla="*/ 83 w 244"/>
                <a:gd name="T33" fmla="*/ 202 h 237"/>
                <a:gd name="T34" fmla="*/ 83 w 244"/>
                <a:gd name="T35" fmla="*/ 227 h 237"/>
                <a:gd name="T36" fmla="*/ 105 w 244"/>
                <a:gd name="T37" fmla="*/ 251 h 237"/>
                <a:gd name="T38" fmla="*/ 130 w 244"/>
                <a:gd name="T39" fmla="*/ 238 h 237"/>
                <a:gd name="T40" fmla="*/ 130 w 244"/>
                <a:gd name="T41" fmla="*/ 227 h 237"/>
                <a:gd name="T42" fmla="*/ 149 w 244"/>
                <a:gd name="T43" fmla="*/ 227 h 237"/>
                <a:gd name="T44" fmla="*/ 176 w 244"/>
                <a:gd name="T45" fmla="*/ 238 h 237"/>
                <a:gd name="T46" fmla="*/ 176 w 244"/>
                <a:gd name="T47" fmla="*/ 275 h 237"/>
                <a:gd name="T48" fmla="*/ 187 w 244"/>
                <a:gd name="T49" fmla="*/ 289 h 237"/>
                <a:gd name="T50" fmla="*/ 176 w 244"/>
                <a:gd name="T51" fmla="*/ 296 h 237"/>
                <a:gd name="T52" fmla="*/ 176 w 244"/>
                <a:gd name="T53" fmla="*/ 309 h 237"/>
                <a:gd name="T54" fmla="*/ 210 w 244"/>
                <a:gd name="T55" fmla="*/ 296 h 237"/>
                <a:gd name="T56" fmla="*/ 257 w 244"/>
                <a:gd name="T57" fmla="*/ 322 h 237"/>
                <a:gd name="T58" fmla="*/ 270 w 244"/>
                <a:gd name="T59" fmla="*/ 309 h 237"/>
                <a:gd name="T60" fmla="*/ 305 w 244"/>
                <a:gd name="T61" fmla="*/ 334 h 237"/>
                <a:gd name="T62" fmla="*/ 317 w 244"/>
                <a:gd name="T63" fmla="*/ 347 h 237"/>
                <a:gd name="T64" fmla="*/ 317 w 244"/>
                <a:gd name="T65" fmla="*/ 322 h 237"/>
                <a:gd name="T66" fmla="*/ 305 w 244"/>
                <a:gd name="T67" fmla="*/ 322 h 237"/>
                <a:gd name="T68" fmla="*/ 305 w 244"/>
                <a:gd name="T69" fmla="*/ 309 h 237"/>
                <a:gd name="T70" fmla="*/ 305 w 244"/>
                <a:gd name="T71" fmla="*/ 261 h 237"/>
                <a:gd name="T72" fmla="*/ 305 w 244"/>
                <a:gd name="T73" fmla="*/ 251 h 237"/>
                <a:gd name="T74" fmla="*/ 340 w 244"/>
                <a:gd name="T75" fmla="*/ 251 h 237"/>
                <a:gd name="T76" fmla="*/ 317 w 244"/>
                <a:gd name="T77" fmla="*/ 215 h 237"/>
                <a:gd name="T78" fmla="*/ 317 w 244"/>
                <a:gd name="T79" fmla="*/ 180 h 237"/>
                <a:gd name="T80" fmla="*/ 317 w 244"/>
                <a:gd name="T81" fmla="*/ 156 h 237"/>
                <a:gd name="T82" fmla="*/ 317 w 244"/>
                <a:gd name="T83" fmla="*/ 143 h 237"/>
                <a:gd name="T84" fmla="*/ 305 w 244"/>
                <a:gd name="T85" fmla="*/ 143 h 237"/>
                <a:gd name="T86" fmla="*/ 317 w 244"/>
                <a:gd name="T87" fmla="*/ 119 h 237"/>
                <a:gd name="T88" fmla="*/ 330 w 244"/>
                <a:gd name="T89" fmla="*/ 84 h 237"/>
                <a:gd name="T90" fmla="*/ 340 w 244"/>
                <a:gd name="T91" fmla="*/ 72 h 237"/>
                <a:gd name="T92" fmla="*/ 354 w 244"/>
                <a:gd name="T93" fmla="*/ 50 h 237"/>
                <a:gd name="T94" fmla="*/ 340 w 244"/>
                <a:gd name="T95" fmla="*/ 50 h 237"/>
                <a:gd name="T96" fmla="*/ 340 w 244"/>
                <a:gd name="T97" fmla="*/ 24 h 237"/>
                <a:gd name="T98" fmla="*/ 330 w 244"/>
                <a:gd name="T99" fmla="*/ 13 h 237"/>
                <a:gd name="T100" fmla="*/ 294 w 244"/>
                <a:gd name="T101" fmla="*/ 13 h 237"/>
                <a:gd name="T102" fmla="*/ 282 w 244"/>
                <a:gd name="T103" fmla="*/ 0 h 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4"/>
                <a:gd name="T157" fmla="*/ 0 h 237"/>
                <a:gd name="T158" fmla="*/ 244 w 244"/>
                <a:gd name="T159" fmla="*/ 237 h 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4" h="237">
                  <a:moveTo>
                    <a:pt x="194" y="0"/>
                  </a:moveTo>
                  <a:lnTo>
                    <a:pt x="137" y="0"/>
                  </a:lnTo>
                  <a:lnTo>
                    <a:pt x="128" y="9"/>
                  </a:lnTo>
                  <a:lnTo>
                    <a:pt x="103" y="9"/>
                  </a:lnTo>
                  <a:lnTo>
                    <a:pt x="97" y="0"/>
                  </a:lnTo>
                  <a:lnTo>
                    <a:pt x="88" y="0"/>
                  </a:lnTo>
                  <a:lnTo>
                    <a:pt x="80" y="16"/>
                  </a:lnTo>
                  <a:lnTo>
                    <a:pt x="63" y="74"/>
                  </a:lnTo>
                  <a:lnTo>
                    <a:pt x="47" y="90"/>
                  </a:lnTo>
                  <a:lnTo>
                    <a:pt x="40" y="114"/>
                  </a:lnTo>
                  <a:lnTo>
                    <a:pt x="23" y="122"/>
                  </a:lnTo>
                  <a:lnTo>
                    <a:pt x="7" y="122"/>
                  </a:lnTo>
                  <a:lnTo>
                    <a:pt x="0" y="137"/>
                  </a:lnTo>
                  <a:lnTo>
                    <a:pt x="0" y="146"/>
                  </a:lnTo>
                  <a:lnTo>
                    <a:pt x="15" y="137"/>
                  </a:lnTo>
                  <a:lnTo>
                    <a:pt x="47" y="137"/>
                  </a:lnTo>
                  <a:lnTo>
                    <a:pt x="57" y="137"/>
                  </a:lnTo>
                  <a:lnTo>
                    <a:pt x="57" y="154"/>
                  </a:lnTo>
                  <a:lnTo>
                    <a:pt x="72" y="171"/>
                  </a:lnTo>
                  <a:lnTo>
                    <a:pt x="88" y="162"/>
                  </a:lnTo>
                  <a:lnTo>
                    <a:pt x="88" y="154"/>
                  </a:lnTo>
                  <a:lnTo>
                    <a:pt x="103" y="154"/>
                  </a:lnTo>
                  <a:lnTo>
                    <a:pt x="121" y="162"/>
                  </a:lnTo>
                  <a:lnTo>
                    <a:pt x="121" y="187"/>
                  </a:lnTo>
                  <a:lnTo>
                    <a:pt x="128" y="196"/>
                  </a:lnTo>
                  <a:lnTo>
                    <a:pt x="121" y="202"/>
                  </a:lnTo>
                  <a:lnTo>
                    <a:pt x="121" y="211"/>
                  </a:lnTo>
                  <a:lnTo>
                    <a:pt x="144" y="202"/>
                  </a:lnTo>
                  <a:lnTo>
                    <a:pt x="177" y="219"/>
                  </a:lnTo>
                  <a:lnTo>
                    <a:pt x="186" y="211"/>
                  </a:lnTo>
                  <a:lnTo>
                    <a:pt x="209" y="227"/>
                  </a:lnTo>
                  <a:lnTo>
                    <a:pt x="218" y="236"/>
                  </a:lnTo>
                  <a:lnTo>
                    <a:pt x="218" y="219"/>
                  </a:lnTo>
                  <a:lnTo>
                    <a:pt x="209" y="219"/>
                  </a:lnTo>
                  <a:lnTo>
                    <a:pt x="209" y="211"/>
                  </a:lnTo>
                  <a:lnTo>
                    <a:pt x="209" y="177"/>
                  </a:lnTo>
                  <a:lnTo>
                    <a:pt x="209" y="171"/>
                  </a:lnTo>
                  <a:lnTo>
                    <a:pt x="234" y="171"/>
                  </a:lnTo>
                  <a:lnTo>
                    <a:pt x="218" y="146"/>
                  </a:lnTo>
                  <a:lnTo>
                    <a:pt x="218" y="122"/>
                  </a:lnTo>
                  <a:lnTo>
                    <a:pt x="218" y="106"/>
                  </a:lnTo>
                  <a:lnTo>
                    <a:pt x="218" y="97"/>
                  </a:lnTo>
                  <a:lnTo>
                    <a:pt x="209" y="97"/>
                  </a:lnTo>
                  <a:lnTo>
                    <a:pt x="218" y="81"/>
                  </a:lnTo>
                  <a:lnTo>
                    <a:pt x="227" y="57"/>
                  </a:lnTo>
                  <a:lnTo>
                    <a:pt x="234" y="49"/>
                  </a:lnTo>
                  <a:lnTo>
                    <a:pt x="243" y="34"/>
                  </a:lnTo>
                  <a:lnTo>
                    <a:pt x="234" y="34"/>
                  </a:lnTo>
                  <a:lnTo>
                    <a:pt x="234" y="16"/>
                  </a:lnTo>
                  <a:lnTo>
                    <a:pt x="227" y="9"/>
                  </a:lnTo>
                  <a:lnTo>
                    <a:pt x="202" y="9"/>
                  </a:lnTo>
                  <a:lnTo>
                    <a:pt x="194"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31" name="Freeform 33"/>
            <p:cNvSpPr>
              <a:spLocks/>
            </p:cNvSpPr>
            <p:nvPr/>
          </p:nvSpPr>
          <p:spPr bwMode="blackWhite">
            <a:xfrm>
              <a:off x="3073" y="2671"/>
              <a:ext cx="170" cy="135"/>
            </a:xfrm>
            <a:custGeom>
              <a:avLst/>
              <a:gdLst>
                <a:gd name="T0" fmla="*/ 34 w 154"/>
                <a:gd name="T1" fmla="*/ 46 h 122"/>
                <a:gd name="T2" fmla="*/ 83 w 154"/>
                <a:gd name="T3" fmla="*/ 72 h 122"/>
                <a:gd name="T4" fmla="*/ 96 w 154"/>
                <a:gd name="T5" fmla="*/ 60 h 122"/>
                <a:gd name="T6" fmla="*/ 130 w 154"/>
                <a:gd name="T7" fmla="*/ 84 h 122"/>
                <a:gd name="T8" fmla="*/ 144 w 154"/>
                <a:gd name="T9" fmla="*/ 98 h 122"/>
                <a:gd name="T10" fmla="*/ 144 w 154"/>
                <a:gd name="T11" fmla="*/ 72 h 122"/>
                <a:gd name="T12" fmla="*/ 130 w 154"/>
                <a:gd name="T13" fmla="*/ 72 h 122"/>
                <a:gd name="T14" fmla="*/ 130 w 154"/>
                <a:gd name="T15" fmla="*/ 60 h 122"/>
                <a:gd name="T16" fmla="*/ 130 w 154"/>
                <a:gd name="T17" fmla="*/ 10 h 122"/>
                <a:gd name="T18" fmla="*/ 130 w 154"/>
                <a:gd name="T19" fmla="*/ 0 h 122"/>
                <a:gd name="T20" fmla="*/ 168 w 154"/>
                <a:gd name="T21" fmla="*/ 0 h 122"/>
                <a:gd name="T22" fmla="*/ 181 w 154"/>
                <a:gd name="T23" fmla="*/ 0 h 122"/>
                <a:gd name="T24" fmla="*/ 216 w 154"/>
                <a:gd name="T25" fmla="*/ 24 h 122"/>
                <a:gd name="T26" fmla="*/ 227 w 154"/>
                <a:gd name="T27" fmla="*/ 46 h 122"/>
                <a:gd name="T28" fmla="*/ 216 w 154"/>
                <a:gd name="T29" fmla="*/ 60 h 122"/>
                <a:gd name="T30" fmla="*/ 216 w 154"/>
                <a:gd name="T31" fmla="*/ 72 h 122"/>
                <a:gd name="T32" fmla="*/ 204 w 154"/>
                <a:gd name="T33" fmla="*/ 98 h 122"/>
                <a:gd name="T34" fmla="*/ 216 w 154"/>
                <a:gd name="T35" fmla="*/ 108 h 122"/>
                <a:gd name="T36" fmla="*/ 157 w 154"/>
                <a:gd name="T37" fmla="*/ 131 h 122"/>
                <a:gd name="T38" fmla="*/ 157 w 154"/>
                <a:gd name="T39" fmla="*/ 145 h 122"/>
                <a:gd name="T40" fmla="*/ 130 w 154"/>
                <a:gd name="T41" fmla="*/ 145 h 122"/>
                <a:gd name="T42" fmla="*/ 130 w 154"/>
                <a:gd name="T43" fmla="*/ 157 h 122"/>
                <a:gd name="T44" fmla="*/ 96 w 154"/>
                <a:gd name="T45" fmla="*/ 181 h 122"/>
                <a:gd name="T46" fmla="*/ 61 w 154"/>
                <a:gd name="T47" fmla="*/ 181 h 122"/>
                <a:gd name="T48" fmla="*/ 34 w 154"/>
                <a:gd name="T49" fmla="*/ 168 h 122"/>
                <a:gd name="T50" fmla="*/ 24 w 154"/>
                <a:gd name="T51" fmla="*/ 181 h 122"/>
                <a:gd name="T52" fmla="*/ 0 w 154"/>
                <a:gd name="T53" fmla="*/ 157 h 122"/>
                <a:gd name="T54" fmla="*/ 0 w 154"/>
                <a:gd name="T55" fmla="*/ 98 h 122"/>
                <a:gd name="T56" fmla="*/ 46 w 154"/>
                <a:gd name="T57" fmla="*/ 84 h 122"/>
                <a:gd name="T58" fmla="*/ 34 w 154"/>
                <a:gd name="T59" fmla="*/ 46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4"/>
                <a:gd name="T91" fmla="*/ 0 h 122"/>
                <a:gd name="T92" fmla="*/ 154 w 154"/>
                <a:gd name="T93" fmla="*/ 122 h 1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4" h="122">
                  <a:moveTo>
                    <a:pt x="23" y="31"/>
                  </a:moveTo>
                  <a:lnTo>
                    <a:pt x="56" y="48"/>
                  </a:lnTo>
                  <a:lnTo>
                    <a:pt x="65" y="40"/>
                  </a:lnTo>
                  <a:lnTo>
                    <a:pt x="88" y="56"/>
                  </a:lnTo>
                  <a:lnTo>
                    <a:pt x="97" y="65"/>
                  </a:lnTo>
                  <a:lnTo>
                    <a:pt x="97" y="48"/>
                  </a:lnTo>
                  <a:lnTo>
                    <a:pt x="88" y="48"/>
                  </a:lnTo>
                  <a:lnTo>
                    <a:pt x="88" y="40"/>
                  </a:lnTo>
                  <a:lnTo>
                    <a:pt x="88" y="6"/>
                  </a:lnTo>
                  <a:lnTo>
                    <a:pt x="88" y="0"/>
                  </a:lnTo>
                  <a:lnTo>
                    <a:pt x="113" y="0"/>
                  </a:lnTo>
                  <a:lnTo>
                    <a:pt x="122" y="0"/>
                  </a:lnTo>
                  <a:lnTo>
                    <a:pt x="146" y="16"/>
                  </a:lnTo>
                  <a:lnTo>
                    <a:pt x="153" y="31"/>
                  </a:lnTo>
                  <a:lnTo>
                    <a:pt x="146" y="40"/>
                  </a:lnTo>
                  <a:lnTo>
                    <a:pt x="146" y="48"/>
                  </a:lnTo>
                  <a:lnTo>
                    <a:pt x="138" y="65"/>
                  </a:lnTo>
                  <a:lnTo>
                    <a:pt x="146" y="72"/>
                  </a:lnTo>
                  <a:lnTo>
                    <a:pt x="106" y="88"/>
                  </a:lnTo>
                  <a:lnTo>
                    <a:pt x="106" y="97"/>
                  </a:lnTo>
                  <a:lnTo>
                    <a:pt x="88" y="97"/>
                  </a:lnTo>
                  <a:lnTo>
                    <a:pt x="88" y="105"/>
                  </a:lnTo>
                  <a:lnTo>
                    <a:pt x="65" y="121"/>
                  </a:lnTo>
                  <a:lnTo>
                    <a:pt x="41" y="121"/>
                  </a:lnTo>
                  <a:lnTo>
                    <a:pt x="23" y="112"/>
                  </a:lnTo>
                  <a:lnTo>
                    <a:pt x="16" y="121"/>
                  </a:lnTo>
                  <a:lnTo>
                    <a:pt x="0" y="105"/>
                  </a:lnTo>
                  <a:lnTo>
                    <a:pt x="0" y="65"/>
                  </a:lnTo>
                  <a:lnTo>
                    <a:pt x="31" y="56"/>
                  </a:lnTo>
                  <a:lnTo>
                    <a:pt x="23" y="31"/>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32" name="Freeform 34"/>
            <p:cNvSpPr>
              <a:spLocks/>
            </p:cNvSpPr>
            <p:nvPr/>
          </p:nvSpPr>
          <p:spPr bwMode="blackWhite">
            <a:xfrm>
              <a:off x="3226" y="2689"/>
              <a:ext cx="44" cy="107"/>
            </a:xfrm>
            <a:custGeom>
              <a:avLst/>
              <a:gdLst>
                <a:gd name="T0" fmla="*/ 12 w 41"/>
                <a:gd name="T1" fmla="*/ 83 h 97"/>
                <a:gd name="T2" fmla="*/ 0 w 41"/>
                <a:gd name="T3" fmla="*/ 73 h 97"/>
                <a:gd name="T4" fmla="*/ 12 w 41"/>
                <a:gd name="T5" fmla="*/ 47 h 97"/>
                <a:gd name="T6" fmla="*/ 12 w 41"/>
                <a:gd name="T7" fmla="*/ 35 h 97"/>
                <a:gd name="T8" fmla="*/ 19 w 41"/>
                <a:gd name="T9" fmla="*/ 23 h 97"/>
                <a:gd name="T10" fmla="*/ 12 w 41"/>
                <a:gd name="T11" fmla="*/ 0 h 97"/>
                <a:gd name="T12" fmla="*/ 19 w 41"/>
                <a:gd name="T13" fmla="*/ 0 h 97"/>
                <a:gd name="T14" fmla="*/ 32 w 41"/>
                <a:gd name="T15" fmla="*/ 0 h 97"/>
                <a:gd name="T16" fmla="*/ 42 w 41"/>
                <a:gd name="T17" fmla="*/ 35 h 97"/>
                <a:gd name="T18" fmla="*/ 32 w 41"/>
                <a:gd name="T19" fmla="*/ 47 h 97"/>
                <a:gd name="T20" fmla="*/ 42 w 41"/>
                <a:gd name="T21" fmla="*/ 73 h 97"/>
                <a:gd name="T22" fmla="*/ 53 w 41"/>
                <a:gd name="T23" fmla="*/ 95 h 97"/>
                <a:gd name="T24" fmla="*/ 53 w 41"/>
                <a:gd name="T25" fmla="*/ 119 h 97"/>
                <a:gd name="T26" fmla="*/ 42 w 41"/>
                <a:gd name="T27" fmla="*/ 142 h 97"/>
                <a:gd name="T28" fmla="*/ 32 w 41"/>
                <a:gd name="T29" fmla="*/ 119 h 97"/>
                <a:gd name="T30" fmla="*/ 32 w 41"/>
                <a:gd name="T31" fmla="*/ 95 h 97"/>
                <a:gd name="T32" fmla="*/ 19 w 41"/>
                <a:gd name="T33" fmla="*/ 95 h 97"/>
                <a:gd name="T34" fmla="*/ 12 w 41"/>
                <a:gd name="T35" fmla="*/ 83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97"/>
                <a:gd name="T56" fmla="*/ 41 w 41"/>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97">
                  <a:moveTo>
                    <a:pt x="8" y="56"/>
                  </a:moveTo>
                  <a:lnTo>
                    <a:pt x="0" y="49"/>
                  </a:lnTo>
                  <a:lnTo>
                    <a:pt x="8" y="32"/>
                  </a:lnTo>
                  <a:lnTo>
                    <a:pt x="8" y="24"/>
                  </a:lnTo>
                  <a:lnTo>
                    <a:pt x="15" y="15"/>
                  </a:lnTo>
                  <a:lnTo>
                    <a:pt x="8" y="0"/>
                  </a:lnTo>
                  <a:lnTo>
                    <a:pt x="15" y="0"/>
                  </a:lnTo>
                  <a:lnTo>
                    <a:pt x="24" y="0"/>
                  </a:lnTo>
                  <a:lnTo>
                    <a:pt x="32" y="24"/>
                  </a:lnTo>
                  <a:lnTo>
                    <a:pt x="24" y="32"/>
                  </a:lnTo>
                  <a:lnTo>
                    <a:pt x="32" y="49"/>
                  </a:lnTo>
                  <a:lnTo>
                    <a:pt x="40" y="64"/>
                  </a:lnTo>
                  <a:lnTo>
                    <a:pt x="40" y="81"/>
                  </a:lnTo>
                  <a:lnTo>
                    <a:pt x="32" y="96"/>
                  </a:lnTo>
                  <a:lnTo>
                    <a:pt x="24" y="81"/>
                  </a:lnTo>
                  <a:lnTo>
                    <a:pt x="24" y="64"/>
                  </a:lnTo>
                  <a:lnTo>
                    <a:pt x="15" y="64"/>
                  </a:lnTo>
                  <a:lnTo>
                    <a:pt x="8" y="5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33" name="Freeform 35"/>
            <p:cNvSpPr>
              <a:spLocks/>
            </p:cNvSpPr>
            <p:nvPr/>
          </p:nvSpPr>
          <p:spPr bwMode="blackWhite">
            <a:xfrm>
              <a:off x="2949" y="2350"/>
              <a:ext cx="37" cy="28"/>
            </a:xfrm>
            <a:custGeom>
              <a:avLst/>
              <a:gdLst>
                <a:gd name="T0" fmla="*/ 0 w 34"/>
                <a:gd name="T1" fmla="*/ 14 h 26"/>
                <a:gd name="T2" fmla="*/ 23 w 34"/>
                <a:gd name="T3" fmla="*/ 33 h 26"/>
                <a:gd name="T4" fmla="*/ 35 w 34"/>
                <a:gd name="T5" fmla="*/ 22 h 26"/>
                <a:gd name="T6" fmla="*/ 46 w 34"/>
                <a:gd name="T7" fmla="*/ 22 h 26"/>
                <a:gd name="T8" fmla="*/ 23 w 34"/>
                <a:gd name="T9" fmla="*/ 14 h 26"/>
                <a:gd name="T10" fmla="*/ 12 w 34"/>
                <a:gd name="T11" fmla="*/ 0 h 26"/>
                <a:gd name="T12" fmla="*/ 0 w 34"/>
                <a:gd name="T13" fmla="*/ 14 h 26"/>
                <a:gd name="T14" fmla="*/ 0 60000 65536"/>
                <a:gd name="T15" fmla="*/ 0 60000 65536"/>
                <a:gd name="T16" fmla="*/ 0 60000 65536"/>
                <a:gd name="T17" fmla="*/ 0 60000 65536"/>
                <a:gd name="T18" fmla="*/ 0 60000 65536"/>
                <a:gd name="T19" fmla="*/ 0 60000 65536"/>
                <a:gd name="T20" fmla="*/ 0 60000 65536"/>
                <a:gd name="T21" fmla="*/ 0 w 34"/>
                <a:gd name="T22" fmla="*/ 0 h 26"/>
                <a:gd name="T23" fmla="*/ 34 w 3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6">
                  <a:moveTo>
                    <a:pt x="0" y="10"/>
                  </a:moveTo>
                  <a:lnTo>
                    <a:pt x="16" y="25"/>
                  </a:lnTo>
                  <a:lnTo>
                    <a:pt x="25" y="17"/>
                  </a:lnTo>
                  <a:lnTo>
                    <a:pt x="33" y="17"/>
                  </a:lnTo>
                  <a:lnTo>
                    <a:pt x="16" y="10"/>
                  </a:lnTo>
                  <a:lnTo>
                    <a:pt x="8" y="0"/>
                  </a:lnTo>
                  <a:lnTo>
                    <a:pt x="0" y="10"/>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34" name="Freeform 36"/>
            <p:cNvSpPr>
              <a:spLocks/>
            </p:cNvSpPr>
            <p:nvPr/>
          </p:nvSpPr>
          <p:spPr bwMode="blackWhite">
            <a:xfrm>
              <a:off x="2949" y="2350"/>
              <a:ext cx="37" cy="28"/>
            </a:xfrm>
            <a:custGeom>
              <a:avLst/>
              <a:gdLst>
                <a:gd name="T0" fmla="*/ 0 w 34"/>
                <a:gd name="T1" fmla="*/ 14 h 26"/>
                <a:gd name="T2" fmla="*/ 23 w 34"/>
                <a:gd name="T3" fmla="*/ 33 h 26"/>
                <a:gd name="T4" fmla="*/ 35 w 34"/>
                <a:gd name="T5" fmla="*/ 22 h 26"/>
                <a:gd name="T6" fmla="*/ 46 w 34"/>
                <a:gd name="T7" fmla="*/ 22 h 26"/>
                <a:gd name="T8" fmla="*/ 23 w 34"/>
                <a:gd name="T9" fmla="*/ 14 h 26"/>
                <a:gd name="T10" fmla="*/ 12 w 34"/>
                <a:gd name="T11" fmla="*/ 0 h 26"/>
                <a:gd name="T12" fmla="*/ 0 w 34"/>
                <a:gd name="T13" fmla="*/ 14 h 26"/>
                <a:gd name="T14" fmla="*/ 0 60000 65536"/>
                <a:gd name="T15" fmla="*/ 0 60000 65536"/>
                <a:gd name="T16" fmla="*/ 0 60000 65536"/>
                <a:gd name="T17" fmla="*/ 0 60000 65536"/>
                <a:gd name="T18" fmla="*/ 0 60000 65536"/>
                <a:gd name="T19" fmla="*/ 0 60000 65536"/>
                <a:gd name="T20" fmla="*/ 0 60000 65536"/>
                <a:gd name="T21" fmla="*/ 0 w 34"/>
                <a:gd name="T22" fmla="*/ 0 h 26"/>
                <a:gd name="T23" fmla="*/ 34 w 3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6">
                  <a:moveTo>
                    <a:pt x="0" y="10"/>
                  </a:moveTo>
                  <a:lnTo>
                    <a:pt x="16" y="25"/>
                  </a:lnTo>
                  <a:lnTo>
                    <a:pt x="25" y="17"/>
                  </a:lnTo>
                  <a:lnTo>
                    <a:pt x="33" y="17"/>
                  </a:lnTo>
                  <a:lnTo>
                    <a:pt x="16" y="10"/>
                  </a:lnTo>
                  <a:lnTo>
                    <a:pt x="8" y="0"/>
                  </a:lnTo>
                  <a:lnTo>
                    <a:pt x="0" y="1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35" name="Line 37"/>
            <p:cNvSpPr>
              <a:spLocks noChangeShapeType="1"/>
            </p:cNvSpPr>
            <p:nvPr/>
          </p:nvSpPr>
          <p:spPr bwMode="blackWhite">
            <a:xfrm>
              <a:off x="3135" y="1968"/>
              <a:ext cx="0" cy="8"/>
            </a:xfrm>
            <a:prstGeom prst="line">
              <a:avLst/>
            </a:pr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37" name="Freeform 39"/>
            <p:cNvSpPr>
              <a:spLocks/>
            </p:cNvSpPr>
            <p:nvPr/>
          </p:nvSpPr>
          <p:spPr bwMode="blackWhite">
            <a:xfrm>
              <a:off x="3154" y="1799"/>
              <a:ext cx="197" cy="124"/>
            </a:xfrm>
            <a:custGeom>
              <a:avLst/>
              <a:gdLst>
                <a:gd name="T0" fmla="*/ 155 w 179"/>
                <a:gd name="T1" fmla="*/ 59 h 113"/>
                <a:gd name="T2" fmla="*/ 131 w 179"/>
                <a:gd name="T3" fmla="*/ 46 h 113"/>
                <a:gd name="T4" fmla="*/ 190 w 179"/>
                <a:gd name="T5" fmla="*/ 12 h 113"/>
                <a:gd name="T6" fmla="*/ 214 w 179"/>
                <a:gd name="T7" fmla="*/ 0 h 113"/>
                <a:gd name="T8" fmla="*/ 226 w 179"/>
                <a:gd name="T9" fmla="*/ 12 h 113"/>
                <a:gd name="T10" fmla="*/ 190 w 179"/>
                <a:gd name="T11" fmla="*/ 24 h 113"/>
                <a:gd name="T12" fmla="*/ 204 w 179"/>
                <a:gd name="T13" fmla="*/ 33 h 113"/>
                <a:gd name="T14" fmla="*/ 176 w 179"/>
                <a:gd name="T15" fmla="*/ 59 h 113"/>
                <a:gd name="T16" fmla="*/ 176 w 179"/>
                <a:gd name="T17" fmla="*/ 59 h 113"/>
                <a:gd name="T18" fmla="*/ 263 w 179"/>
                <a:gd name="T19" fmla="*/ 127 h 113"/>
                <a:gd name="T20" fmla="*/ 263 w 179"/>
                <a:gd name="T21" fmla="*/ 139 h 113"/>
                <a:gd name="T22" fmla="*/ 263 w 179"/>
                <a:gd name="T23" fmla="*/ 151 h 113"/>
                <a:gd name="T24" fmla="*/ 226 w 179"/>
                <a:gd name="T25" fmla="*/ 164 h 113"/>
                <a:gd name="T26" fmla="*/ 176 w 179"/>
                <a:gd name="T27" fmla="*/ 164 h 113"/>
                <a:gd name="T28" fmla="*/ 143 w 179"/>
                <a:gd name="T29" fmla="*/ 139 h 113"/>
                <a:gd name="T30" fmla="*/ 107 w 179"/>
                <a:gd name="T31" fmla="*/ 139 h 113"/>
                <a:gd name="T32" fmla="*/ 72 w 179"/>
                <a:gd name="T33" fmla="*/ 164 h 113"/>
                <a:gd name="T34" fmla="*/ 48 w 179"/>
                <a:gd name="T35" fmla="*/ 164 h 113"/>
                <a:gd name="T36" fmla="*/ 23 w 179"/>
                <a:gd name="T37" fmla="*/ 164 h 113"/>
                <a:gd name="T38" fmla="*/ 12 w 179"/>
                <a:gd name="T39" fmla="*/ 139 h 113"/>
                <a:gd name="T40" fmla="*/ 0 w 179"/>
                <a:gd name="T41" fmla="*/ 127 h 113"/>
                <a:gd name="T42" fmla="*/ 12 w 179"/>
                <a:gd name="T43" fmla="*/ 106 h 113"/>
                <a:gd name="T44" fmla="*/ 23 w 179"/>
                <a:gd name="T45" fmla="*/ 106 h 113"/>
                <a:gd name="T46" fmla="*/ 23 w 179"/>
                <a:gd name="T47" fmla="*/ 91 h 113"/>
                <a:gd name="T48" fmla="*/ 23 w 179"/>
                <a:gd name="T49" fmla="*/ 83 h 113"/>
                <a:gd name="T50" fmla="*/ 35 w 179"/>
                <a:gd name="T51" fmla="*/ 70 h 113"/>
                <a:gd name="T52" fmla="*/ 35 w 179"/>
                <a:gd name="T53" fmla="*/ 59 h 113"/>
                <a:gd name="T54" fmla="*/ 35 w 179"/>
                <a:gd name="T55" fmla="*/ 46 h 113"/>
                <a:gd name="T56" fmla="*/ 48 w 179"/>
                <a:gd name="T57" fmla="*/ 46 h 113"/>
                <a:gd name="T58" fmla="*/ 58 w 179"/>
                <a:gd name="T59" fmla="*/ 24 h 113"/>
                <a:gd name="T60" fmla="*/ 81 w 179"/>
                <a:gd name="T61" fmla="*/ 24 h 113"/>
                <a:gd name="T62" fmla="*/ 81 w 179"/>
                <a:gd name="T63" fmla="*/ 33 h 113"/>
                <a:gd name="T64" fmla="*/ 118 w 179"/>
                <a:gd name="T65" fmla="*/ 46 h 113"/>
                <a:gd name="T66" fmla="*/ 96 w 179"/>
                <a:gd name="T67" fmla="*/ 59 h 113"/>
                <a:gd name="T68" fmla="*/ 107 w 179"/>
                <a:gd name="T69" fmla="*/ 70 h 113"/>
                <a:gd name="T70" fmla="*/ 107 w 179"/>
                <a:gd name="T71" fmla="*/ 83 h 113"/>
                <a:gd name="T72" fmla="*/ 118 w 179"/>
                <a:gd name="T73" fmla="*/ 83 h 113"/>
                <a:gd name="T74" fmla="*/ 155 w 179"/>
                <a:gd name="T75" fmla="*/ 59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9"/>
                <a:gd name="T115" fmla="*/ 0 h 113"/>
                <a:gd name="T116" fmla="*/ 179 w 179"/>
                <a:gd name="T117" fmla="*/ 113 h 1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9" h="113">
                  <a:moveTo>
                    <a:pt x="105" y="41"/>
                  </a:moveTo>
                  <a:lnTo>
                    <a:pt x="89" y="32"/>
                  </a:lnTo>
                  <a:lnTo>
                    <a:pt x="130" y="8"/>
                  </a:lnTo>
                  <a:lnTo>
                    <a:pt x="145" y="0"/>
                  </a:lnTo>
                  <a:lnTo>
                    <a:pt x="154" y="8"/>
                  </a:lnTo>
                  <a:lnTo>
                    <a:pt x="130" y="16"/>
                  </a:lnTo>
                  <a:lnTo>
                    <a:pt x="139" y="23"/>
                  </a:lnTo>
                  <a:lnTo>
                    <a:pt x="120" y="41"/>
                  </a:lnTo>
                  <a:lnTo>
                    <a:pt x="179" y="88"/>
                  </a:lnTo>
                  <a:lnTo>
                    <a:pt x="179" y="97"/>
                  </a:lnTo>
                  <a:lnTo>
                    <a:pt x="179" y="105"/>
                  </a:lnTo>
                  <a:lnTo>
                    <a:pt x="154" y="113"/>
                  </a:lnTo>
                  <a:lnTo>
                    <a:pt x="120" y="113"/>
                  </a:lnTo>
                  <a:lnTo>
                    <a:pt x="97" y="97"/>
                  </a:lnTo>
                  <a:lnTo>
                    <a:pt x="73" y="97"/>
                  </a:lnTo>
                  <a:lnTo>
                    <a:pt x="49" y="113"/>
                  </a:lnTo>
                  <a:lnTo>
                    <a:pt x="33" y="113"/>
                  </a:lnTo>
                  <a:lnTo>
                    <a:pt x="15" y="113"/>
                  </a:lnTo>
                  <a:lnTo>
                    <a:pt x="8" y="97"/>
                  </a:lnTo>
                  <a:lnTo>
                    <a:pt x="0" y="88"/>
                  </a:lnTo>
                  <a:lnTo>
                    <a:pt x="8" y="73"/>
                  </a:lnTo>
                  <a:lnTo>
                    <a:pt x="15" y="73"/>
                  </a:lnTo>
                  <a:lnTo>
                    <a:pt x="15" y="63"/>
                  </a:lnTo>
                  <a:lnTo>
                    <a:pt x="15" y="57"/>
                  </a:lnTo>
                  <a:lnTo>
                    <a:pt x="24" y="48"/>
                  </a:lnTo>
                  <a:lnTo>
                    <a:pt x="24" y="41"/>
                  </a:lnTo>
                  <a:lnTo>
                    <a:pt x="24" y="32"/>
                  </a:lnTo>
                  <a:lnTo>
                    <a:pt x="33" y="32"/>
                  </a:lnTo>
                  <a:lnTo>
                    <a:pt x="40" y="16"/>
                  </a:lnTo>
                  <a:lnTo>
                    <a:pt x="55" y="16"/>
                  </a:lnTo>
                  <a:lnTo>
                    <a:pt x="55" y="23"/>
                  </a:lnTo>
                  <a:lnTo>
                    <a:pt x="80" y="32"/>
                  </a:lnTo>
                  <a:lnTo>
                    <a:pt x="65" y="41"/>
                  </a:lnTo>
                  <a:lnTo>
                    <a:pt x="73" y="48"/>
                  </a:lnTo>
                  <a:lnTo>
                    <a:pt x="73" y="57"/>
                  </a:lnTo>
                  <a:lnTo>
                    <a:pt x="80" y="57"/>
                  </a:lnTo>
                  <a:lnTo>
                    <a:pt x="105" y="41"/>
                  </a:lnTo>
                </a:path>
              </a:pathLst>
            </a:custGeom>
            <a:no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38" name="Freeform 40"/>
            <p:cNvSpPr>
              <a:spLocks/>
            </p:cNvSpPr>
            <p:nvPr/>
          </p:nvSpPr>
          <p:spPr bwMode="blackWhite">
            <a:xfrm>
              <a:off x="4226" y="1611"/>
              <a:ext cx="90" cy="107"/>
            </a:xfrm>
            <a:custGeom>
              <a:avLst/>
              <a:gdLst>
                <a:gd name="T0" fmla="*/ 0 w 81"/>
                <a:gd name="T1" fmla="*/ 132 h 97"/>
                <a:gd name="T2" fmla="*/ 10 w 81"/>
                <a:gd name="T3" fmla="*/ 142 h 97"/>
                <a:gd name="T4" fmla="*/ 47 w 81"/>
                <a:gd name="T5" fmla="*/ 132 h 97"/>
                <a:gd name="T6" fmla="*/ 47 w 81"/>
                <a:gd name="T7" fmla="*/ 119 h 97"/>
                <a:gd name="T8" fmla="*/ 84 w 81"/>
                <a:gd name="T9" fmla="*/ 96 h 97"/>
                <a:gd name="T10" fmla="*/ 110 w 81"/>
                <a:gd name="T11" fmla="*/ 61 h 97"/>
                <a:gd name="T12" fmla="*/ 122 w 81"/>
                <a:gd name="T13" fmla="*/ 0 h 97"/>
                <a:gd name="T14" fmla="*/ 110 w 81"/>
                <a:gd name="T15" fmla="*/ 0 h 97"/>
                <a:gd name="T16" fmla="*/ 84 w 81"/>
                <a:gd name="T17" fmla="*/ 61 h 97"/>
                <a:gd name="T18" fmla="*/ 33 w 81"/>
                <a:gd name="T19" fmla="*/ 119 h 97"/>
                <a:gd name="T20" fmla="*/ 0 w 81"/>
                <a:gd name="T21" fmla="*/ 132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97"/>
                <a:gd name="T35" fmla="*/ 81 w 81"/>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39" name="Freeform 41"/>
            <p:cNvSpPr>
              <a:spLocks/>
            </p:cNvSpPr>
            <p:nvPr/>
          </p:nvSpPr>
          <p:spPr bwMode="blackWhite">
            <a:xfrm>
              <a:off x="4226" y="1611"/>
              <a:ext cx="90" cy="107"/>
            </a:xfrm>
            <a:custGeom>
              <a:avLst/>
              <a:gdLst>
                <a:gd name="T0" fmla="*/ 0 w 81"/>
                <a:gd name="T1" fmla="*/ 132 h 97"/>
                <a:gd name="T2" fmla="*/ 10 w 81"/>
                <a:gd name="T3" fmla="*/ 142 h 97"/>
                <a:gd name="T4" fmla="*/ 47 w 81"/>
                <a:gd name="T5" fmla="*/ 132 h 97"/>
                <a:gd name="T6" fmla="*/ 47 w 81"/>
                <a:gd name="T7" fmla="*/ 119 h 97"/>
                <a:gd name="T8" fmla="*/ 84 w 81"/>
                <a:gd name="T9" fmla="*/ 96 h 97"/>
                <a:gd name="T10" fmla="*/ 110 w 81"/>
                <a:gd name="T11" fmla="*/ 61 h 97"/>
                <a:gd name="T12" fmla="*/ 122 w 81"/>
                <a:gd name="T13" fmla="*/ 0 h 97"/>
                <a:gd name="T14" fmla="*/ 110 w 81"/>
                <a:gd name="T15" fmla="*/ 0 h 97"/>
                <a:gd name="T16" fmla="*/ 84 w 81"/>
                <a:gd name="T17" fmla="*/ 61 h 97"/>
                <a:gd name="T18" fmla="*/ 33 w 81"/>
                <a:gd name="T19" fmla="*/ 119 h 97"/>
                <a:gd name="T20" fmla="*/ 0 w 81"/>
                <a:gd name="T21" fmla="*/ 132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97"/>
                <a:gd name="T35" fmla="*/ 81 w 81"/>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40" name="Freeform 42"/>
            <p:cNvSpPr>
              <a:spLocks/>
            </p:cNvSpPr>
            <p:nvPr/>
          </p:nvSpPr>
          <p:spPr bwMode="blackWhite">
            <a:xfrm>
              <a:off x="3190" y="1451"/>
              <a:ext cx="37" cy="55"/>
            </a:xfrm>
            <a:custGeom>
              <a:avLst/>
              <a:gdLst>
                <a:gd name="T0" fmla="*/ 0 w 33"/>
                <a:gd name="T1" fmla="*/ 24 h 50"/>
                <a:gd name="T2" fmla="*/ 11 w 33"/>
                <a:gd name="T3" fmla="*/ 36 h 50"/>
                <a:gd name="T4" fmla="*/ 25 w 33"/>
                <a:gd name="T5" fmla="*/ 72 h 50"/>
                <a:gd name="T6" fmla="*/ 35 w 33"/>
                <a:gd name="T7" fmla="*/ 58 h 50"/>
                <a:gd name="T8" fmla="*/ 50 w 33"/>
                <a:gd name="T9" fmla="*/ 58 h 50"/>
                <a:gd name="T10" fmla="*/ 50 w 33"/>
                <a:gd name="T11" fmla="*/ 36 h 50"/>
                <a:gd name="T12" fmla="*/ 25 w 33"/>
                <a:gd name="T13" fmla="*/ 0 h 50"/>
                <a:gd name="T14" fmla="*/ 11 w 33"/>
                <a:gd name="T15" fmla="*/ 0 h 50"/>
                <a:gd name="T16" fmla="*/ 0 w 33"/>
                <a:gd name="T17" fmla="*/ 24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0"/>
                <a:gd name="T29" fmla="*/ 33 w 33"/>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0">
                  <a:moveTo>
                    <a:pt x="0" y="16"/>
                  </a:moveTo>
                  <a:lnTo>
                    <a:pt x="7" y="25"/>
                  </a:lnTo>
                  <a:lnTo>
                    <a:pt x="16" y="49"/>
                  </a:lnTo>
                  <a:lnTo>
                    <a:pt x="22" y="40"/>
                  </a:lnTo>
                  <a:lnTo>
                    <a:pt x="32" y="40"/>
                  </a:lnTo>
                  <a:lnTo>
                    <a:pt x="32" y="25"/>
                  </a:lnTo>
                  <a:lnTo>
                    <a:pt x="16" y="0"/>
                  </a:lnTo>
                  <a:lnTo>
                    <a:pt x="7" y="0"/>
                  </a:lnTo>
                  <a:lnTo>
                    <a:pt x="0" y="16"/>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41" name="Freeform 43"/>
            <p:cNvSpPr>
              <a:spLocks/>
            </p:cNvSpPr>
            <p:nvPr/>
          </p:nvSpPr>
          <p:spPr bwMode="blackWhite">
            <a:xfrm>
              <a:off x="3190" y="1451"/>
              <a:ext cx="37" cy="55"/>
            </a:xfrm>
            <a:custGeom>
              <a:avLst/>
              <a:gdLst>
                <a:gd name="T0" fmla="*/ 0 w 33"/>
                <a:gd name="T1" fmla="*/ 24 h 50"/>
                <a:gd name="T2" fmla="*/ 11 w 33"/>
                <a:gd name="T3" fmla="*/ 36 h 50"/>
                <a:gd name="T4" fmla="*/ 25 w 33"/>
                <a:gd name="T5" fmla="*/ 72 h 50"/>
                <a:gd name="T6" fmla="*/ 35 w 33"/>
                <a:gd name="T7" fmla="*/ 58 h 50"/>
                <a:gd name="T8" fmla="*/ 50 w 33"/>
                <a:gd name="T9" fmla="*/ 58 h 50"/>
                <a:gd name="T10" fmla="*/ 50 w 33"/>
                <a:gd name="T11" fmla="*/ 36 h 50"/>
                <a:gd name="T12" fmla="*/ 25 w 33"/>
                <a:gd name="T13" fmla="*/ 0 h 50"/>
                <a:gd name="T14" fmla="*/ 11 w 33"/>
                <a:gd name="T15" fmla="*/ 0 h 50"/>
                <a:gd name="T16" fmla="*/ 0 w 33"/>
                <a:gd name="T17" fmla="*/ 24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0"/>
                <a:gd name="T29" fmla="*/ 33 w 33"/>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0">
                  <a:moveTo>
                    <a:pt x="0" y="16"/>
                  </a:moveTo>
                  <a:lnTo>
                    <a:pt x="7" y="25"/>
                  </a:lnTo>
                  <a:lnTo>
                    <a:pt x="16" y="49"/>
                  </a:lnTo>
                  <a:lnTo>
                    <a:pt x="22" y="40"/>
                  </a:lnTo>
                  <a:lnTo>
                    <a:pt x="32" y="40"/>
                  </a:lnTo>
                  <a:lnTo>
                    <a:pt x="32" y="25"/>
                  </a:lnTo>
                  <a:lnTo>
                    <a:pt x="16" y="0"/>
                  </a:lnTo>
                  <a:lnTo>
                    <a:pt x="7" y="0"/>
                  </a:lnTo>
                  <a:lnTo>
                    <a:pt x="0"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42" name="Freeform 44"/>
            <p:cNvSpPr>
              <a:spLocks/>
            </p:cNvSpPr>
            <p:nvPr/>
          </p:nvSpPr>
          <p:spPr bwMode="blackWhite">
            <a:xfrm>
              <a:off x="3251" y="1416"/>
              <a:ext cx="29" cy="54"/>
            </a:xfrm>
            <a:custGeom>
              <a:avLst/>
              <a:gdLst>
                <a:gd name="T0" fmla="*/ 0 w 26"/>
                <a:gd name="T1" fmla="*/ 47 h 49"/>
                <a:gd name="T2" fmla="*/ 25 w 26"/>
                <a:gd name="T3" fmla="*/ 61 h 49"/>
                <a:gd name="T4" fmla="*/ 25 w 26"/>
                <a:gd name="T5" fmla="*/ 71 h 49"/>
                <a:gd name="T6" fmla="*/ 39 w 26"/>
                <a:gd name="T7" fmla="*/ 71 h 49"/>
                <a:gd name="T8" fmla="*/ 25 w 26"/>
                <a:gd name="T9" fmla="*/ 34 h 49"/>
                <a:gd name="T10" fmla="*/ 25 w 26"/>
                <a:gd name="T11" fmla="*/ 11 h 49"/>
                <a:gd name="T12" fmla="*/ 12 w 26"/>
                <a:gd name="T13" fmla="*/ 11 h 49"/>
                <a:gd name="T14" fmla="*/ 0 w 26"/>
                <a:gd name="T15" fmla="*/ 0 h 49"/>
                <a:gd name="T16" fmla="*/ 12 w 26"/>
                <a:gd name="T17" fmla="*/ 11 h 49"/>
                <a:gd name="T18" fmla="*/ 12 w 26"/>
                <a:gd name="T19" fmla="*/ 25 h 49"/>
                <a:gd name="T20" fmla="*/ 0 w 26"/>
                <a:gd name="T21" fmla="*/ 25 h 49"/>
                <a:gd name="T22" fmla="*/ 0 w 26"/>
                <a:gd name="T23" fmla="*/ 47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49"/>
                <a:gd name="T38" fmla="*/ 26 w 26"/>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43" name="Freeform 45"/>
            <p:cNvSpPr>
              <a:spLocks/>
            </p:cNvSpPr>
            <p:nvPr/>
          </p:nvSpPr>
          <p:spPr bwMode="blackWhite">
            <a:xfrm>
              <a:off x="3251" y="1416"/>
              <a:ext cx="29" cy="54"/>
            </a:xfrm>
            <a:custGeom>
              <a:avLst/>
              <a:gdLst>
                <a:gd name="T0" fmla="*/ 0 w 26"/>
                <a:gd name="T1" fmla="*/ 47 h 49"/>
                <a:gd name="T2" fmla="*/ 25 w 26"/>
                <a:gd name="T3" fmla="*/ 61 h 49"/>
                <a:gd name="T4" fmla="*/ 25 w 26"/>
                <a:gd name="T5" fmla="*/ 71 h 49"/>
                <a:gd name="T6" fmla="*/ 39 w 26"/>
                <a:gd name="T7" fmla="*/ 71 h 49"/>
                <a:gd name="T8" fmla="*/ 25 w 26"/>
                <a:gd name="T9" fmla="*/ 34 h 49"/>
                <a:gd name="T10" fmla="*/ 25 w 26"/>
                <a:gd name="T11" fmla="*/ 11 h 49"/>
                <a:gd name="T12" fmla="*/ 12 w 26"/>
                <a:gd name="T13" fmla="*/ 11 h 49"/>
                <a:gd name="T14" fmla="*/ 0 w 26"/>
                <a:gd name="T15" fmla="*/ 0 h 49"/>
                <a:gd name="T16" fmla="*/ 12 w 26"/>
                <a:gd name="T17" fmla="*/ 11 h 49"/>
                <a:gd name="T18" fmla="*/ 12 w 26"/>
                <a:gd name="T19" fmla="*/ 25 h 49"/>
                <a:gd name="T20" fmla="*/ 0 w 26"/>
                <a:gd name="T21" fmla="*/ 25 h 49"/>
                <a:gd name="T22" fmla="*/ 0 w 26"/>
                <a:gd name="T23" fmla="*/ 47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49"/>
                <a:gd name="T38" fmla="*/ 26 w 26"/>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44" name="Freeform 46"/>
            <p:cNvSpPr>
              <a:spLocks/>
            </p:cNvSpPr>
            <p:nvPr/>
          </p:nvSpPr>
          <p:spPr bwMode="blackWhite">
            <a:xfrm>
              <a:off x="3004" y="1754"/>
              <a:ext cx="79" cy="37"/>
            </a:xfrm>
            <a:custGeom>
              <a:avLst/>
              <a:gdLst>
                <a:gd name="T0" fmla="*/ 103 w 72"/>
                <a:gd name="T1" fmla="*/ 12 h 33"/>
                <a:gd name="T2" fmla="*/ 79 w 72"/>
                <a:gd name="T3" fmla="*/ 0 h 33"/>
                <a:gd name="T4" fmla="*/ 58 w 72"/>
                <a:gd name="T5" fmla="*/ 12 h 33"/>
                <a:gd name="T6" fmla="*/ 45 w 72"/>
                <a:gd name="T7" fmla="*/ 0 h 33"/>
                <a:gd name="T8" fmla="*/ 33 w 72"/>
                <a:gd name="T9" fmla="*/ 0 h 33"/>
                <a:gd name="T10" fmla="*/ 0 w 72"/>
                <a:gd name="T11" fmla="*/ 25 h 33"/>
                <a:gd name="T12" fmla="*/ 0 w 72"/>
                <a:gd name="T13" fmla="*/ 50 h 33"/>
                <a:gd name="T14" fmla="*/ 22 w 72"/>
                <a:gd name="T15" fmla="*/ 50 h 33"/>
                <a:gd name="T16" fmla="*/ 66 w 72"/>
                <a:gd name="T17" fmla="*/ 25 h 33"/>
                <a:gd name="T18" fmla="*/ 92 w 72"/>
                <a:gd name="T19" fmla="*/ 37 h 33"/>
                <a:gd name="T20" fmla="*/ 103 w 72"/>
                <a:gd name="T21" fmla="*/ 12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
                <a:gd name="T35" fmla="*/ 72 w 7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45" name="Freeform 47"/>
            <p:cNvSpPr>
              <a:spLocks/>
            </p:cNvSpPr>
            <p:nvPr/>
          </p:nvSpPr>
          <p:spPr bwMode="blackWhite">
            <a:xfrm>
              <a:off x="3004" y="1754"/>
              <a:ext cx="79" cy="37"/>
            </a:xfrm>
            <a:custGeom>
              <a:avLst/>
              <a:gdLst>
                <a:gd name="T0" fmla="*/ 103 w 72"/>
                <a:gd name="T1" fmla="*/ 12 h 33"/>
                <a:gd name="T2" fmla="*/ 79 w 72"/>
                <a:gd name="T3" fmla="*/ 0 h 33"/>
                <a:gd name="T4" fmla="*/ 58 w 72"/>
                <a:gd name="T5" fmla="*/ 12 h 33"/>
                <a:gd name="T6" fmla="*/ 45 w 72"/>
                <a:gd name="T7" fmla="*/ 0 h 33"/>
                <a:gd name="T8" fmla="*/ 33 w 72"/>
                <a:gd name="T9" fmla="*/ 0 h 33"/>
                <a:gd name="T10" fmla="*/ 0 w 72"/>
                <a:gd name="T11" fmla="*/ 25 h 33"/>
                <a:gd name="T12" fmla="*/ 0 w 72"/>
                <a:gd name="T13" fmla="*/ 50 h 33"/>
                <a:gd name="T14" fmla="*/ 22 w 72"/>
                <a:gd name="T15" fmla="*/ 50 h 33"/>
                <a:gd name="T16" fmla="*/ 66 w 72"/>
                <a:gd name="T17" fmla="*/ 25 h 33"/>
                <a:gd name="T18" fmla="*/ 92 w 72"/>
                <a:gd name="T19" fmla="*/ 37 h 33"/>
                <a:gd name="T20" fmla="*/ 103 w 72"/>
                <a:gd name="T21" fmla="*/ 12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
                <a:gd name="T35" fmla="*/ 72 w 7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46" name="Freeform 48"/>
            <p:cNvSpPr>
              <a:spLocks/>
            </p:cNvSpPr>
            <p:nvPr/>
          </p:nvSpPr>
          <p:spPr bwMode="blackWhite">
            <a:xfrm>
              <a:off x="3145" y="766"/>
              <a:ext cx="2301" cy="1148"/>
            </a:xfrm>
            <a:custGeom>
              <a:avLst/>
              <a:gdLst>
                <a:gd name="T0" fmla="*/ 1504 w 2093"/>
                <a:gd name="T1" fmla="*/ 307 h 1044"/>
                <a:gd name="T2" fmla="*/ 1482 w 2093"/>
                <a:gd name="T3" fmla="*/ 107 h 1044"/>
                <a:gd name="T4" fmla="*/ 1386 w 2093"/>
                <a:gd name="T5" fmla="*/ 107 h 1044"/>
                <a:gd name="T6" fmla="*/ 997 w 2093"/>
                <a:gd name="T7" fmla="*/ 319 h 1044"/>
                <a:gd name="T8" fmla="*/ 936 w 2093"/>
                <a:gd name="T9" fmla="*/ 388 h 1044"/>
                <a:gd name="T10" fmla="*/ 887 w 2093"/>
                <a:gd name="T11" fmla="*/ 497 h 1044"/>
                <a:gd name="T12" fmla="*/ 818 w 2093"/>
                <a:gd name="T13" fmla="*/ 697 h 1044"/>
                <a:gd name="T14" fmla="*/ 854 w 2093"/>
                <a:gd name="T15" fmla="*/ 365 h 1044"/>
                <a:gd name="T16" fmla="*/ 746 w 2093"/>
                <a:gd name="T17" fmla="*/ 544 h 1044"/>
                <a:gd name="T18" fmla="*/ 641 w 2093"/>
                <a:gd name="T19" fmla="*/ 578 h 1044"/>
                <a:gd name="T20" fmla="*/ 510 w 2093"/>
                <a:gd name="T21" fmla="*/ 578 h 1044"/>
                <a:gd name="T22" fmla="*/ 355 w 2093"/>
                <a:gd name="T23" fmla="*/ 603 h 1044"/>
                <a:gd name="T24" fmla="*/ 283 w 2093"/>
                <a:gd name="T25" fmla="*/ 709 h 1044"/>
                <a:gd name="T26" fmla="*/ 178 w 2093"/>
                <a:gd name="T27" fmla="*/ 816 h 1044"/>
                <a:gd name="T28" fmla="*/ 215 w 2093"/>
                <a:gd name="T29" fmla="*/ 720 h 1044"/>
                <a:gd name="T30" fmla="*/ 92 w 2093"/>
                <a:gd name="T31" fmla="*/ 532 h 1044"/>
                <a:gd name="T32" fmla="*/ 59 w 2093"/>
                <a:gd name="T33" fmla="*/ 732 h 1044"/>
                <a:gd name="T34" fmla="*/ 46 w 2093"/>
                <a:gd name="T35" fmla="*/ 924 h 1044"/>
                <a:gd name="T36" fmla="*/ 0 w 2093"/>
                <a:gd name="T37" fmla="*/ 1006 h 1044"/>
                <a:gd name="T38" fmla="*/ 70 w 2093"/>
                <a:gd name="T39" fmla="*/ 1125 h 1044"/>
                <a:gd name="T40" fmla="*/ 84 w 2093"/>
                <a:gd name="T41" fmla="*/ 1205 h 1044"/>
                <a:gd name="T42" fmla="*/ 153 w 2093"/>
                <a:gd name="T43" fmla="*/ 1257 h 1044"/>
                <a:gd name="T44" fmla="*/ 223 w 2093"/>
                <a:gd name="T45" fmla="*/ 1348 h 1044"/>
                <a:gd name="T46" fmla="*/ 215 w 2093"/>
                <a:gd name="T47" fmla="*/ 1406 h 1044"/>
                <a:gd name="T48" fmla="*/ 342 w 2093"/>
                <a:gd name="T49" fmla="*/ 1493 h 1044"/>
                <a:gd name="T50" fmla="*/ 378 w 2093"/>
                <a:gd name="T51" fmla="*/ 1466 h 1044"/>
                <a:gd name="T52" fmla="*/ 401 w 2093"/>
                <a:gd name="T53" fmla="*/ 1397 h 1044"/>
                <a:gd name="T54" fmla="*/ 401 w 2093"/>
                <a:gd name="T55" fmla="*/ 1302 h 1044"/>
                <a:gd name="T56" fmla="*/ 497 w 2093"/>
                <a:gd name="T57" fmla="*/ 1257 h 1044"/>
                <a:gd name="T58" fmla="*/ 652 w 2093"/>
                <a:gd name="T59" fmla="*/ 1257 h 1044"/>
                <a:gd name="T60" fmla="*/ 664 w 2093"/>
                <a:gd name="T61" fmla="*/ 1185 h 1044"/>
                <a:gd name="T62" fmla="*/ 828 w 2093"/>
                <a:gd name="T63" fmla="*/ 1170 h 1044"/>
                <a:gd name="T64" fmla="*/ 936 w 2093"/>
                <a:gd name="T65" fmla="*/ 1161 h 1044"/>
                <a:gd name="T66" fmla="*/ 1092 w 2093"/>
                <a:gd name="T67" fmla="*/ 1302 h 1044"/>
                <a:gd name="T68" fmla="*/ 1254 w 2093"/>
                <a:gd name="T69" fmla="*/ 1290 h 1044"/>
                <a:gd name="T70" fmla="*/ 1421 w 2093"/>
                <a:gd name="T71" fmla="*/ 1290 h 1044"/>
                <a:gd name="T72" fmla="*/ 1635 w 2093"/>
                <a:gd name="T73" fmla="*/ 1290 h 1044"/>
                <a:gd name="T74" fmla="*/ 1752 w 2093"/>
                <a:gd name="T75" fmla="*/ 1229 h 1044"/>
                <a:gd name="T76" fmla="*/ 1884 w 2093"/>
                <a:gd name="T77" fmla="*/ 1315 h 1044"/>
                <a:gd name="T78" fmla="*/ 2015 w 2093"/>
                <a:gd name="T79" fmla="*/ 1373 h 1044"/>
                <a:gd name="T80" fmla="*/ 1968 w 2093"/>
                <a:gd name="T81" fmla="*/ 1480 h 1044"/>
                <a:gd name="T82" fmla="*/ 2135 w 2093"/>
                <a:gd name="T83" fmla="*/ 1243 h 1044"/>
                <a:gd name="T84" fmla="*/ 2072 w 2093"/>
                <a:gd name="T85" fmla="*/ 1170 h 1044"/>
                <a:gd name="T86" fmla="*/ 2217 w 2093"/>
                <a:gd name="T87" fmla="*/ 993 h 1044"/>
                <a:gd name="T88" fmla="*/ 2335 w 2093"/>
                <a:gd name="T89" fmla="*/ 993 h 1044"/>
                <a:gd name="T90" fmla="*/ 2489 w 2093"/>
                <a:gd name="T91" fmla="*/ 897 h 1044"/>
                <a:gd name="T92" fmla="*/ 2563 w 2093"/>
                <a:gd name="T93" fmla="*/ 890 h 1044"/>
                <a:gd name="T94" fmla="*/ 2430 w 2093"/>
                <a:gd name="T95" fmla="*/ 1278 h 1044"/>
                <a:gd name="T96" fmla="*/ 2526 w 2093"/>
                <a:gd name="T97" fmla="*/ 1125 h 1044"/>
                <a:gd name="T98" fmla="*/ 2547 w 2093"/>
                <a:gd name="T99" fmla="*/ 1006 h 1044"/>
                <a:gd name="T100" fmla="*/ 2655 w 2093"/>
                <a:gd name="T101" fmla="*/ 958 h 1044"/>
                <a:gd name="T102" fmla="*/ 2832 w 2093"/>
                <a:gd name="T103" fmla="*/ 805 h 1044"/>
                <a:gd name="T104" fmla="*/ 2867 w 2093"/>
                <a:gd name="T105" fmla="*/ 720 h 1044"/>
                <a:gd name="T106" fmla="*/ 3011 w 2093"/>
                <a:gd name="T107" fmla="*/ 769 h 1044"/>
                <a:gd name="T108" fmla="*/ 2857 w 2093"/>
                <a:gd name="T109" fmla="*/ 578 h 1044"/>
                <a:gd name="T110" fmla="*/ 2643 w 2093"/>
                <a:gd name="T111" fmla="*/ 544 h 1044"/>
                <a:gd name="T112" fmla="*/ 2500 w 2093"/>
                <a:gd name="T113" fmla="*/ 544 h 1044"/>
                <a:gd name="T114" fmla="*/ 2335 w 2093"/>
                <a:gd name="T115" fmla="*/ 450 h 1044"/>
                <a:gd name="T116" fmla="*/ 2099 w 2093"/>
                <a:gd name="T117" fmla="*/ 401 h 1044"/>
                <a:gd name="T118" fmla="*/ 1931 w 2093"/>
                <a:gd name="T119" fmla="*/ 473 h 1044"/>
                <a:gd name="T120" fmla="*/ 1790 w 2093"/>
                <a:gd name="T121" fmla="*/ 329 h 1044"/>
                <a:gd name="T122" fmla="*/ 1553 w 2093"/>
                <a:gd name="T123" fmla="*/ 283 h 10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93"/>
                <a:gd name="T187" fmla="*/ 0 h 1044"/>
                <a:gd name="T188" fmla="*/ 2093 w 2093"/>
                <a:gd name="T189" fmla="*/ 1044 h 10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93" h="1044">
                  <a:moveTo>
                    <a:pt x="1063" y="194"/>
                  </a:moveTo>
                  <a:lnTo>
                    <a:pt x="1055" y="201"/>
                  </a:lnTo>
                  <a:lnTo>
                    <a:pt x="1063" y="218"/>
                  </a:lnTo>
                  <a:lnTo>
                    <a:pt x="1030" y="235"/>
                  </a:lnTo>
                  <a:lnTo>
                    <a:pt x="1023" y="235"/>
                  </a:lnTo>
                  <a:lnTo>
                    <a:pt x="1030" y="210"/>
                  </a:lnTo>
                  <a:lnTo>
                    <a:pt x="1111" y="138"/>
                  </a:lnTo>
                  <a:lnTo>
                    <a:pt x="1111" y="88"/>
                  </a:lnTo>
                  <a:lnTo>
                    <a:pt x="1080" y="57"/>
                  </a:lnTo>
                  <a:lnTo>
                    <a:pt x="1038" y="57"/>
                  </a:lnTo>
                  <a:lnTo>
                    <a:pt x="1038" y="73"/>
                  </a:lnTo>
                  <a:lnTo>
                    <a:pt x="1014" y="73"/>
                  </a:lnTo>
                  <a:lnTo>
                    <a:pt x="1030" y="41"/>
                  </a:lnTo>
                  <a:lnTo>
                    <a:pt x="989" y="33"/>
                  </a:lnTo>
                  <a:lnTo>
                    <a:pt x="1014" y="16"/>
                  </a:lnTo>
                  <a:lnTo>
                    <a:pt x="989" y="0"/>
                  </a:lnTo>
                  <a:lnTo>
                    <a:pt x="949" y="41"/>
                  </a:lnTo>
                  <a:lnTo>
                    <a:pt x="949" y="73"/>
                  </a:lnTo>
                  <a:lnTo>
                    <a:pt x="924" y="73"/>
                  </a:lnTo>
                  <a:lnTo>
                    <a:pt x="852" y="88"/>
                  </a:lnTo>
                  <a:lnTo>
                    <a:pt x="787" y="128"/>
                  </a:lnTo>
                  <a:lnTo>
                    <a:pt x="762" y="162"/>
                  </a:lnTo>
                  <a:lnTo>
                    <a:pt x="769" y="201"/>
                  </a:lnTo>
                  <a:lnTo>
                    <a:pt x="682" y="218"/>
                  </a:lnTo>
                  <a:lnTo>
                    <a:pt x="688" y="266"/>
                  </a:lnTo>
                  <a:lnTo>
                    <a:pt x="713" y="290"/>
                  </a:lnTo>
                  <a:lnTo>
                    <a:pt x="697" y="299"/>
                  </a:lnTo>
                  <a:lnTo>
                    <a:pt x="673" y="266"/>
                  </a:lnTo>
                  <a:lnTo>
                    <a:pt x="648" y="259"/>
                  </a:lnTo>
                  <a:lnTo>
                    <a:pt x="640" y="266"/>
                  </a:lnTo>
                  <a:lnTo>
                    <a:pt x="625" y="250"/>
                  </a:lnTo>
                  <a:lnTo>
                    <a:pt x="608" y="235"/>
                  </a:lnTo>
                  <a:lnTo>
                    <a:pt x="608" y="243"/>
                  </a:lnTo>
                  <a:lnTo>
                    <a:pt x="616" y="266"/>
                  </a:lnTo>
                  <a:lnTo>
                    <a:pt x="591" y="307"/>
                  </a:lnTo>
                  <a:lnTo>
                    <a:pt x="608" y="340"/>
                  </a:lnTo>
                  <a:lnTo>
                    <a:pt x="600" y="372"/>
                  </a:lnTo>
                  <a:lnTo>
                    <a:pt x="600" y="396"/>
                  </a:lnTo>
                  <a:lnTo>
                    <a:pt x="608" y="405"/>
                  </a:lnTo>
                  <a:lnTo>
                    <a:pt x="616" y="446"/>
                  </a:lnTo>
                  <a:lnTo>
                    <a:pt x="567" y="486"/>
                  </a:lnTo>
                  <a:lnTo>
                    <a:pt x="560" y="477"/>
                  </a:lnTo>
                  <a:lnTo>
                    <a:pt x="591" y="437"/>
                  </a:lnTo>
                  <a:lnTo>
                    <a:pt x="600" y="412"/>
                  </a:lnTo>
                  <a:lnTo>
                    <a:pt x="585" y="396"/>
                  </a:lnTo>
                  <a:lnTo>
                    <a:pt x="585" y="315"/>
                  </a:lnTo>
                  <a:lnTo>
                    <a:pt x="576" y="299"/>
                  </a:lnTo>
                  <a:lnTo>
                    <a:pt x="585" y="250"/>
                  </a:lnTo>
                  <a:lnTo>
                    <a:pt x="567" y="243"/>
                  </a:lnTo>
                  <a:lnTo>
                    <a:pt x="576" y="235"/>
                  </a:lnTo>
                  <a:lnTo>
                    <a:pt x="567" y="218"/>
                  </a:lnTo>
                  <a:lnTo>
                    <a:pt x="551" y="225"/>
                  </a:lnTo>
                  <a:lnTo>
                    <a:pt x="511" y="331"/>
                  </a:lnTo>
                  <a:lnTo>
                    <a:pt x="511" y="372"/>
                  </a:lnTo>
                  <a:lnTo>
                    <a:pt x="535" y="405"/>
                  </a:lnTo>
                  <a:lnTo>
                    <a:pt x="535" y="421"/>
                  </a:lnTo>
                  <a:lnTo>
                    <a:pt x="511" y="405"/>
                  </a:lnTo>
                  <a:lnTo>
                    <a:pt x="414" y="340"/>
                  </a:lnTo>
                  <a:lnTo>
                    <a:pt x="405" y="356"/>
                  </a:lnTo>
                  <a:lnTo>
                    <a:pt x="438" y="396"/>
                  </a:lnTo>
                  <a:lnTo>
                    <a:pt x="421" y="405"/>
                  </a:lnTo>
                  <a:lnTo>
                    <a:pt x="414" y="396"/>
                  </a:lnTo>
                  <a:lnTo>
                    <a:pt x="364" y="412"/>
                  </a:lnTo>
                  <a:lnTo>
                    <a:pt x="356" y="427"/>
                  </a:lnTo>
                  <a:lnTo>
                    <a:pt x="349" y="412"/>
                  </a:lnTo>
                  <a:lnTo>
                    <a:pt x="349" y="396"/>
                  </a:lnTo>
                  <a:lnTo>
                    <a:pt x="267" y="446"/>
                  </a:lnTo>
                  <a:lnTo>
                    <a:pt x="267" y="461"/>
                  </a:lnTo>
                  <a:lnTo>
                    <a:pt x="250" y="469"/>
                  </a:lnTo>
                  <a:lnTo>
                    <a:pt x="227" y="452"/>
                  </a:lnTo>
                  <a:lnTo>
                    <a:pt x="250" y="437"/>
                  </a:lnTo>
                  <a:lnTo>
                    <a:pt x="243" y="412"/>
                  </a:lnTo>
                  <a:lnTo>
                    <a:pt x="210" y="405"/>
                  </a:lnTo>
                  <a:lnTo>
                    <a:pt x="219" y="421"/>
                  </a:lnTo>
                  <a:lnTo>
                    <a:pt x="219" y="461"/>
                  </a:lnTo>
                  <a:lnTo>
                    <a:pt x="227" y="477"/>
                  </a:lnTo>
                  <a:lnTo>
                    <a:pt x="219" y="493"/>
                  </a:lnTo>
                  <a:lnTo>
                    <a:pt x="194" y="486"/>
                  </a:lnTo>
                  <a:lnTo>
                    <a:pt x="162" y="509"/>
                  </a:lnTo>
                  <a:lnTo>
                    <a:pt x="178" y="542"/>
                  </a:lnTo>
                  <a:lnTo>
                    <a:pt x="128" y="526"/>
                  </a:lnTo>
                  <a:lnTo>
                    <a:pt x="122" y="533"/>
                  </a:lnTo>
                  <a:lnTo>
                    <a:pt x="138" y="558"/>
                  </a:lnTo>
                  <a:lnTo>
                    <a:pt x="122" y="558"/>
                  </a:lnTo>
                  <a:lnTo>
                    <a:pt x="97" y="542"/>
                  </a:lnTo>
                  <a:lnTo>
                    <a:pt x="97" y="493"/>
                  </a:lnTo>
                  <a:lnTo>
                    <a:pt x="73" y="477"/>
                  </a:lnTo>
                  <a:lnTo>
                    <a:pt x="63" y="461"/>
                  </a:lnTo>
                  <a:lnTo>
                    <a:pt x="81" y="469"/>
                  </a:lnTo>
                  <a:lnTo>
                    <a:pt x="147" y="493"/>
                  </a:lnTo>
                  <a:lnTo>
                    <a:pt x="187" y="469"/>
                  </a:lnTo>
                  <a:lnTo>
                    <a:pt x="178" y="446"/>
                  </a:lnTo>
                  <a:lnTo>
                    <a:pt x="128" y="396"/>
                  </a:lnTo>
                  <a:lnTo>
                    <a:pt x="81" y="380"/>
                  </a:lnTo>
                  <a:lnTo>
                    <a:pt x="81" y="372"/>
                  </a:lnTo>
                  <a:lnTo>
                    <a:pt x="63" y="364"/>
                  </a:lnTo>
                  <a:lnTo>
                    <a:pt x="48" y="372"/>
                  </a:lnTo>
                  <a:lnTo>
                    <a:pt x="23" y="396"/>
                  </a:lnTo>
                  <a:lnTo>
                    <a:pt x="23" y="421"/>
                  </a:lnTo>
                  <a:lnTo>
                    <a:pt x="41" y="437"/>
                  </a:lnTo>
                  <a:lnTo>
                    <a:pt x="32" y="461"/>
                  </a:lnTo>
                  <a:lnTo>
                    <a:pt x="41" y="501"/>
                  </a:lnTo>
                  <a:lnTo>
                    <a:pt x="32" y="526"/>
                  </a:lnTo>
                  <a:lnTo>
                    <a:pt x="48" y="551"/>
                  </a:lnTo>
                  <a:lnTo>
                    <a:pt x="41" y="566"/>
                  </a:lnTo>
                  <a:lnTo>
                    <a:pt x="57" y="583"/>
                  </a:lnTo>
                  <a:lnTo>
                    <a:pt x="57" y="591"/>
                  </a:lnTo>
                  <a:lnTo>
                    <a:pt x="32" y="632"/>
                  </a:lnTo>
                  <a:lnTo>
                    <a:pt x="8" y="648"/>
                  </a:lnTo>
                  <a:lnTo>
                    <a:pt x="16" y="648"/>
                  </a:lnTo>
                  <a:lnTo>
                    <a:pt x="32" y="663"/>
                  </a:lnTo>
                  <a:lnTo>
                    <a:pt x="16" y="679"/>
                  </a:lnTo>
                  <a:lnTo>
                    <a:pt x="8" y="688"/>
                  </a:lnTo>
                  <a:lnTo>
                    <a:pt x="0" y="688"/>
                  </a:lnTo>
                  <a:lnTo>
                    <a:pt x="8" y="713"/>
                  </a:lnTo>
                  <a:lnTo>
                    <a:pt x="8" y="720"/>
                  </a:lnTo>
                  <a:lnTo>
                    <a:pt x="8" y="736"/>
                  </a:lnTo>
                  <a:lnTo>
                    <a:pt x="16" y="753"/>
                  </a:lnTo>
                  <a:lnTo>
                    <a:pt x="41" y="760"/>
                  </a:lnTo>
                  <a:lnTo>
                    <a:pt x="48" y="769"/>
                  </a:lnTo>
                  <a:lnTo>
                    <a:pt x="48" y="785"/>
                  </a:lnTo>
                  <a:lnTo>
                    <a:pt x="63" y="810"/>
                  </a:lnTo>
                  <a:lnTo>
                    <a:pt x="73" y="810"/>
                  </a:lnTo>
                  <a:lnTo>
                    <a:pt x="63" y="825"/>
                  </a:lnTo>
                  <a:lnTo>
                    <a:pt x="57" y="818"/>
                  </a:lnTo>
                  <a:lnTo>
                    <a:pt x="57" y="825"/>
                  </a:lnTo>
                  <a:lnTo>
                    <a:pt x="63" y="841"/>
                  </a:lnTo>
                  <a:lnTo>
                    <a:pt x="88" y="841"/>
                  </a:lnTo>
                  <a:lnTo>
                    <a:pt x="97" y="850"/>
                  </a:lnTo>
                  <a:lnTo>
                    <a:pt x="88" y="850"/>
                  </a:lnTo>
                  <a:lnTo>
                    <a:pt x="97" y="859"/>
                  </a:lnTo>
                  <a:lnTo>
                    <a:pt x="105" y="859"/>
                  </a:lnTo>
                  <a:lnTo>
                    <a:pt x="113" y="874"/>
                  </a:lnTo>
                  <a:lnTo>
                    <a:pt x="122" y="882"/>
                  </a:lnTo>
                  <a:lnTo>
                    <a:pt x="128" y="874"/>
                  </a:lnTo>
                  <a:lnTo>
                    <a:pt x="170" y="899"/>
                  </a:lnTo>
                  <a:lnTo>
                    <a:pt x="162" y="931"/>
                  </a:lnTo>
                  <a:lnTo>
                    <a:pt x="153" y="922"/>
                  </a:lnTo>
                  <a:lnTo>
                    <a:pt x="147" y="931"/>
                  </a:lnTo>
                  <a:lnTo>
                    <a:pt x="147" y="947"/>
                  </a:lnTo>
                  <a:lnTo>
                    <a:pt x="153" y="939"/>
                  </a:lnTo>
                  <a:lnTo>
                    <a:pt x="162" y="947"/>
                  </a:lnTo>
                  <a:lnTo>
                    <a:pt x="138" y="955"/>
                  </a:lnTo>
                  <a:lnTo>
                    <a:pt x="147" y="962"/>
                  </a:lnTo>
                  <a:lnTo>
                    <a:pt x="128" y="980"/>
                  </a:lnTo>
                  <a:lnTo>
                    <a:pt x="162" y="1012"/>
                  </a:lnTo>
                  <a:lnTo>
                    <a:pt x="202" y="1012"/>
                  </a:lnTo>
                  <a:lnTo>
                    <a:pt x="219" y="1021"/>
                  </a:lnTo>
                  <a:lnTo>
                    <a:pt x="234" y="1021"/>
                  </a:lnTo>
                  <a:lnTo>
                    <a:pt x="250" y="1036"/>
                  </a:lnTo>
                  <a:lnTo>
                    <a:pt x="259" y="1044"/>
                  </a:lnTo>
                  <a:lnTo>
                    <a:pt x="267" y="1044"/>
                  </a:lnTo>
                  <a:lnTo>
                    <a:pt x="275" y="1036"/>
                  </a:lnTo>
                  <a:lnTo>
                    <a:pt x="259" y="1021"/>
                  </a:lnTo>
                  <a:lnTo>
                    <a:pt x="259" y="1002"/>
                  </a:lnTo>
                  <a:lnTo>
                    <a:pt x="250" y="987"/>
                  </a:lnTo>
                  <a:lnTo>
                    <a:pt x="267" y="962"/>
                  </a:lnTo>
                  <a:lnTo>
                    <a:pt x="275" y="971"/>
                  </a:lnTo>
                  <a:lnTo>
                    <a:pt x="284" y="962"/>
                  </a:lnTo>
                  <a:lnTo>
                    <a:pt x="284" y="955"/>
                  </a:lnTo>
                  <a:lnTo>
                    <a:pt x="275" y="955"/>
                  </a:lnTo>
                  <a:lnTo>
                    <a:pt x="284" y="947"/>
                  </a:lnTo>
                  <a:lnTo>
                    <a:pt x="275" y="931"/>
                  </a:lnTo>
                  <a:lnTo>
                    <a:pt x="259" y="931"/>
                  </a:lnTo>
                  <a:lnTo>
                    <a:pt x="250" y="915"/>
                  </a:lnTo>
                  <a:lnTo>
                    <a:pt x="259" y="874"/>
                  </a:lnTo>
                  <a:lnTo>
                    <a:pt x="275" y="890"/>
                  </a:lnTo>
                  <a:lnTo>
                    <a:pt x="284" y="890"/>
                  </a:lnTo>
                  <a:lnTo>
                    <a:pt x="275" y="874"/>
                  </a:lnTo>
                  <a:lnTo>
                    <a:pt x="299" y="850"/>
                  </a:lnTo>
                  <a:lnTo>
                    <a:pt x="315" y="859"/>
                  </a:lnTo>
                  <a:lnTo>
                    <a:pt x="324" y="850"/>
                  </a:lnTo>
                  <a:lnTo>
                    <a:pt x="340" y="859"/>
                  </a:lnTo>
                  <a:lnTo>
                    <a:pt x="364" y="874"/>
                  </a:lnTo>
                  <a:lnTo>
                    <a:pt x="381" y="865"/>
                  </a:lnTo>
                  <a:lnTo>
                    <a:pt x="398" y="865"/>
                  </a:lnTo>
                  <a:lnTo>
                    <a:pt x="405" y="874"/>
                  </a:lnTo>
                  <a:lnTo>
                    <a:pt x="438" y="874"/>
                  </a:lnTo>
                  <a:lnTo>
                    <a:pt x="446" y="859"/>
                  </a:lnTo>
                  <a:lnTo>
                    <a:pt x="421" y="850"/>
                  </a:lnTo>
                  <a:lnTo>
                    <a:pt x="438" y="841"/>
                  </a:lnTo>
                  <a:lnTo>
                    <a:pt x="429" y="834"/>
                  </a:lnTo>
                  <a:lnTo>
                    <a:pt x="438" y="825"/>
                  </a:lnTo>
                  <a:lnTo>
                    <a:pt x="438" y="800"/>
                  </a:lnTo>
                  <a:lnTo>
                    <a:pt x="454" y="810"/>
                  </a:lnTo>
                  <a:lnTo>
                    <a:pt x="526" y="785"/>
                  </a:lnTo>
                  <a:lnTo>
                    <a:pt x="526" y="778"/>
                  </a:lnTo>
                  <a:lnTo>
                    <a:pt x="535" y="778"/>
                  </a:lnTo>
                  <a:lnTo>
                    <a:pt x="560" y="778"/>
                  </a:lnTo>
                  <a:lnTo>
                    <a:pt x="567" y="794"/>
                  </a:lnTo>
                  <a:lnTo>
                    <a:pt x="567" y="800"/>
                  </a:lnTo>
                  <a:lnTo>
                    <a:pt x="576" y="800"/>
                  </a:lnTo>
                  <a:lnTo>
                    <a:pt x="591" y="810"/>
                  </a:lnTo>
                  <a:lnTo>
                    <a:pt x="591" y="818"/>
                  </a:lnTo>
                  <a:lnTo>
                    <a:pt x="608" y="818"/>
                  </a:lnTo>
                  <a:lnTo>
                    <a:pt x="625" y="800"/>
                  </a:lnTo>
                  <a:lnTo>
                    <a:pt x="640" y="794"/>
                  </a:lnTo>
                  <a:lnTo>
                    <a:pt x="648" y="818"/>
                  </a:lnTo>
                  <a:lnTo>
                    <a:pt x="682" y="874"/>
                  </a:lnTo>
                  <a:lnTo>
                    <a:pt x="688" y="859"/>
                  </a:lnTo>
                  <a:lnTo>
                    <a:pt x="697" y="874"/>
                  </a:lnTo>
                  <a:lnTo>
                    <a:pt x="722" y="865"/>
                  </a:lnTo>
                  <a:lnTo>
                    <a:pt x="747" y="890"/>
                  </a:lnTo>
                  <a:lnTo>
                    <a:pt x="762" y="899"/>
                  </a:lnTo>
                  <a:lnTo>
                    <a:pt x="762" y="890"/>
                  </a:lnTo>
                  <a:lnTo>
                    <a:pt x="778" y="907"/>
                  </a:lnTo>
                  <a:lnTo>
                    <a:pt x="787" y="899"/>
                  </a:lnTo>
                  <a:lnTo>
                    <a:pt x="827" y="874"/>
                  </a:lnTo>
                  <a:lnTo>
                    <a:pt x="859" y="882"/>
                  </a:lnTo>
                  <a:lnTo>
                    <a:pt x="875" y="890"/>
                  </a:lnTo>
                  <a:lnTo>
                    <a:pt x="908" y="890"/>
                  </a:lnTo>
                  <a:lnTo>
                    <a:pt x="908" y="859"/>
                  </a:lnTo>
                  <a:lnTo>
                    <a:pt x="924" y="850"/>
                  </a:lnTo>
                  <a:lnTo>
                    <a:pt x="958" y="859"/>
                  </a:lnTo>
                  <a:lnTo>
                    <a:pt x="973" y="882"/>
                  </a:lnTo>
                  <a:lnTo>
                    <a:pt x="983" y="882"/>
                  </a:lnTo>
                  <a:lnTo>
                    <a:pt x="998" y="874"/>
                  </a:lnTo>
                  <a:lnTo>
                    <a:pt x="1046" y="899"/>
                  </a:lnTo>
                  <a:lnTo>
                    <a:pt x="1070" y="907"/>
                  </a:lnTo>
                  <a:lnTo>
                    <a:pt x="1103" y="899"/>
                  </a:lnTo>
                  <a:lnTo>
                    <a:pt x="1120" y="882"/>
                  </a:lnTo>
                  <a:lnTo>
                    <a:pt x="1144" y="890"/>
                  </a:lnTo>
                  <a:lnTo>
                    <a:pt x="1160" y="899"/>
                  </a:lnTo>
                  <a:lnTo>
                    <a:pt x="1185" y="890"/>
                  </a:lnTo>
                  <a:lnTo>
                    <a:pt x="1192" y="859"/>
                  </a:lnTo>
                  <a:lnTo>
                    <a:pt x="1200" y="850"/>
                  </a:lnTo>
                  <a:lnTo>
                    <a:pt x="1200" y="841"/>
                  </a:lnTo>
                  <a:lnTo>
                    <a:pt x="1192" y="841"/>
                  </a:lnTo>
                  <a:lnTo>
                    <a:pt x="1200" y="825"/>
                  </a:lnTo>
                  <a:lnTo>
                    <a:pt x="1232" y="818"/>
                  </a:lnTo>
                  <a:lnTo>
                    <a:pt x="1257" y="825"/>
                  </a:lnTo>
                  <a:lnTo>
                    <a:pt x="1272" y="841"/>
                  </a:lnTo>
                  <a:lnTo>
                    <a:pt x="1290" y="899"/>
                  </a:lnTo>
                  <a:lnTo>
                    <a:pt x="1306" y="899"/>
                  </a:lnTo>
                  <a:lnTo>
                    <a:pt x="1331" y="915"/>
                  </a:lnTo>
                  <a:lnTo>
                    <a:pt x="1331" y="931"/>
                  </a:lnTo>
                  <a:lnTo>
                    <a:pt x="1347" y="931"/>
                  </a:lnTo>
                  <a:lnTo>
                    <a:pt x="1379" y="922"/>
                  </a:lnTo>
                  <a:lnTo>
                    <a:pt x="1379" y="939"/>
                  </a:lnTo>
                  <a:lnTo>
                    <a:pt x="1356" y="987"/>
                  </a:lnTo>
                  <a:lnTo>
                    <a:pt x="1347" y="980"/>
                  </a:lnTo>
                  <a:lnTo>
                    <a:pt x="1331" y="987"/>
                  </a:lnTo>
                  <a:lnTo>
                    <a:pt x="1331" y="1027"/>
                  </a:lnTo>
                  <a:lnTo>
                    <a:pt x="1337" y="1012"/>
                  </a:lnTo>
                  <a:lnTo>
                    <a:pt x="1347" y="1012"/>
                  </a:lnTo>
                  <a:lnTo>
                    <a:pt x="1347" y="1021"/>
                  </a:lnTo>
                  <a:lnTo>
                    <a:pt x="1356" y="1027"/>
                  </a:lnTo>
                  <a:lnTo>
                    <a:pt x="1379" y="1012"/>
                  </a:lnTo>
                  <a:lnTo>
                    <a:pt x="1452" y="922"/>
                  </a:lnTo>
                  <a:lnTo>
                    <a:pt x="1452" y="865"/>
                  </a:lnTo>
                  <a:lnTo>
                    <a:pt x="1461" y="850"/>
                  </a:lnTo>
                  <a:lnTo>
                    <a:pt x="1461" y="825"/>
                  </a:lnTo>
                  <a:lnTo>
                    <a:pt x="1443" y="800"/>
                  </a:lnTo>
                  <a:lnTo>
                    <a:pt x="1436" y="800"/>
                  </a:lnTo>
                  <a:lnTo>
                    <a:pt x="1428" y="818"/>
                  </a:lnTo>
                  <a:lnTo>
                    <a:pt x="1411" y="818"/>
                  </a:lnTo>
                  <a:lnTo>
                    <a:pt x="1419" y="800"/>
                  </a:lnTo>
                  <a:lnTo>
                    <a:pt x="1411" y="800"/>
                  </a:lnTo>
                  <a:lnTo>
                    <a:pt x="1403" y="794"/>
                  </a:lnTo>
                  <a:lnTo>
                    <a:pt x="1387" y="794"/>
                  </a:lnTo>
                  <a:lnTo>
                    <a:pt x="1387" y="785"/>
                  </a:lnTo>
                  <a:lnTo>
                    <a:pt x="1484" y="688"/>
                  </a:lnTo>
                  <a:lnTo>
                    <a:pt x="1518" y="679"/>
                  </a:lnTo>
                  <a:lnTo>
                    <a:pt x="1524" y="688"/>
                  </a:lnTo>
                  <a:lnTo>
                    <a:pt x="1533" y="679"/>
                  </a:lnTo>
                  <a:lnTo>
                    <a:pt x="1558" y="688"/>
                  </a:lnTo>
                  <a:lnTo>
                    <a:pt x="1565" y="672"/>
                  </a:lnTo>
                  <a:lnTo>
                    <a:pt x="1590" y="679"/>
                  </a:lnTo>
                  <a:lnTo>
                    <a:pt x="1598" y="679"/>
                  </a:lnTo>
                  <a:lnTo>
                    <a:pt x="1590" y="688"/>
                  </a:lnTo>
                  <a:lnTo>
                    <a:pt x="1590" y="695"/>
                  </a:lnTo>
                  <a:lnTo>
                    <a:pt x="1638" y="688"/>
                  </a:lnTo>
                  <a:lnTo>
                    <a:pt x="1630" y="679"/>
                  </a:lnTo>
                  <a:lnTo>
                    <a:pt x="1663" y="623"/>
                  </a:lnTo>
                  <a:lnTo>
                    <a:pt x="1704" y="614"/>
                  </a:lnTo>
                  <a:lnTo>
                    <a:pt x="1704" y="632"/>
                  </a:lnTo>
                  <a:lnTo>
                    <a:pt x="1704" y="648"/>
                  </a:lnTo>
                  <a:lnTo>
                    <a:pt x="1744" y="623"/>
                  </a:lnTo>
                  <a:lnTo>
                    <a:pt x="1744" y="598"/>
                  </a:lnTo>
                  <a:lnTo>
                    <a:pt x="1760" y="598"/>
                  </a:lnTo>
                  <a:lnTo>
                    <a:pt x="1754" y="608"/>
                  </a:lnTo>
                  <a:lnTo>
                    <a:pt x="1744" y="648"/>
                  </a:lnTo>
                  <a:lnTo>
                    <a:pt x="1729" y="655"/>
                  </a:lnTo>
                  <a:lnTo>
                    <a:pt x="1679" y="713"/>
                  </a:lnTo>
                  <a:lnTo>
                    <a:pt x="1663" y="720"/>
                  </a:lnTo>
                  <a:lnTo>
                    <a:pt x="1646" y="778"/>
                  </a:lnTo>
                  <a:lnTo>
                    <a:pt x="1663" y="874"/>
                  </a:lnTo>
                  <a:lnTo>
                    <a:pt x="1679" y="859"/>
                  </a:lnTo>
                  <a:lnTo>
                    <a:pt x="1704" y="825"/>
                  </a:lnTo>
                  <a:lnTo>
                    <a:pt x="1704" y="800"/>
                  </a:lnTo>
                  <a:lnTo>
                    <a:pt x="1711" y="800"/>
                  </a:lnTo>
                  <a:lnTo>
                    <a:pt x="1729" y="794"/>
                  </a:lnTo>
                  <a:lnTo>
                    <a:pt x="1729" y="769"/>
                  </a:lnTo>
                  <a:lnTo>
                    <a:pt x="1735" y="760"/>
                  </a:lnTo>
                  <a:lnTo>
                    <a:pt x="1744" y="760"/>
                  </a:lnTo>
                  <a:lnTo>
                    <a:pt x="1744" y="745"/>
                  </a:lnTo>
                  <a:lnTo>
                    <a:pt x="1744" y="728"/>
                  </a:lnTo>
                  <a:lnTo>
                    <a:pt x="1729" y="713"/>
                  </a:lnTo>
                  <a:lnTo>
                    <a:pt x="1744" y="688"/>
                  </a:lnTo>
                  <a:lnTo>
                    <a:pt x="1744" y="672"/>
                  </a:lnTo>
                  <a:lnTo>
                    <a:pt x="1760" y="672"/>
                  </a:lnTo>
                  <a:lnTo>
                    <a:pt x="1785" y="655"/>
                  </a:lnTo>
                  <a:lnTo>
                    <a:pt x="1785" y="672"/>
                  </a:lnTo>
                  <a:lnTo>
                    <a:pt x="1794" y="663"/>
                  </a:lnTo>
                  <a:lnTo>
                    <a:pt x="1817" y="655"/>
                  </a:lnTo>
                  <a:lnTo>
                    <a:pt x="1834" y="672"/>
                  </a:lnTo>
                  <a:lnTo>
                    <a:pt x="1841" y="655"/>
                  </a:lnTo>
                  <a:lnTo>
                    <a:pt x="1922" y="598"/>
                  </a:lnTo>
                  <a:lnTo>
                    <a:pt x="1946" y="608"/>
                  </a:lnTo>
                  <a:lnTo>
                    <a:pt x="1956" y="598"/>
                  </a:lnTo>
                  <a:lnTo>
                    <a:pt x="1938" y="551"/>
                  </a:lnTo>
                  <a:lnTo>
                    <a:pt x="1931" y="551"/>
                  </a:lnTo>
                  <a:lnTo>
                    <a:pt x="1931" y="533"/>
                  </a:lnTo>
                  <a:lnTo>
                    <a:pt x="1938" y="533"/>
                  </a:lnTo>
                  <a:lnTo>
                    <a:pt x="1956" y="526"/>
                  </a:lnTo>
                  <a:lnTo>
                    <a:pt x="1971" y="509"/>
                  </a:lnTo>
                  <a:lnTo>
                    <a:pt x="1963" y="493"/>
                  </a:lnTo>
                  <a:lnTo>
                    <a:pt x="1971" y="486"/>
                  </a:lnTo>
                  <a:lnTo>
                    <a:pt x="1980" y="509"/>
                  </a:lnTo>
                  <a:lnTo>
                    <a:pt x="1996" y="509"/>
                  </a:lnTo>
                  <a:lnTo>
                    <a:pt x="2011" y="526"/>
                  </a:lnTo>
                  <a:lnTo>
                    <a:pt x="2053" y="551"/>
                  </a:lnTo>
                  <a:lnTo>
                    <a:pt x="2061" y="526"/>
                  </a:lnTo>
                  <a:lnTo>
                    <a:pt x="2061" y="509"/>
                  </a:lnTo>
                  <a:lnTo>
                    <a:pt x="2077" y="509"/>
                  </a:lnTo>
                  <a:lnTo>
                    <a:pt x="2093" y="493"/>
                  </a:lnTo>
                  <a:lnTo>
                    <a:pt x="2068" y="469"/>
                  </a:lnTo>
                  <a:lnTo>
                    <a:pt x="2028" y="461"/>
                  </a:lnTo>
                  <a:lnTo>
                    <a:pt x="1956" y="396"/>
                  </a:lnTo>
                  <a:lnTo>
                    <a:pt x="1906" y="364"/>
                  </a:lnTo>
                  <a:lnTo>
                    <a:pt x="1841" y="356"/>
                  </a:lnTo>
                  <a:lnTo>
                    <a:pt x="1841" y="396"/>
                  </a:lnTo>
                  <a:lnTo>
                    <a:pt x="1825" y="405"/>
                  </a:lnTo>
                  <a:lnTo>
                    <a:pt x="1809" y="387"/>
                  </a:lnTo>
                  <a:lnTo>
                    <a:pt x="1809" y="372"/>
                  </a:lnTo>
                  <a:lnTo>
                    <a:pt x="1817" y="372"/>
                  </a:lnTo>
                  <a:lnTo>
                    <a:pt x="1825" y="364"/>
                  </a:lnTo>
                  <a:lnTo>
                    <a:pt x="1809" y="364"/>
                  </a:lnTo>
                  <a:lnTo>
                    <a:pt x="1794" y="380"/>
                  </a:lnTo>
                  <a:lnTo>
                    <a:pt x="1754" y="372"/>
                  </a:lnTo>
                  <a:lnTo>
                    <a:pt x="1711" y="372"/>
                  </a:lnTo>
                  <a:lnTo>
                    <a:pt x="1695" y="364"/>
                  </a:lnTo>
                  <a:lnTo>
                    <a:pt x="1704" y="349"/>
                  </a:lnTo>
                  <a:lnTo>
                    <a:pt x="1688" y="324"/>
                  </a:lnTo>
                  <a:lnTo>
                    <a:pt x="1655" y="315"/>
                  </a:lnTo>
                  <a:lnTo>
                    <a:pt x="1605" y="331"/>
                  </a:lnTo>
                  <a:lnTo>
                    <a:pt x="1598" y="307"/>
                  </a:lnTo>
                  <a:lnTo>
                    <a:pt x="1583" y="307"/>
                  </a:lnTo>
                  <a:lnTo>
                    <a:pt x="1573" y="299"/>
                  </a:lnTo>
                  <a:lnTo>
                    <a:pt x="1573" y="275"/>
                  </a:lnTo>
                  <a:lnTo>
                    <a:pt x="1518" y="259"/>
                  </a:lnTo>
                  <a:lnTo>
                    <a:pt x="1452" y="243"/>
                  </a:lnTo>
                  <a:lnTo>
                    <a:pt x="1436" y="275"/>
                  </a:lnTo>
                  <a:lnTo>
                    <a:pt x="1452" y="299"/>
                  </a:lnTo>
                  <a:lnTo>
                    <a:pt x="1396" y="299"/>
                  </a:lnTo>
                  <a:lnTo>
                    <a:pt x="1379" y="307"/>
                  </a:lnTo>
                  <a:lnTo>
                    <a:pt x="1356" y="284"/>
                  </a:lnTo>
                  <a:lnTo>
                    <a:pt x="1337" y="331"/>
                  </a:lnTo>
                  <a:lnTo>
                    <a:pt x="1322" y="324"/>
                  </a:lnTo>
                  <a:lnTo>
                    <a:pt x="1306" y="290"/>
                  </a:lnTo>
                  <a:lnTo>
                    <a:pt x="1315" y="250"/>
                  </a:lnTo>
                  <a:lnTo>
                    <a:pt x="1297" y="225"/>
                  </a:lnTo>
                  <a:lnTo>
                    <a:pt x="1250" y="210"/>
                  </a:lnTo>
                  <a:lnTo>
                    <a:pt x="1232" y="210"/>
                  </a:lnTo>
                  <a:lnTo>
                    <a:pt x="1225" y="225"/>
                  </a:lnTo>
                  <a:lnTo>
                    <a:pt x="1232" y="243"/>
                  </a:lnTo>
                  <a:lnTo>
                    <a:pt x="1167" y="235"/>
                  </a:lnTo>
                  <a:lnTo>
                    <a:pt x="1175" y="210"/>
                  </a:lnTo>
                  <a:lnTo>
                    <a:pt x="1135" y="201"/>
                  </a:lnTo>
                  <a:lnTo>
                    <a:pt x="1111" y="218"/>
                  </a:lnTo>
                  <a:lnTo>
                    <a:pt x="1063" y="194"/>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47" name="Freeform 49"/>
            <p:cNvSpPr>
              <a:spLocks/>
            </p:cNvSpPr>
            <p:nvPr/>
          </p:nvSpPr>
          <p:spPr bwMode="blackWhite">
            <a:xfrm>
              <a:off x="2832" y="1113"/>
              <a:ext cx="377" cy="439"/>
            </a:xfrm>
            <a:custGeom>
              <a:avLst/>
              <a:gdLst>
                <a:gd name="T0" fmla="*/ 119 w 343"/>
                <a:gd name="T1" fmla="*/ 546 h 399"/>
                <a:gd name="T2" fmla="*/ 108 w 343"/>
                <a:gd name="T3" fmla="*/ 546 h 399"/>
                <a:gd name="T4" fmla="*/ 58 w 343"/>
                <a:gd name="T5" fmla="*/ 583 h 399"/>
                <a:gd name="T6" fmla="*/ 13 w 343"/>
                <a:gd name="T7" fmla="*/ 569 h 399"/>
                <a:gd name="T8" fmla="*/ 0 w 343"/>
                <a:gd name="T9" fmla="*/ 474 h 399"/>
                <a:gd name="T10" fmla="*/ 0 w 343"/>
                <a:gd name="T11" fmla="*/ 438 h 399"/>
                <a:gd name="T12" fmla="*/ 58 w 343"/>
                <a:gd name="T13" fmla="*/ 394 h 399"/>
                <a:gd name="T14" fmla="*/ 119 w 343"/>
                <a:gd name="T15" fmla="*/ 319 h 399"/>
                <a:gd name="T16" fmla="*/ 166 w 343"/>
                <a:gd name="T17" fmla="*/ 238 h 399"/>
                <a:gd name="T18" fmla="*/ 212 w 343"/>
                <a:gd name="T19" fmla="*/ 156 h 399"/>
                <a:gd name="T20" fmla="*/ 156 w 343"/>
                <a:gd name="T21" fmla="*/ 178 h 399"/>
                <a:gd name="T22" fmla="*/ 178 w 343"/>
                <a:gd name="T23" fmla="*/ 132 h 399"/>
                <a:gd name="T24" fmla="*/ 212 w 343"/>
                <a:gd name="T25" fmla="*/ 132 h 399"/>
                <a:gd name="T26" fmla="*/ 228 w 343"/>
                <a:gd name="T27" fmla="*/ 96 h 399"/>
                <a:gd name="T28" fmla="*/ 263 w 343"/>
                <a:gd name="T29" fmla="*/ 61 h 399"/>
                <a:gd name="T30" fmla="*/ 308 w 343"/>
                <a:gd name="T31" fmla="*/ 50 h 399"/>
                <a:gd name="T32" fmla="*/ 366 w 343"/>
                <a:gd name="T33" fmla="*/ 24 h 399"/>
                <a:gd name="T34" fmla="*/ 428 w 343"/>
                <a:gd name="T35" fmla="*/ 0 h 399"/>
                <a:gd name="T36" fmla="*/ 499 w 343"/>
                <a:gd name="T37" fmla="*/ 50 h 399"/>
                <a:gd name="T38" fmla="*/ 451 w 343"/>
                <a:gd name="T39" fmla="*/ 61 h 399"/>
                <a:gd name="T40" fmla="*/ 486 w 343"/>
                <a:gd name="T41" fmla="*/ 84 h 399"/>
                <a:gd name="T42" fmla="*/ 462 w 343"/>
                <a:gd name="T43" fmla="*/ 84 h 399"/>
                <a:gd name="T44" fmla="*/ 402 w 343"/>
                <a:gd name="T45" fmla="*/ 72 h 399"/>
                <a:gd name="T46" fmla="*/ 380 w 343"/>
                <a:gd name="T47" fmla="*/ 132 h 399"/>
                <a:gd name="T48" fmla="*/ 308 w 343"/>
                <a:gd name="T49" fmla="*/ 106 h 399"/>
                <a:gd name="T50" fmla="*/ 285 w 343"/>
                <a:gd name="T51" fmla="*/ 119 h 399"/>
                <a:gd name="T52" fmla="*/ 263 w 343"/>
                <a:gd name="T53" fmla="*/ 143 h 399"/>
                <a:gd name="T54" fmla="*/ 251 w 343"/>
                <a:gd name="T55" fmla="*/ 164 h 399"/>
                <a:gd name="T56" fmla="*/ 228 w 343"/>
                <a:gd name="T57" fmla="*/ 178 h 399"/>
                <a:gd name="T58" fmla="*/ 212 w 343"/>
                <a:gd name="T59" fmla="*/ 226 h 399"/>
                <a:gd name="T60" fmla="*/ 178 w 343"/>
                <a:gd name="T61" fmla="*/ 297 h 399"/>
                <a:gd name="T62" fmla="*/ 178 w 343"/>
                <a:gd name="T63" fmla="*/ 347 h 399"/>
                <a:gd name="T64" fmla="*/ 145 w 343"/>
                <a:gd name="T65" fmla="*/ 367 h 399"/>
                <a:gd name="T66" fmla="*/ 145 w 343"/>
                <a:gd name="T67" fmla="*/ 464 h 399"/>
                <a:gd name="T68" fmla="*/ 132 w 343"/>
                <a:gd name="T69" fmla="*/ 523 h 399"/>
                <a:gd name="T70" fmla="*/ 119 w 343"/>
                <a:gd name="T71" fmla="*/ 557 h 3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3"/>
                <a:gd name="T109" fmla="*/ 0 h 399"/>
                <a:gd name="T110" fmla="*/ 343 w 343"/>
                <a:gd name="T111" fmla="*/ 399 h 3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3" h="399">
                  <a:moveTo>
                    <a:pt x="81" y="380"/>
                  </a:moveTo>
                  <a:lnTo>
                    <a:pt x="81" y="373"/>
                  </a:lnTo>
                  <a:lnTo>
                    <a:pt x="74" y="364"/>
                  </a:lnTo>
                  <a:lnTo>
                    <a:pt x="74" y="373"/>
                  </a:lnTo>
                  <a:lnTo>
                    <a:pt x="65" y="373"/>
                  </a:lnTo>
                  <a:lnTo>
                    <a:pt x="40" y="398"/>
                  </a:lnTo>
                  <a:lnTo>
                    <a:pt x="25" y="398"/>
                  </a:lnTo>
                  <a:lnTo>
                    <a:pt x="9" y="388"/>
                  </a:lnTo>
                  <a:lnTo>
                    <a:pt x="9" y="340"/>
                  </a:lnTo>
                  <a:lnTo>
                    <a:pt x="0" y="324"/>
                  </a:lnTo>
                  <a:lnTo>
                    <a:pt x="9" y="308"/>
                  </a:lnTo>
                  <a:lnTo>
                    <a:pt x="0" y="299"/>
                  </a:lnTo>
                  <a:lnTo>
                    <a:pt x="34" y="276"/>
                  </a:lnTo>
                  <a:lnTo>
                    <a:pt x="40" y="268"/>
                  </a:lnTo>
                  <a:lnTo>
                    <a:pt x="59" y="259"/>
                  </a:lnTo>
                  <a:lnTo>
                    <a:pt x="81" y="218"/>
                  </a:lnTo>
                  <a:lnTo>
                    <a:pt x="99" y="203"/>
                  </a:lnTo>
                  <a:lnTo>
                    <a:pt x="114" y="162"/>
                  </a:lnTo>
                  <a:lnTo>
                    <a:pt x="131" y="122"/>
                  </a:lnTo>
                  <a:lnTo>
                    <a:pt x="146" y="106"/>
                  </a:lnTo>
                  <a:lnTo>
                    <a:pt x="122" y="112"/>
                  </a:lnTo>
                  <a:lnTo>
                    <a:pt x="106" y="122"/>
                  </a:lnTo>
                  <a:lnTo>
                    <a:pt x="114" y="106"/>
                  </a:lnTo>
                  <a:lnTo>
                    <a:pt x="122" y="90"/>
                  </a:lnTo>
                  <a:lnTo>
                    <a:pt x="146" y="72"/>
                  </a:lnTo>
                  <a:lnTo>
                    <a:pt x="146" y="90"/>
                  </a:lnTo>
                  <a:lnTo>
                    <a:pt x="156" y="81"/>
                  </a:lnTo>
                  <a:lnTo>
                    <a:pt x="156" y="65"/>
                  </a:lnTo>
                  <a:lnTo>
                    <a:pt x="171" y="57"/>
                  </a:lnTo>
                  <a:lnTo>
                    <a:pt x="179" y="41"/>
                  </a:lnTo>
                  <a:lnTo>
                    <a:pt x="196" y="41"/>
                  </a:lnTo>
                  <a:lnTo>
                    <a:pt x="211" y="34"/>
                  </a:lnTo>
                  <a:lnTo>
                    <a:pt x="236" y="9"/>
                  </a:lnTo>
                  <a:lnTo>
                    <a:pt x="251" y="16"/>
                  </a:lnTo>
                  <a:lnTo>
                    <a:pt x="268" y="0"/>
                  </a:lnTo>
                  <a:lnTo>
                    <a:pt x="293" y="0"/>
                  </a:lnTo>
                  <a:lnTo>
                    <a:pt x="308" y="9"/>
                  </a:lnTo>
                  <a:lnTo>
                    <a:pt x="342" y="34"/>
                  </a:lnTo>
                  <a:lnTo>
                    <a:pt x="326" y="41"/>
                  </a:lnTo>
                  <a:lnTo>
                    <a:pt x="308" y="41"/>
                  </a:lnTo>
                  <a:lnTo>
                    <a:pt x="326" y="49"/>
                  </a:lnTo>
                  <a:lnTo>
                    <a:pt x="333" y="57"/>
                  </a:lnTo>
                  <a:lnTo>
                    <a:pt x="308" y="81"/>
                  </a:lnTo>
                  <a:lnTo>
                    <a:pt x="317" y="57"/>
                  </a:lnTo>
                  <a:lnTo>
                    <a:pt x="293" y="41"/>
                  </a:lnTo>
                  <a:lnTo>
                    <a:pt x="276" y="49"/>
                  </a:lnTo>
                  <a:lnTo>
                    <a:pt x="268" y="81"/>
                  </a:lnTo>
                  <a:lnTo>
                    <a:pt x="261" y="90"/>
                  </a:lnTo>
                  <a:lnTo>
                    <a:pt x="227" y="90"/>
                  </a:lnTo>
                  <a:lnTo>
                    <a:pt x="211" y="72"/>
                  </a:lnTo>
                  <a:lnTo>
                    <a:pt x="202" y="81"/>
                  </a:lnTo>
                  <a:lnTo>
                    <a:pt x="196" y="81"/>
                  </a:lnTo>
                  <a:lnTo>
                    <a:pt x="196" y="97"/>
                  </a:lnTo>
                  <a:lnTo>
                    <a:pt x="179" y="97"/>
                  </a:lnTo>
                  <a:lnTo>
                    <a:pt x="171" y="97"/>
                  </a:lnTo>
                  <a:lnTo>
                    <a:pt x="171" y="112"/>
                  </a:lnTo>
                  <a:lnTo>
                    <a:pt x="162" y="112"/>
                  </a:lnTo>
                  <a:lnTo>
                    <a:pt x="156" y="122"/>
                  </a:lnTo>
                  <a:lnTo>
                    <a:pt x="146" y="137"/>
                  </a:lnTo>
                  <a:lnTo>
                    <a:pt x="146" y="154"/>
                  </a:lnTo>
                  <a:lnTo>
                    <a:pt x="131" y="178"/>
                  </a:lnTo>
                  <a:lnTo>
                    <a:pt x="122" y="203"/>
                  </a:lnTo>
                  <a:lnTo>
                    <a:pt x="114" y="218"/>
                  </a:lnTo>
                  <a:lnTo>
                    <a:pt x="122" y="236"/>
                  </a:lnTo>
                  <a:lnTo>
                    <a:pt x="106" y="243"/>
                  </a:lnTo>
                  <a:lnTo>
                    <a:pt x="99" y="251"/>
                  </a:lnTo>
                  <a:lnTo>
                    <a:pt x="90" y="283"/>
                  </a:lnTo>
                  <a:lnTo>
                    <a:pt x="99" y="317"/>
                  </a:lnTo>
                  <a:lnTo>
                    <a:pt x="99" y="348"/>
                  </a:lnTo>
                  <a:lnTo>
                    <a:pt x="90" y="357"/>
                  </a:lnTo>
                  <a:lnTo>
                    <a:pt x="90" y="380"/>
                  </a:lnTo>
                  <a:lnTo>
                    <a:pt x="81" y="380"/>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48" name="Freeform 50"/>
            <p:cNvSpPr>
              <a:spLocks/>
            </p:cNvSpPr>
            <p:nvPr/>
          </p:nvSpPr>
          <p:spPr bwMode="blackWhite">
            <a:xfrm>
              <a:off x="3127" y="1905"/>
              <a:ext cx="269" cy="108"/>
            </a:xfrm>
            <a:custGeom>
              <a:avLst/>
              <a:gdLst>
                <a:gd name="T0" fmla="*/ 355 w 245"/>
                <a:gd name="T1" fmla="*/ 47 h 98"/>
                <a:gd name="T2" fmla="*/ 343 w 245"/>
                <a:gd name="T3" fmla="*/ 47 h 98"/>
                <a:gd name="T4" fmla="*/ 329 w 245"/>
                <a:gd name="T5" fmla="*/ 12 h 98"/>
                <a:gd name="T6" fmla="*/ 296 w 245"/>
                <a:gd name="T7" fmla="*/ 12 h 98"/>
                <a:gd name="T8" fmla="*/ 260 w 245"/>
                <a:gd name="T9" fmla="*/ 24 h 98"/>
                <a:gd name="T10" fmla="*/ 211 w 245"/>
                <a:gd name="T11" fmla="*/ 24 h 98"/>
                <a:gd name="T12" fmla="*/ 177 w 245"/>
                <a:gd name="T13" fmla="*/ 0 h 98"/>
                <a:gd name="T14" fmla="*/ 144 w 245"/>
                <a:gd name="T15" fmla="*/ 0 h 98"/>
                <a:gd name="T16" fmla="*/ 108 w 245"/>
                <a:gd name="T17" fmla="*/ 24 h 98"/>
                <a:gd name="T18" fmla="*/ 85 w 245"/>
                <a:gd name="T19" fmla="*/ 24 h 98"/>
                <a:gd name="T20" fmla="*/ 58 w 245"/>
                <a:gd name="T21" fmla="*/ 24 h 98"/>
                <a:gd name="T22" fmla="*/ 48 w 245"/>
                <a:gd name="T23" fmla="*/ 0 h 98"/>
                <a:gd name="T24" fmla="*/ 25 w 245"/>
                <a:gd name="T25" fmla="*/ 0 h 98"/>
                <a:gd name="T26" fmla="*/ 12 w 245"/>
                <a:gd name="T27" fmla="*/ 12 h 98"/>
                <a:gd name="T28" fmla="*/ 0 w 245"/>
                <a:gd name="T29" fmla="*/ 37 h 98"/>
                <a:gd name="T30" fmla="*/ 12 w 245"/>
                <a:gd name="T31" fmla="*/ 37 h 98"/>
                <a:gd name="T32" fmla="*/ 12 w 245"/>
                <a:gd name="T33" fmla="*/ 47 h 98"/>
                <a:gd name="T34" fmla="*/ 36 w 245"/>
                <a:gd name="T35" fmla="*/ 24 h 98"/>
                <a:gd name="T36" fmla="*/ 58 w 245"/>
                <a:gd name="T37" fmla="*/ 24 h 98"/>
                <a:gd name="T38" fmla="*/ 71 w 245"/>
                <a:gd name="T39" fmla="*/ 37 h 98"/>
                <a:gd name="T40" fmla="*/ 58 w 245"/>
                <a:gd name="T41" fmla="*/ 37 h 98"/>
                <a:gd name="T42" fmla="*/ 58 w 245"/>
                <a:gd name="T43" fmla="*/ 47 h 98"/>
                <a:gd name="T44" fmla="*/ 25 w 245"/>
                <a:gd name="T45" fmla="*/ 47 h 98"/>
                <a:gd name="T46" fmla="*/ 12 w 245"/>
                <a:gd name="T47" fmla="*/ 61 h 98"/>
                <a:gd name="T48" fmla="*/ 12 w 245"/>
                <a:gd name="T49" fmla="*/ 71 h 98"/>
                <a:gd name="T50" fmla="*/ 25 w 245"/>
                <a:gd name="T51" fmla="*/ 61 h 98"/>
                <a:gd name="T52" fmla="*/ 25 w 245"/>
                <a:gd name="T53" fmla="*/ 71 h 98"/>
                <a:gd name="T54" fmla="*/ 12 w 245"/>
                <a:gd name="T55" fmla="*/ 84 h 98"/>
                <a:gd name="T56" fmla="*/ 12 w 245"/>
                <a:gd name="T57" fmla="*/ 96 h 98"/>
                <a:gd name="T58" fmla="*/ 25 w 245"/>
                <a:gd name="T59" fmla="*/ 107 h 98"/>
                <a:gd name="T60" fmla="*/ 36 w 245"/>
                <a:gd name="T61" fmla="*/ 119 h 98"/>
                <a:gd name="T62" fmla="*/ 48 w 245"/>
                <a:gd name="T63" fmla="*/ 119 h 98"/>
                <a:gd name="T64" fmla="*/ 48 w 245"/>
                <a:gd name="T65" fmla="*/ 132 h 98"/>
                <a:gd name="T66" fmla="*/ 71 w 245"/>
                <a:gd name="T67" fmla="*/ 143 h 98"/>
                <a:gd name="T68" fmla="*/ 94 w 245"/>
                <a:gd name="T69" fmla="*/ 132 h 98"/>
                <a:gd name="T70" fmla="*/ 108 w 245"/>
                <a:gd name="T71" fmla="*/ 132 h 98"/>
                <a:gd name="T72" fmla="*/ 132 w 245"/>
                <a:gd name="T73" fmla="*/ 143 h 98"/>
                <a:gd name="T74" fmla="*/ 144 w 245"/>
                <a:gd name="T75" fmla="*/ 143 h 98"/>
                <a:gd name="T76" fmla="*/ 165 w 245"/>
                <a:gd name="T77" fmla="*/ 132 h 98"/>
                <a:gd name="T78" fmla="*/ 189 w 245"/>
                <a:gd name="T79" fmla="*/ 132 h 98"/>
                <a:gd name="T80" fmla="*/ 189 w 245"/>
                <a:gd name="T81" fmla="*/ 143 h 98"/>
                <a:gd name="T82" fmla="*/ 202 w 245"/>
                <a:gd name="T83" fmla="*/ 143 h 98"/>
                <a:gd name="T84" fmla="*/ 202 w 245"/>
                <a:gd name="T85" fmla="*/ 132 h 98"/>
                <a:gd name="T86" fmla="*/ 238 w 245"/>
                <a:gd name="T87" fmla="*/ 119 h 98"/>
                <a:gd name="T88" fmla="*/ 247 w 245"/>
                <a:gd name="T89" fmla="*/ 132 h 98"/>
                <a:gd name="T90" fmla="*/ 283 w 245"/>
                <a:gd name="T91" fmla="*/ 119 h 98"/>
                <a:gd name="T92" fmla="*/ 318 w 245"/>
                <a:gd name="T93" fmla="*/ 119 h 98"/>
                <a:gd name="T94" fmla="*/ 318 w 245"/>
                <a:gd name="T95" fmla="*/ 107 h 98"/>
                <a:gd name="T96" fmla="*/ 355 w 245"/>
                <a:gd name="T97" fmla="*/ 119 h 98"/>
                <a:gd name="T98" fmla="*/ 343 w 245"/>
                <a:gd name="T99" fmla="*/ 61 h 98"/>
                <a:gd name="T100" fmla="*/ 355 w 245"/>
                <a:gd name="T101" fmla="*/ 47 h 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5"/>
                <a:gd name="T154" fmla="*/ 0 h 98"/>
                <a:gd name="T155" fmla="*/ 245 w 245"/>
                <a:gd name="T156" fmla="*/ 98 h 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5" h="98">
                  <a:moveTo>
                    <a:pt x="244" y="32"/>
                  </a:moveTo>
                  <a:lnTo>
                    <a:pt x="236" y="32"/>
                  </a:lnTo>
                  <a:lnTo>
                    <a:pt x="227" y="8"/>
                  </a:lnTo>
                  <a:lnTo>
                    <a:pt x="204" y="8"/>
                  </a:lnTo>
                  <a:lnTo>
                    <a:pt x="179" y="16"/>
                  </a:lnTo>
                  <a:lnTo>
                    <a:pt x="145" y="16"/>
                  </a:lnTo>
                  <a:lnTo>
                    <a:pt x="122" y="0"/>
                  </a:lnTo>
                  <a:lnTo>
                    <a:pt x="98" y="0"/>
                  </a:lnTo>
                  <a:lnTo>
                    <a:pt x="74" y="16"/>
                  </a:lnTo>
                  <a:lnTo>
                    <a:pt x="58" y="16"/>
                  </a:lnTo>
                  <a:lnTo>
                    <a:pt x="40" y="16"/>
                  </a:lnTo>
                  <a:lnTo>
                    <a:pt x="33" y="0"/>
                  </a:lnTo>
                  <a:lnTo>
                    <a:pt x="17" y="0"/>
                  </a:lnTo>
                  <a:lnTo>
                    <a:pt x="8" y="8"/>
                  </a:lnTo>
                  <a:lnTo>
                    <a:pt x="0" y="25"/>
                  </a:lnTo>
                  <a:lnTo>
                    <a:pt x="8" y="25"/>
                  </a:lnTo>
                  <a:lnTo>
                    <a:pt x="8" y="32"/>
                  </a:lnTo>
                  <a:lnTo>
                    <a:pt x="25" y="16"/>
                  </a:lnTo>
                  <a:lnTo>
                    <a:pt x="40" y="16"/>
                  </a:lnTo>
                  <a:lnTo>
                    <a:pt x="49" y="25"/>
                  </a:lnTo>
                  <a:lnTo>
                    <a:pt x="40" y="25"/>
                  </a:lnTo>
                  <a:lnTo>
                    <a:pt x="40" y="32"/>
                  </a:lnTo>
                  <a:lnTo>
                    <a:pt x="17" y="32"/>
                  </a:lnTo>
                  <a:lnTo>
                    <a:pt x="8" y="41"/>
                  </a:lnTo>
                  <a:lnTo>
                    <a:pt x="8" y="48"/>
                  </a:lnTo>
                  <a:lnTo>
                    <a:pt x="17" y="41"/>
                  </a:lnTo>
                  <a:lnTo>
                    <a:pt x="17" y="48"/>
                  </a:lnTo>
                  <a:lnTo>
                    <a:pt x="8" y="57"/>
                  </a:lnTo>
                  <a:lnTo>
                    <a:pt x="8" y="65"/>
                  </a:lnTo>
                  <a:lnTo>
                    <a:pt x="17" y="73"/>
                  </a:lnTo>
                  <a:lnTo>
                    <a:pt x="25" y="81"/>
                  </a:lnTo>
                  <a:lnTo>
                    <a:pt x="33" y="81"/>
                  </a:lnTo>
                  <a:lnTo>
                    <a:pt x="33" y="90"/>
                  </a:lnTo>
                  <a:lnTo>
                    <a:pt x="49" y="97"/>
                  </a:lnTo>
                  <a:lnTo>
                    <a:pt x="65" y="90"/>
                  </a:lnTo>
                  <a:lnTo>
                    <a:pt x="74" y="90"/>
                  </a:lnTo>
                  <a:lnTo>
                    <a:pt x="90" y="97"/>
                  </a:lnTo>
                  <a:lnTo>
                    <a:pt x="98" y="97"/>
                  </a:lnTo>
                  <a:lnTo>
                    <a:pt x="114" y="90"/>
                  </a:lnTo>
                  <a:lnTo>
                    <a:pt x="130" y="90"/>
                  </a:lnTo>
                  <a:lnTo>
                    <a:pt x="130" y="97"/>
                  </a:lnTo>
                  <a:lnTo>
                    <a:pt x="139" y="97"/>
                  </a:lnTo>
                  <a:lnTo>
                    <a:pt x="139" y="90"/>
                  </a:lnTo>
                  <a:lnTo>
                    <a:pt x="164" y="81"/>
                  </a:lnTo>
                  <a:lnTo>
                    <a:pt x="170" y="90"/>
                  </a:lnTo>
                  <a:lnTo>
                    <a:pt x="195" y="81"/>
                  </a:lnTo>
                  <a:lnTo>
                    <a:pt x="219" y="81"/>
                  </a:lnTo>
                  <a:lnTo>
                    <a:pt x="219" y="73"/>
                  </a:lnTo>
                  <a:lnTo>
                    <a:pt x="244" y="81"/>
                  </a:lnTo>
                  <a:lnTo>
                    <a:pt x="236" y="41"/>
                  </a:lnTo>
                  <a:lnTo>
                    <a:pt x="244" y="32"/>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49" name="Freeform 51"/>
            <p:cNvSpPr>
              <a:spLocks/>
            </p:cNvSpPr>
            <p:nvPr/>
          </p:nvSpPr>
          <p:spPr bwMode="blackWhite">
            <a:xfrm>
              <a:off x="4018" y="2145"/>
              <a:ext cx="45" cy="19"/>
            </a:xfrm>
            <a:custGeom>
              <a:avLst/>
              <a:gdLst>
                <a:gd name="T0" fmla="*/ 48 w 41"/>
                <a:gd name="T1" fmla="*/ 0 h 17"/>
                <a:gd name="T2" fmla="*/ 12 w 41"/>
                <a:gd name="T3" fmla="*/ 0 h 17"/>
                <a:gd name="T4" fmla="*/ 0 w 41"/>
                <a:gd name="T5" fmla="*/ 13 h 17"/>
                <a:gd name="T6" fmla="*/ 0 w 41"/>
                <a:gd name="T7" fmla="*/ 25 h 17"/>
                <a:gd name="T8" fmla="*/ 48 w 41"/>
                <a:gd name="T9" fmla="*/ 25 h 17"/>
                <a:gd name="T10" fmla="*/ 58 w 41"/>
                <a:gd name="T11" fmla="*/ 25 h 17"/>
                <a:gd name="T12" fmla="*/ 48 w 41"/>
                <a:gd name="T13" fmla="*/ 0 h 17"/>
                <a:gd name="T14" fmla="*/ 0 60000 65536"/>
                <a:gd name="T15" fmla="*/ 0 60000 65536"/>
                <a:gd name="T16" fmla="*/ 0 60000 65536"/>
                <a:gd name="T17" fmla="*/ 0 60000 65536"/>
                <a:gd name="T18" fmla="*/ 0 60000 65536"/>
                <a:gd name="T19" fmla="*/ 0 60000 65536"/>
                <a:gd name="T20" fmla="*/ 0 60000 65536"/>
                <a:gd name="T21" fmla="*/ 0 w 41"/>
                <a:gd name="T22" fmla="*/ 0 h 17"/>
                <a:gd name="T23" fmla="*/ 41 w 4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7">
                  <a:moveTo>
                    <a:pt x="33" y="0"/>
                  </a:moveTo>
                  <a:lnTo>
                    <a:pt x="8" y="0"/>
                  </a:lnTo>
                  <a:lnTo>
                    <a:pt x="0" y="9"/>
                  </a:lnTo>
                  <a:lnTo>
                    <a:pt x="0" y="16"/>
                  </a:lnTo>
                  <a:lnTo>
                    <a:pt x="33" y="16"/>
                  </a:lnTo>
                  <a:lnTo>
                    <a:pt x="40" y="16"/>
                  </a:lnTo>
                  <a:lnTo>
                    <a:pt x="33" y="0"/>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50" name="Freeform 52"/>
            <p:cNvSpPr>
              <a:spLocks/>
            </p:cNvSpPr>
            <p:nvPr/>
          </p:nvSpPr>
          <p:spPr bwMode="blackWhite">
            <a:xfrm>
              <a:off x="4018" y="2145"/>
              <a:ext cx="45" cy="19"/>
            </a:xfrm>
            <a:custGeom>
              <a:avLst/>
              <a:gdLst>
                <a:gd name="T0" fmla="*/ 48 w 41"/>
                <a:gd name="T1" fmla="*/ 0 h 17"/>
                <a:gd name="T2" fmla="*/ 12 w 41"/>
                <a:gd name="T3" fmla="*/ 0 h 17"/>
                <a:gd name="T4" fmla="*/ 0 w 41"/>
                <a:gd name="T5" fmla="*/ 13 h 17"/>
                <a:gd name="T6" fmla="*/ 0 w 41"/>
                <a:gd name="T7" fmla="*/ 25 h 17"/>
                <a:gd name="T8" fmla="*/ 48 w 41"/>
                <a:gd name="T9" fmla="*/ 25 h 17"/>
                <a:gd name="T10" fmla="*/ 58 w 41"/>
                <a:gd name="T11" fmla="*/ 25 h 17"/>
                <a:gd name="T12" fmla="*/ 48 w 41"/>
                <a:gd name="T13" fmla="*/ 0 h 17"/>
                <a:gd name="T14" fmla="*/ 0 60000 65536"/>
                <a:gd name="T15" fmla="*/ 0 60000 65536"/>
                <a:gd name="T16" fmla="*/ 0 60000 65536"/>
                <a:gd name="T17" fmla="*/ 0 60000 65536"/>
                <a:gd name="T18" fmla="*/ 0 60000 65536"/>
                <a:gd name="T19" fmla="*/ 0 60000 65536"/>
                <a:gd name="T20" fmla="*/ 0 60000 65536"/>
                <a:gd name="T21" fmla="*/ 0 w 41"/>
                <a:gd name="T22" fmla="*/ 0 h 17"/>
                <a:gd name="T23" fmla="*/ 41 w 4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7">
                  <a:moveTo>
                    <a:pt x="33" y="0"/>
                  </a:moveTo>
                  <a:lnTo>
                    <a:pt x="8" y="0"/>
                  </a:lnTo>
                  <a:lnTo>
                    <a:pt x="0" y="9"/>
                  </a:lnTo>
                  <a:lnTo>
                    <a:pt x="0" y="16"/>
                  </a:lnTo>
                  <a:lnTo>
                    <a:pt x="33" y="16"/>
                  </a:lnTo>
                  <a:lnTo>
                    <a:pt x="40" y="16"/>
                  </a:lnTo>
                  <a:lnTo>
                    <a:pt x="33"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51" name="Freeform 53"/>
            <p:cNvSpPr>
              <a:spLocks/>
            </p:cNvSpPr>
            <p:nvPr/>
          </p:nvSpPr>
          <p:spPr bwMode="blackWhite">
            <a:xfrm>
              <a:off x="3724" y="2012"/>
              <a:ext cx="410" cy="429"/>
            </a:xfrm>
            <a:custGeom>
              <a:avLst/>
              <a:gdLst>
                <a:gd name="T0" fmla="*/ 516 w 374"/>
                <a:gd name="T1" fmla="*/ 153 h 390"/>
                <a:gd name="T2" fmla="*/ 538 w 374"/>
                <a:gd name="T3" fmla="*/ 201 h 390"/>
                <a:gd name="T4" fmla="*/ 504 w 374"/>
                <a:gd name="T5" fmla="*/ 214 h 390"/>
                <a:gd name="T6" fmla="*/ 470 w 374"/>
                <a:gd name="T7" fmla="*/ 275 h 390"/>
                <a:gd name="T8" fmla="*/ 460 w 374"/>
                <a:gd name="T9" fmla="*/ 308 h 390"/>
                <a:gd name="T10" fmla="*/ 446 w 374"/>
                <a:gd name="T11" fmla="*/ 262 h 390"/>
                <a:gd name="T12" fmla="*/ 423 w 374"/>
                <a:gd name="T13" fmla="*/ 275 h 390"/>
                <a:gd name="T14" fmla="*/ 446 w 374"/>
                <a:gd name="T15" fmla="*/ 238 h 390"/>
                <a:gd name="T16" fmla="*/ 399 w 374"/>
                <a:gd name="T17" fmla="*/ 214 h 390"/>
                <a:gd name="T18" fmla="*/ 377 w 374"/>
                <a:gd name="T19" fmla="*/ 214 h 390"/>
                <a:gd name="T20" fmla="*/ 364 w 374"/>
                <a:gd name="T21" fmla="*/ 250 h 390"/>
                <a:gd name="T22" fmla="*/ 387 w 374"/>
                <a:gd name="T23" fmla="*/ 308 h 390"/>
                <a:gd name="T24" fmla="*/ 377 w 374"/>
                <a:gd name="T25" fmla="*/ 295 h 390"/>
                <a:gd name="T26" fmla="*/ 341 w 374"/>
                <a:gd name="T27" fmla="*/ 347 h 390"/>
                <a:gd name="T28" fmla="*/ 260 w 374"/>
                <a:gd name="T29" fmla="*/ 404 h 390"/>
                <a:gd name="T30" fmla="*/ 247 w 374"/>
                <a:gd name="T31" fmla="*/ 414 h 390"/>
                <a:gd name="T32" fmla="*/ 225 w 374"/>
                <a:gd name="T33" fmla="*/ 427 h 390"/>
                <a:gd name="T34" fmla="*/ 225 w 374"/>
                <a:gd name="T35" fmla="*/ 474 h 390"/>
                <a:gd name="T36" fmla="*/ 212 w 374"/>
                <a:gd name="T37" fmla="*/ 532 h 390"/>
                <a:gd name="T38" fmla="*/ 190 w 374"/>
                <a:gd name="T39" fmla="*/ 557 h 390"/>
                <a:gd name="T40" fmla="*/ 152 w 374"/>
                <a:gd name="T41" fmla="*/ 557 h 390"/>
                <a:gd name="T42" fmla="*/ 94 w 374"/>
                <a:gd name="T43" fmla="*/ 414 h 390"/>
                <a:gd name="T44" fmla="*/ 86 w 374"/>
                <a:gd name="T45" fmla="*/ 295 h 390"/>
                <a:gd name="T46" fmla="*/ 49 w 374"/>
                <a:gd name="T47" fmla="*/ 333 h 390"/>
                <a:gd name="T48" fmla="*/ 36 w 374"/>
                <a:gd name="T49" fmla="*/ 295 h 390"/>
                <a:gd name="T50" fmla="*/ 27 w 374"/>
                <a:gd name="T51" fmla="*/ 284 h 390"/>
                <a:gd name="T52" fmla="*/ 13 w 374"/>
                <a:gd name="T53" fmla="*/ 262 h 390"/>
                <a:gd name="T54" fmla="*/ 49 w 374"/>
                <a:gd name="T55" fmla="*/ 250 h 390"/>
                <a:gd name="T56" fmla="*/ 36 w 374"/>
                <a:gd name="T57" fmla="*/ 224 h 390"/>
                <a:gd name="T58" fmla="*/ 27 w 374"/>
                <a:gd name="T59" fmla="*/ 214 h 390"/>
                <a:gd name="T60" fmla="*/ 36 w 374"/>
                <a:gd name="T61" fmla="*/ 177 h 390"/>
                <a:gd name="T62" fmla="*/ 72 w 374"/>
                <a:gd name="T63" fmla="*/ 177 h 390"/>
                <a:gd name="T64" fmla="*/ 119 w 374"/>
                <a:gd name="T65" fmla="*/ 96 h 390"/>
                <a:gd name="T66" fmla="*/ 130 w 374"/>
                <a:gd name="T67" fmla="*/ 83 h 390"/>
                <a:gd name="T68" fmla="*/ 119 w 374"/>
                <a:gd name="T69" fmla="*/ 48 h 390"/>
                <a:gd name="T70" fmla="*/ 119 w 374"/>
                <a:gd name="T71" fmla="*/ 24 h 390"/>
                <a:gd name="T72" fmla="*/ 164 w 374"/>
                <a:gd name="T73" fmla="*/ 24 h 390"/>
                <a:gd name="T74" fmla="*/ 212 w 374"/>
                <a:gd name="T75" fmla="*/ 0 h 390"/>
                <a:gd name="T76" fmla="*/ 225 w 374"/>
                <a:gd name="T77" fmla="*/ 36 h 390"/>
                <a:gd name="T78" fmla="*/ 212 w 374"/>
                <a:gd name="T79" fmla="*/ 83 h 390"/>
                <a:gd name="T80" fmla="*/ 201 w 374"/>
                <a:gd name="T81" fmla="*/ 119 h 390"/>
                <a:gd name="T82" fmla="*/ 225 w 374"/>
                <a:gd name="T83" fmla="*/ 165 h 390"/>
                <a:gd name="T84" fmla="*/ 351 w 374"/>
                <a:gd name="T85" fmla="*/ 214 h 390"/>
                <a:gd name="T86" fmla="*/ 364 w 374"/>
                <a:gd name="T87" fmla="*/ 201 h 390"/>
                <a:gd name="T88" fmla="*/ 377 w 374"/>
                <a:gd name="T89" fmla="*/ 177 h 390"/>
                <a:gd name="T90" fmla="*/ 387 w 374"/>
                <a:gd name="T91" fmla="*/ 201 h 390"/>
                <a:gd name="T92" fmla="*/ 446 w 374"/>
                <a:gd name="T93" fmla="*/ 201 h 390"/>
                <a:gd name="T94" fmla="*/ 494 w 374"/>
                <a:gd name="T95" fmla="*/ 153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4"/>
                <a:gd name="T145" fmla="*/ 0 h 390"/>
                <a:gd name="T146" fmla="*/ 374 w 374"/>
                <a:gd name="T147" fmla="*/ 390 h 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4" h="390">
                  <a:moveTo>
                    <a:pt x="342" y="105"/>
                  </a:moveTo>
                  <a:lnTo>
                    <a:pt x="358" y="105"/>
                  </a:lnTo>
                  <a:lnTo>
                    <a:pt x="373" y="121"/>
                  </a:lnTo>
                  <a:lnTo>
                    <a:pt x="373" y="137"/>
                  </a:lnTo>
                  <a:lnTo>
                    <a:pt x="358" y="137"/>
                  </a:lnTo>
                  <a:lnTo>
                    <a:pt x="349" y="146"/>
                  </a:lnTo>
                  <a:lnTo>
                    <a:pt x="333" y="178"/>
                  </a:lnTo>
                  <a:lnTo>
                    <a:pt x="326" y="187"/>
                  </a:lnTo>
                  <a:lnTo>
                    <a:pt x="318" y="202"/>
                  </a:lnTo>
                  <a:lnTo>
                    <a:pt x="318" y="211"/>
                  </a:lnTo>
                  <a:lnTo>
                    <a:pt x="308" y="187"/>
                  </a:lnTo>
                  <a:lnTo>
                    <a:pt x="308" y="178"/>
                  </a:lnTo>
                  <a:lnTo>
                    <a:pt x="301" y="187"/>
                  </a:lnTo>
                  <a:lnTo>
                    <a:pt x="293" y="187"/>
                  </a:lnTo>
                  <a:lnTo>
                    <a:pt x="293" y="178"/>
                  </a:lnTo>
                  <a:lnTo>
                    <a:pt x="308" y="162"/>
                  </a:lnTo>
                  <a:lnTo>
                    <a:pt x="276" y="162"/>
                  </a:lnTo>
                  <a:lnTo>
                    <a:pt x="276" y="146"/>
                  </a:lnTo>
                  <a:lnTo>
                    <a:pt x="268" y="146"/>
                  </a:lnTo>
                  <a:lnTo>
                    <a:pt x="261" y="146"/>
                  </a:lnTo>
                  <a:lnTo>
                    <a:pt x="261" y="153"/>
                  </a:lnTo>
                  <a:lnTo>
                    <a:pt x="252" y="170"/>
                  </a:lnTo>
                  <a:lnTo>
                    <a:pt x="261" y="170"/>
                  </a:lnTo>
                  <a:lnTo>
                    <a:pt x="268" y="211"/>
                  </a:lnTo>
                  <a:lnTo>
                    <a:pt x="261" y="211"/>
                  </a:lnTo>
                  <a:lnTo>
                    <a:pt x="261" y="202"/>
                  </a:lnTo>
                  <a:lnTo>
                    <a:pt x="243" y="211"/>
                  </a:lnTo>
                  <a:lnTo>
                    <a:pt x="236" y="236"/>
                  </a:lnTo>
                  <a:lnTo>
                    <a:pt x="221" y="242"/>
                  </a:lnTo>
                  <a:lnTo>
                    <a:pt x="180" y="276"/>
                  </a:lnTo>
                  <a:lnTo>
                    <a:pt x="180" y="283"/>
                  </a:lnTo>
                  <a:lnTo>
                    <a:pt x="171" y="283"/>
                  </a:lnTo>
                  <a:lnTo>
                    <a:pt x="162" y="292"/>
                  </a:lnTo>
                  <a:lnTo>
                    <a:pt x="156" y="292"/>
                  </a:lnTo>
                  <a:lnTo>
                    <a:pt x="156" y="299"/>
                  </a:lnTo>
                  <a:lnTo>
                    <a:pt x="156" y="324"/>
                  </a:lnTo>
                  <a:lnTo>
                    <a:pt x="147" y="339"/>
                  </a:lnTo>
                  <a:lnTo>
                    <a:pt x="147" y="364"/>
                  </a:lnTo>
                  <a:lnTo>
                    <a:pt x="139" y="373"/>
                  </a:lnTo>
                  <a:lnTo>
                    <a:pt x="131" y="380"/>
                  </a:lnTo>
                  <a:lnTo>
                    <a:pt x="122" y="389"/>
                  </a:lnTo>
                  <a:lnTo>
                    <a:pt x="106" y="380"/>
                  </a:lnTo>
                  <a:lnTo>
                    <a:pt x="82" y="307"/>
                  </a:lnTo>
                  <a:lnTo>
                    <a:pt x="65" y="283"/>
                  </a:lnTo>
                  <a:lnTo>
                    <a:pt x="59" y="236"/>
                  </a:lnTo>
                  <a:lnTo>
                    <a:pt x="59" y="202"/>
                  </a:lnTo>
                  <a:lnTo>
                    <a:pt x="50" y="218"/>
                  </a:lnTo>
                  <a:lnTo>
                    <a:pt x="34" y="227"/>
                  </a:lnTo>
                  <a:lnTo>
                    <a:pt x="9" y="202"/>
                  </a:lnTo>
                  <a:lnTo>
                    <a:pt x="25" y="202"/>
                  </a:lnTo>
                  <a:lnTo>
                    <a:pt x="25" y="195"/>
                  </a:lnTo>
                  <a:lnTo>
                    <a:pt x="19" y="195"/>
                  </a:lnTo>
                  <a:lnTo>
                    <a:pt x="0" y="187"/>
                  </a:lnTo>
                  <a:lnTo>
                    <a:pt x="9" y="178"/>
                  </a:lnTo>
                  <a:lnTo>
                    <a:pt x="34" y="178"/>
                  </a:lnTo>
                  <a:lnTo>
                    <a:pt x="34" y="170"/>
                  </a:lnTo>
                  <a:lnTo>
                    <a:pt x="34" y="153"/>
                  </a:lnTo>
                  <a:lnTo>
                    <a:pt x="25" y="153"/>
                  </a:lnTo>
                  <a:lnTo>
                    <a:pt x="25" y="146"/>
                  </a:lnTo>
                  <a:lnTo>
                    <a:pt x="19" y="146"/>
                  </a:lnTo>
                  <a:lnTo>
                    <a:pt x="19" y="130"/>
                  </a:lnTo>
                  <a:lnTo>
                    <a:pt x="25" y="121"/>
                  </a:lnTo>
                  <a:lnTo>
                    <a:pt x="34" y="130"/>
                  </a:lnTo>
                  <a:lnTo>
                    <a:pt x="50" y="121"/>
                  </a:lnTo>
                  <a:lnTo>
                    <a:pt x="90" y="74"/>
                  </a:lnTo>
                  <a:lnTo>
                    <a:pt x="82" y="65"/>
                  </a:lnTo>
                  <a:lnTo>
                    <a:pt x="90" y="65"/>
                  </a:lnTo>
                  <a:lnTo>
                    <a:pt x="90" y="56"/>
                  </a:lnTo>
                  <a:lnTo>
                    <a:pt x="74" y="50"/>
                  </a:lnTo>
                  <a:lnTo>
                    <a:pt x="82" y="33"/>
                  </a:lnTo>
                  <a:lnTo>
                    <a:pt x="74" y="25"/>
                  </a:lnTo>
                  <a:lnTo>
                    <a:pt x="82" y="16"/>
                  </a:lnTo>
                  <a:lnTo>
                    <a:pt x="99" y="25"/>
                  </a:lnTo>
                  <a:lnTo>
                    <a:pt x="114" y="16"/>
                  </a:lnTo>
                  <a:lnTo>
                    <a:pt x="122" y="8"/>
                  </a:lnTo>
                  <a:lnTo>
                    <a:pt x="147" y="0"/>
                  </a:lnTo>
                  <a:lnTo>
                    <a:pt x="156" y="8"/>
                  </a:lnTo>
                  <a:lnTo>
                    <a:pt x="156" y="25"/>
                  </a:lnTo>
                  <a:lnTo>
                    <a:pt x="139" y="40"/>
                  </a:lnTo>
                  <a:lnTo>
                    <a:pt x="147" y="56"/>
                  </a:lnTo>
                  <a:lnTo>
                    <a:pt x="131" y="56"/>
                  </a:lnTo>
                  <a:lnTo>
                    <a:pt x="139" y="81"/>
                  </a:lnTo>
                  <a:lnTo>
                    <a:pt x="162" y="90"/>
                  </a:lnTo>
                  <a:lnTo>
                    <a:pt x="156" y="113"/>
                  </a:lnTo>
                  <a:lnTo>
                    <a:pt x="171" y="121"/>
                  </a:lnTo>
                  <a:lnTo>
                    <a:pt x="243" y="146"/>
                  </a:lnTo>
                  <a:lnTo>
                    <a:pt x="252" y="146"/>
                  </a:lnTo>
                  <a:lnTo>
                    <a:pt x="252" y="137"/>
                  </a:lnTo>
                  <a:lnTo>
                    <a:pt x="252" y="121"/>
                  </a:lnTo>
                  <a:lnTo>
                    <a:pt x="261" y="121"/>
                  </a:lnTo>
                  <a:lnTo>
                    <a:pt x="268" y="130"/>
                  </a:lnTo>
                  <a:lnTo>
                    <a:pt x="268" y="137"/>
                  </a:lnTo>
                  <a:lnTo>
                    <a:pt x="301" y="137"/>
                  </a:lnTo>
                  <a:lnTo>
                    <a:pt x="308" y="137"/>
                  </a:lnTo>
                  <a:lnTo>
                    <a:pt x="301" y="121"/>
                  </a:lnTo>
                  <a:lnTo>
                    <a:pt x="342" y="105"/>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52" name="Freeform 54"/>
            <p:cNvSpPr>
              <a:spLocks/>
            </p:cNvSpPr>
            <p:nvPr/>
          </p:nvSpPr>
          <p:spPr bwMode="blackWhite">
            <a:xfrm>
              <a:off x="4000" y="1701"/>
              <a:ext cx="450" cy="214"/>
            </a:xfrm>
            <a:custGeom>
              <a:avLst/>
              <a:gdLst>
                <a:gd name="T0" fmla="*/ 397 w 408"/>
                <a:gd name="T1" fmla="*/ 71 h 195"/>
                <a:gd name="T2" fmla="*/ 326 w 408"/>
                <a:gd name="T3" fmla="*/ 35 h 195"/>
                <a:gd name="T4" fmla="*/ 303 w 408"/>
                <a:gd name="T5" fmla="*/ 46 h 195"/>
                <a:gd name="T6" fmla="*/ 288 w 408"/>
                <a:gd name="T7" fmla="*/ 46 h 195"/>
                <a:gd name="T8" fmla="*/ 267 w 408"/>
                <a:gd name="T9" fmla="*/ 13 h 195"/>
                <a:gd name="T10" fmla="*/ 216 w 408"/>
                <a:gd name="T11" fmla="*/ 0 h 195"/>
                <a:gd name="T12" fmla="*/ 192 w 408"/>
                <a:gd name="T13" fmla="*/ 13 h 195"/>
                <a:gd name="T14" fmla="*/ 192 w 408"/>
                <a:gd name="T15" fmla="*/ 35 h 195"/>
                <a:gd name="T16" fmla="*/ 192 w 408"/>
                <a:gd name="T17" fmla="*/ 58 h 195"/>
                <a:gd name="T18" fmla="*/ 143 w 408"/>
                <a:gd name="T19" fmla="*/ 58 h 195"/>
                <a:gd name="T20" fmla="*/ 119 w 408"/>
                <a:gd name="T21" fmla="*/ 46 h 195"/>
                <a:gd name="T22" fmla="*/ 73 w 408"/>
                <a:gd name="T23" fmla="*/ 35 h 195"/>
                <a:gd name="T24" fmla="*/ 13 w 408"/>
                <a:gd name="T25" fmla="*/ 71 h 195"/>
                <a:gd name="T26" fmla="*/ 0 w 408"/>
                <a:gd name="T27" fmla="*/ 83 h 195"/>
                <a:gd name="T28" fmla="*/ 24 w 408"/>
                <a:gd name="T29" fmla="*/ 119 h 195"/>
                <a:gd name="T30" fmla="*/ 51 w 408"/>
                <a:gd name="T31" fmla="*/ 119 h 195"/>
                <a:gd name="T32" fmla="*/ 61 w 408"/>
                <a:gd name="T33" fmla="*/ 139 h 195"/>
                <a:gd name="T34" fmla="*/ 61 w 408"/>
                <a:gd name="T35" fmla="*/ 189 h 195"/>
                <a:gd name="T36" fmla="*/ 132 w 408"/>
                <a:gd name="T37" fmla="*/ 212 h 195"/>
                <a:gd name="T38" fmla="*/ 170 w 408"/>
                <a:gd name="T39" fmla="*/ 248 h 195"/>
                <a:gd name="T40" fmla="*/ 239 w 408"/>
                <a:gd name="T41" fmla="*/ 248 h 195"/>
                <a:gd name="T42" fmla="*/ 275 w 408"/>
                <a:gd name="T43" fmla="*/ 270 h 195"/>
                <a:gd name="T44" fmla="*/ 326 w 408"/>
                <a:gd name="T45" fmla="*/ 282 h 195"/>
                <a:gd name="T46" fmla="*/ 374 w 408"/>
                <a:gd name="T47" fmla="*/ 257 h 195"/>
                <a:gd name="T48" fmla="*/ 421 w 408"/>
                <a:gd name="T49" fmla="*/ 257 h 195"/>
                <a:gd name="T50" fmla="*/ 457 w 408"/>
                <a:gd name="T51" fmla="*/ 221 h 195"/>
                <a:gd name="T52" fmla="*/ 447 w 408"/>
                <a:gd name="T53" fmla="*/ 212 h 195"/>
                <a:gd name="T54" fmla="*/ 470 w 408"/>
                <a:gd name="T55" fmla="*/ 189 h 195"/>
                <a:gd name="T56" fmla="*/ 493 w 408"/>
                <a:gd name="T57" fmla="*/ 199 h 195"/>
                <a:gd name="T58" fmla="*/ 529 w 408"/>
                <a:gd name="T59" fmla="*/ 176 h 195"/>
                <a:gd name="T60" fmla="*/ 551 w 408"/>
                <a:gd name="T61" fmla="*/ 151 h 195"/>
                <a:gd name="T62" fmla="*/ 602 w 408"/>
                <a:gd name="T63" fmla="*/ 151 h 195"/>
                <a:gd name="T64" fmla="*/ 588 w 408"/>
                <a:gd name="T65" fmla="*/ 131 h 195"/>
                <a:gd name="T66" fmla="*/ 576 w 408"/>
                <a:gd name="T67" fmla="*/ 119 h 195"/>
                <a:gd name="T68" fmla="*/ 551 w 408"/>
                <a:gd name="T69" fmla="*/ 131 h 195"/>
                <a:gd name="T70" fmla="*/ 529 w 408"/>
                <a:gd name="T71" fmla="*/ 131 h 195"/>
                <a:gd name="T72" fmla="*/ 529 w 408"/>
                <a:gd name="T73" fmla="*/ 83 h 195"/>
                <a:gd name="T74" fmla="*/ 543 w 408"/>
                <a:gd name="T75" fmla="*/ 58 h 195"/>
                <a:gd name="T76" fmla="*/ 506 w 408"/>
                <a:gd name="T77" fmla="*/ 46 h 195"/>
                <a:gd name="T78" fmla="*/ 481 w 408"/>
                <a:gd name="T79" fmla="*/ 71 h 195"/>
                <a:gd name="T80" fmla="*/ 432 w 408"/>
                <a:gd name="T81" fmla="*/ 83 h 195"/>
                <a:gd name="T82" fmla="*/ 397 w 408"/>
                <a:gd name="T83" fmla="*/ 71 h 1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195"/>
                <a:gd name="T128" fmla="*/ 408 w 408"/>
                <a:gd name="T129" fmla="*/ 195 h 1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195">
                  <a:moveTo>
                    <a:pt x="268" y="49"/>
                  </a:moveTo>
                  <a:lnTo>
                    <a:pt x="220" y="24"/>
                  </a:lnTo>
                  <a:lnTo>
                    <a:pt x="205" y="32"/>
                  </a:lnTo>
                  <a:lnTo>
                    <a:pt x="195" y="32"/>
                  </a:lnTo>
                  <a:lnTo>
                    <a:pt x="180" y="9"/>
                  </a:lnTo>
                  <a:lnTo>
                    <a:pt x="146" y="0"/>
                  </a:lnTo>
                  <a:lnTo>
                    <a:pt x="130" y="9"/>
                  </a:lnTo>
                  <a:lnTo>
                    <a:pt x="130" y="24"/>
                  </a:lnTo>
                  <a:lnTo>
                    <a:pt x="130" y="40"/>
                  </a:lnTo>
                  <a:lnTo>
                    <a:pt x="97" y="40"/>
                  </a:lnTo>
                  <a:lnTo>
                    <a:pt x="81" y="32"/>
                  </a:lnTo>
                  <a:lnTo>
                    <a:pt x="49" y="24"/>
                  </a:lnTo>
                  <a:lnTo>
                    <a:pt x="9" y="49"/>
                  </a:lnTo>
                  <a:lnTo>
                    <a:pt x="0" y="57"/>
                  </a:lnTo>
                  <a:lnTo>
                    <a:pt x="16" y="81"/>
                  </a:lnTo>
                  <a:lnTo>
                    <a:pt x="34" y="81"/>
                  </a:lnTo>
                  <a:lnTo>
                    <a:pt x="41" y="97"/>
                  </a:lnTo>
                  <a:lnTo>
                    <a:pt x="41" y="130"/>
                  </a:lnTo>
                  <a:lnTo>
                    <a:pt x="90" y="146"/>
                  </a:lnTo>
                  <a:lnTo>
                    <a:pt x="115" y="171"/>
                  </a:lnTo>
                  <a:lnTo>
                    <a:pt x="162" y="171"/>
                  </a:lnTo>
                  <a:lnTo>
                    <a:pt x="186" y="186"/>
                  </a:lnTo>
                  <a:lnTo>
                    <a:pt x="220" y="194"/>
                  </a:lnTo>
                  <a:lnTo>
                    <a:pt x="252" y="177"/>
                  </a:lnTo>
                  <a:lnTo>
                    <a:pt x="285" y="177"/>
                  </a:lnTo>
                  <a:lnTo>
                    <a:pt x="308" y="152"/>
                  </a:lnTo>
                  <a:lnTo>
                    <a:pt x="302" y="146"/>
                  </a:lnTo>
                  <a:lnTo>
                    <a:pt x="317" y="130"/>
                  </a:lnTo>
                  <a:lnTo>
                    <a:pt x="333" y="137"/>
                  </a:lnTo>
                  <a:lnTo>
                    <a:pt x="357" y="121"/>
                  </a:lnTo>
                  <a:lnTo>
                    <a:pt x="373" y="105"/>
                  </a:lnTo>
                  <a:lnTo>
                    <a:pt x="407" y="105"/>
                  </a:lnTo>
                  <a:lnTo>
                    <a:pt x="397" y="89"/>
                  </a:lnTo>
                  <a:lnTo>
                    <a:pt x="389" y="81"/>
                  </a:lnTo>
                  <a:lnTo>
                    <a:pt x="373" y="89"/>
                  </a:lnTo>
                  <a:lnTo>
                    <a:pt x="357" y="89"/>
                  </a:lnTo>
                  <a:lnTo>
                    <a:pt x="357" y="57"/>
                  </a:lnTo>
                  <a:lnTo>
                    <a:pt x="366" y="40"/>
                  </a:lnTo>
                  <a:lnTo>
                    <a:pt x="342" y="32"/>
                  </a:lnTo>
                  <a:lnTo>
                    <a:pt x="325" y="49"/>
                  </a:lnTo>
                  <a:lnTo>
                    <a:pt x="292" y="57"/>
                  </a:lnTo>
                  <a:lnTo>
                    <a:pt x="268" y="49"/>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53" name="Freeform 55"/>
            <p:cNvSpPr>
              <a:spLocks/>
            </p:cNvSpPr>
            <p:nvPr/>
          </p:nvSpPr>
          <p:spPr bwMode="blackWhite">
            <a:xfrm>
              <a:off x="3054" y="1158"/>
              <a:ext cx="155" cy="339"/>
            </a:xfrm>
            <a:custGeom>
              <a:avLst/>
              <a:gdLst>
                <a:gd name="T0" fmla="*/ 156 w 141"/>
                <a:gd name="T1" fmla="*/ 58 h 308"/>
                <a:gd name="T2" fmla="*/ 156 w 141"/>
                <a:gd name="T3" fmla="*/ 96 h 308"/>
                <a:gd name="T4" fmla="*/ 181 w 141"/>
                <a:gd name="T5" fmla="*/ 119 h 308"/>
                <a:gd name="T6" fmla="*/ 168 w 141"/>
                <a:gd name="T7" fmla="*/ 155 h 308"/>
                <a:gd name="T8" fmla="*/ 181 w 141"/>
                <a:gd name="T9" fmla="*/ 214 h 308"/>
                <a:gd name="T10" fmla="*/ 168 w 141"/>
                <a:gd name="T11" fmla="*/ 250 h 308"/>
                <a:gd name="T12" fmla="*/ 191 w 141"/>
                <a:gd name="T13" fmla="*/ 287 h 308"/>
                <a:gd name="T14" fmla="*/ 181 w 141"/>
                <a:gd name="T15" fmla="*/ 308 h 308"/>
                <a:gd name="T16" fmla="*/ 204 w 141"/>
                <a:gd name="T17" fmla="*/ 333 h 308"/>
                <a:gd name="T18" fmla="*/ 204 w 141"/>
                <a:gd name="T19" fmla="*/ 346 h 308"/>
                <a:gd name="T20" fmla="*/ 168 w 141"/>
                <a:gd name="T21" fmla="*/ 406 h 308"/>
                <a:gd name="T22" fmla="*/ 133 w 141"/>
                <a:gd name="T23" fmla="*/ 428 h 308"/>
                <a:gd name="T24" fmla="*/ 121 w 141"/>
                <a:gd name="T25" fmla="*/ 428 h 308"/>
                <a:gd name="T26" fmla="*/ 59 w 141"/>
                <a:gd name="T27" fmla="*/ 450 h 308"/>
                <a:gd name="T28" fmla="*/ 13 w 141"/>
                <a:gd name="T29" fmla="*/ 428 h 308"/>
                <a:gd name="T30" fmla="*/ 26 w 141"/>
                <a:gd name="T31" fmla="*/ 393 h 308"/>
                <a:gd name="T32" fmla="*/ 13 w 141"/>
                <a:gd name="T33" fmla="*/ 354 h 308"/>
                <a:gd name="T34" fmla="*/ 26 w 141"/>
                <a:gd name="T35" fmla="*/ 333 h 308"/>
                <a:gd name="T36" fmla="*/ 71 w 141"/>
                <a:gd name="T37" fmla="*/ 261 h 308"/>
                <a:gd name="T38" fmla="*/ 86 w 141"/>
                <a:gd name="T39" fmla="*/ 250 h 308"/>
                <a:gd name="T40" fmla="*/ 86 w 141"/>
                <a:gd name="T41" fmla="*/ 225 h 308"/>
                <a:gd name="T42" fmla="*/ 71 w 141"/>
                <a:gd name="T43" fmla="*/ 214 h 308"/>
                <a:gd name="T44" fmla="*/ 59 w 141"/>
                <a:gd name="T45" fmla="*/ 214 h 308"/>
                <a:gd name="T46" fmla="*/ 49 w 141"/>
                <a:gd name="T47" fmla="*/ 105 h 308"/>
                <a:gd name="T48" fmla="*/ 0 w 141"/>
                <a:gd name="T49" fmla="*/ 58 h 308"/>
                <a:gd name="T50" fmla="*/ 13 w 141"/>
                <a:gd name="T51" fmla="*/ 45 h 308"/>
                <a:gd name="T52" fmla="*/ 36 w 141"/>
                <a:gd name="T53" fmla="*/ 72 h 308"/>
                <a:gd name="T54" fmla="*/ 86 w 141"/>
                <a:gd name="T55" fmla="*/ 72 h 308"/>
                <a:gd name="T56" fmla="*/ 97 w 141"/>
                <a:gd name="T57" fmla="*/ 58 h 308"/>
                <a:gd name="T58" fmla="*/ 108 w 141"/>
                <a:gd name="T59" fmla="*/ 12 h 308"/>
                <a:gd name="T60" fmla="*/ 133 w 141"/>
                <a:gd name="T61" fmla="*/ 0 h 308"/>
                <a:gd name="T62" fmla="*/ 168 w 141"/>
                <a:gd name="T63" fmla="*/ 24 h 308"/>
                <a:gd name="T64" fmla="*/ 156 w 141"/>
                <a:gd name="T65" fmla="*/ 58 h 3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308"/>
                <a:gd name="T101" fmla="*/ 141 w 141"/>
                <a:gd name="T102" fmla="*/ 308 h 3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308">
                  <a:moveTo>
                    <a:pt x="106" y="40"/>
                  </a:moveTo>
                  <a:lnTo>
                    <a:pt x="106" y="65"/>
                  </a:lnTo>
                  <a:lnTo>
                    <a:pt x="124" y="81"/>
                  </a:lnTo>
                  <a:lnTo>
                    <a:pt x="115" y="105"/>
                  </a:lnTo>
                  <a:lnTo>
                    <a:pt x="124" y="145"/>
                  </a:lnTo>
                  <a:lnTo>
                    <a:pt x="115" y="170"/>
                  </a:lnTo>
                  <a:lnTo>
                    <a:pt x="131" y="195"/>
                  </a:lnTo>
                  <a:lnTo>
                    <a:pt x="124" y="210"/>
                  </a:lnTo>
                  <a:lnTo>
                    <a:pt x="140" y="227"/>
                  </a:lnTo>
                  <a:lnTo>
                    <a:pt x="140" y="235"/>
                  </a:lnTo>
                  <a:lnTo>
                    <a:pt x="115" y="276"/>
                  </a:lnTo>
                  <a:lnTo>
                    <a:pt x="91" y="292"/>
                  </a:lnTo>
                  <a:lnTo>
                    <a:pt x="83" y="292"/>
                  </a:lnTo>
                  <a:lnTo>
                    <a:pt x="41" y="307"/>
                  </a:lnTo>
                  <a:lnTo>
                    <a:pt x="9" y="292"/>
                  </a:lnTo>
                  <a:lnTo>
                    <a:pt x="18" y="267"/>
                  </a:lnTo>
                  <a:lnTo>
                    <a:pt x="9" y="242"/>
                  </a:lnTo>
                  <a:lnTo>
                    <a:pt x="18" y="227"/>
                  </a:lnTo>
                  <a:lnTo>
                    <a:pt x="49" y="177"/>
                  </a:lnTo>
                  <a:lnTo>
                    <a:pt x="59" y="170"/>
                  </a:lnTo>
                  <a:lnTo>
                    <a:pt x="59" y="153"/>
                  </a:lnTo>
                  <a:lnTo>
                    <a:pt x="49" y="145"/>
                  </a:lnTo>
                  <a:lnTo>
                    <a:pt x="41" y="145"/>
                  </a:lnTo>
                  <a:lnTo>
                    <a:pt x="34" y="71"/>
                  </a:lnTo>
                  <a:lnTo>
                    <a:pt x="0" y="40"/>
                  </a:lnTo>
                  <a:lnTo>
                    <a:pt x="9" y="31"/>
                  </a:lnTo>
                  <a:lnTo>
                    <a:pt x="25" y="49"/>
                  </a:lnTo>
                  <a:lnTo>
                    <a:pt x="59" y="49"/>
                  </a:lnTo>
                  <a:lnTo>
                    <a:pt x="66" y="40"/>
                  </a:lnTo>
                  <a:lnTo>
                    <a:pt x="74" y="8"/>
                  </a:lnTo>
                  <a:lnTo>
                    <a:pt x="91" y="0"/>
                  </a:lnTo>
                  <a:lnTo>
                    <a:pt x="115" y="16"/>
                  </a:lnTo>
                  <a:lnTo>
                    <a:pt x="106" y="40"/>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54" name="Freeform 56"/>
            <p:cNvSpPr>
              <a:spLocks/>
            </p:cNvSpPr>
            <p:nvPr/>
          </p:nvSpPr>
          <p:spPr bwMode="blackWhite">
            <a:xfrm>
              <a:off x="3091" y="1593"/>
              <a:ext cx="136" cy="119"/>
            </a:xfrm>
            <a:custGeom>
              <a:avLst/>
              <a:gdLst>
                <a:gd name="T0" fmla="*/ 167 w 123"/>
                <a:gd name="T1" fmla="*/ 135 h 107"/>
                <a:gd name="T2" fmla="*/ 158 w 123"/>
                <a:gd name="T3" fmla="*/ 110 h 107"/>
                <a:gd name="T4" fmla="*/ 158 w 123"/>
                <a:gd name="T5" fmla="*/ 99 h 107"/>
                <a:gd name="T6" fmla="*/ 167 w 123"/>
                <a:gd name="T7" fmla="*/ 110 h 107"/>
                <a:gd name="T8" fmla="*/ 182 w 123"/>
                <a:gd name="T9" fmla="*/ 87 h 107"/>
                <a:gd name="T10" fmla="*/ 167 w 123"/>
                <a:gd name="T11" fmla="*/ 87 h 107"/>
                <a:gd name="T12" fmla="*/ 144 w 123"/>
                <a:gd name="T13" fmla="*/ 49 h 107"/>
                <a:gd name="T14" fmla="*/ 144 w 123"/>
                <a:gd name="T15" fmla="*/ 24 h 107"/>
                <a:gd name="T16" fmla="*/ 136 w 123"/>
                <a:gd name="T17" fmla="*/ 11 h 107"/>
                <a:gd name="T18" fmla="*/ 97 w 123"/>
                <a:gd name="T19" fmla="*/ 0 h 107"/>
                <a:gd name="T20" fmla="*/ 73 w 123"/>
                <a:gd name="T21" fmla="*/ 24 h 107"/>
                <a:gd name="T22" fmla="*/ 73 w 123"/>
                <a:gd name="T23" fmla="*/ 38 h 107"/>
                <a:gd name="T24" fmla="*/ 48 w 123"/>
                <a:gd name="T25" fmla="*/ 49 h 107"/>
                <a:gd name="T26" fmla="*/ 48 w 123"/>
                <a:gd name="T27" fmla="*/ 72 h 107"/>
                <a:gd name="T28" fmla="*/ 38 w 123"/>
                <a:gd name="T29" fmla="*/ 72 h 107"/>
                <a:gd name="T30" fmla="*/ 11 w 123"/>
                <a:gd name="T31" fmla="*/ 87 h 107"/>
                <a:gd name="T32" fmla="*/ 0 w 123"/>
                <a:gd name="T33" fmla="*/ 87 h 107"/>
                <a:gd name="T34" fmla="*/ 11 w 123"/>
                <a:gd name="T35" fmla="*/ 110 h 107"/>
                <a:gd name="T36" fmla="*/ 0 w 123"/>
                <a:gd name="T37" fmla="*/ 135 h 107"/>
                <a:gd name="T38" fmla="*/ 0 w 123"/>
                <a:gd name="T39" fmla="*/ 162 h 107"/>
                <a:gd name="T40" fmla="*/ 23 w 123"/>
                <a:gd name="T41" fmla="*/ 148 h 107"/>
                <a:gd name="T42" fmla="*/ 48 w 123"/>
                <a:gd name="T43" fmla="*/ 148 h 107"/>
                <a:gd name="T44" fmla="*/ 85 w 123"/>
                <a:gd name="T45" fmla="*/ 162 h 107"/>
                <a:gd name="T46" fmla="*/ 97 w 123"/>
                <a:gd name="T47" fmla="*/ 162 h 107"/>
                <a:gd name="T48" fmla="*/ 107 w 123"/>
                <a:gd name="T49" fmla="*/ 162 h 107"/>
                <a:gd name="T50" fmla="*/ 123 w 123"/>
                <a:gd name="T51" fmla="*/ 162 h 107"/>
                <a:gd name="T52" fmla="*/ 144 w 123"/>
                <a:gd name="T53" fmla="*/ 162 h 107"/>
                <a:gd name="T54" fmla="*/ 158 w 123"/>
                <a:gd name="T55" fmla="*/ 135 h 107"/>
                <a:gd name="T56" fmla="*/ 167 w 123"/>
                <a:gd name="T57" fmla="*/ 135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3"/>
                <a:gd name="T88" fmla="*/ 0 h 107"/>
                <a:gd name="T89" fmla="*/ 123 w 123"/>
                <a:gd name="T90" fmla="*/ 107 h 1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3" h="107">
                  <a:moveTo>
                    <a:pt x="112" y="88"/>
                  </a:moveTo>
                  <a:lnTo>
                    <a:pt x="106" y="72"/>
                  </a:lnTo>
                  <a:lnTo>
                    <a:pt x="106" y="65"/>
                  </a:lnTo>
                  <a:lnTo>
                    <a:pt x="112" y="72"/>
                  </a:lnTo>
                  <a:lnTo>
                    <a:pt x="122" y="57"/>
                  </a:lnTo>
                  <a:lnTo>
                    <a:pt x="112" y="57"/>
                  </a:lnTo>
                  <a:lnTo>
                    <a:pt x="97" y="32"/>
                  </a:lnTo>
                  <a:lnTo>
                    <a:pt x="97" y="16"/>
                  </a:lnTo>
                  <a:lnTo>
                    <a:pt x="90" y="7"/>
                  </a:lnTo>
                  <a:lnTo>
                    <a:pt x="65" y="0"/>
                  </a:lnTo>
                  <a:lnTo>
                    <a:pt x="49" y="16"/>
                  </a:lnTo>
                  <a:lnTo>
                    <a:pt x="49" y="25"/>
                  </a:lnTo>
                  <a:lnTo>
                    <a:pt x="32" y="32"/>
                  </a:lnTo>
                  <a:lnTo>
                    <a:pt x="32" y="47"/>
                  </a:lnTo>
                  <a:lnTo>
                    <a:pt x="25" y="47"/>
                  </a:lnTo>
                  <a:lnTo>
                    <a:pt x="7" y="57"/>
                  </a:lnTo>
                  <a:lnTo>
                    <a:pt x="0" y="57"/>
                  </a:lnTo>
                  <a:lnTo>
                    <a:pt x="7" y="72"/>
                  </a:lnTo>
                  <a:lnTo>
                    <a:pt x="0" y="88"/>
                  </a:lnTo>
                  <a:lnTo>
                    <a:pt x="0" y="106"/>
                  </a:lnTo>
                  <a:lnTo>
                    <a:pt x="15" y="97"/>
                  </a:lnTo>
                  <a:lnTo>
                    <a:pt x="32" y="97"/>
                  </a:lnTo>
                  <a:lnTo>
                    <a:pt x="57" y="106"/>
                  </a:lnTo>
                  <a:lnTo>
                    <a:pt x="65" y="106"/>
                  </a:lnTo>
                  <a:lnTo>
                    <a:pt x="72" y="106"/>
                  </a:lnTo>
                  <a:lnTo>
                    <a:pt x="81" y="106"/>
                  </a:lnTo>
                  <a:lnTo>
                    <a:pt x="97" y="106"/>
                  </a:lnTo>
                  <a:lnTo>
                    <a:pt x="106" y="88"/>
                  </a:lnTo>
                  <a:lnTo>
                    <a:pt x="112" y="88"/>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55" name="Freeform 57"/>
            <p:cNvSpPr>
              <a:spLocks/>
            </p:cNvSpPr>
            <p:nvPr/>
          </p:nvSpPr>
          <p:spPr bwMode="blackWhite">
            <a:xfrm>
              <a:off x="3073" y="1692"/>
              <a:ext cx="259" cy="170"/>
            </a:xfrm>
            <a:custGeom>
              <a:avLst/>
              <a:gdLst>
                <a:gd name="T0" fmla="*/ 143 w 235"/>
                <a:gd name="T1" fmla="*/ 201 h 155"/>
                <a:gd name="T2" fmla="*/ 119 w 235"/>
                <a:gd name="T3" fmla="*/ 201 h 155"/>
                <a:gd name="T4" fmla="*/ 119 w 235"/>
                <a:gd name="T5" fmla="*/ 189 h 155"/>
                <a:gd name="T6" fmla="*/ 130 w 235"/>
                <a:gd name="T7" fmla="*/ 165 h 155"/>
                <a:gd name="T8" fmla="*/ 157 w 235"/>
                <a:gd name="T9" fmla="*/ 165 h 155"/>
                <a:gd name="T10" fmla="*/ 157 w 235"/>
                <a:gd name="T11" fmla="*/ 152 h 155"/>
                <a:gd name="T12" fmla="*/ 143 w 235"/>
                <a:gd name="T13" fmla="*/ 132 h 155"/>
                <a:gd name="T14" fmla="*/ 143 w 235"/>
                <a:gd name="T15" fmla="*/ 117 h 155"/>
                <a:gd name="T16" fmla="*/ 107 w 235"/>
                <a:gd name="T17" fmla="*/ 107 h 155"/>
                <a:gd name="T18" fmla="*/ 83 w 235"/>
                <a:gd name="T19" fmla="*/ 117 h 155"/>
                <a:gd name="T20" fmla="*/ 61 w 235"/>
                <a:gd name="T21" fmla="*/ 132 h 155"/>
                <a:gd name="T22" fmla="*/ 45 w 235"/>
                <a:gd name="T23" fmla="*/ 132 h 155"/>
                <a:gd name="T24" fmla="*/ 11 w 235"/>
                <a:gd name="T25" fmla="*/ 132 h 155"/>
                <a:gd name="T26" fmla="*/ 0 w 235"/>
                <a:gd name="T27" fmla="*/ 117 h 155"/>
                <a:gd name="T28" fmla="*/ 11 w 235"/>
                <a:gd name="T29" fmla="*/ 95 h 155"/>
                <a:gd name="T30" fmla="*/ 24 w 235"/>
                <a:gd name="T31" fmla="*/ 71 h 155"/>
                <a:gd name="T32" fmla="*/ 34 w 235"/>
                <a:gd name="T33" fmla="*/ 59 h 155"/>
                <a:gd name="T34" fmla="*/ 24 w 235"/>
                <a:gd name="T35" fmla="*/ 26 h 155"/>
                <a:gd name="T36" fmla="*/ 45 w 235"/>
                <a:gd name="T37" fmla="*/ 13 h 155"/>
                <a:gd name="T38" fmla="*/ 71 w 235"/>
                <a:gd name="T39" fmla="*/ 13 h 155"/>
                <a:gd name="T40" fmla="*/ 107 w 235"/>
                <a:gd name="T41" fmla="*/ 26 h 155"/>
                <a:gd name="T42" fmla="*/ 119 w 235"/>
                <a:gd name="T43" fmla="*/ 26 h 155"/>
                <a:gd name="T44" fmla="*/ 130 w 235"/>
                <a:gd name="T45" fmla="*/ 26 h 155"/>
                <a:gd name="T46" fmla="*/ 143 w 235"/>
                <a:gd name="T47" fmla="*/ 26 h 155"/>
                <a:gd name="T48" fmla="*/ 168 w 235"/>
                <a:gd name="T49" fmla="*/ 26 h 155"/>
                <a:gd name="T50" fmla="*/ 180 w 235"/>
                <a:gd name="T51" fmla="*/ 0 h 155"/>
                <a:gd name="T52" fmla="*/ 188 w 235"/>
                <a:gd name="T53" fmla="*/ 0 h 155"/>
                <a:gd name="T54" fmla="*/ 226 w 235"/>
                <a:gd name="T55" fmla="*/ 0 h 155"/>
                <a:gd name="T56" fmla="*/ 239 w 235"/>
                <a:gd name="T57" fmla="*/ 13 h 155"/>
                <a:gd name="T58" fmla="*/ 226 w 235"/>
                <a:gd name="T59" fmla="*/ 13 h 155"/>
                <a:gd name="T60" fmla="*/ 239 w 235"/>
                <a:gd name="T61" fmla="*/ 26 h 155"/>
                <a:gd name="T62" fmla="*/ 250 w 235"/>
                <a:gd name="T63" fmla="*/ 26 h 155"/>
                <a:gd name="T64" fmla="*/ 262 w 235"/>
                <a:gd name="T65" fmla="*/ 47 h 155"/>
                <a:gd name="T66" fmla="*/ 276 w 235"/>
                <a:gd name="T67" fmla="*/ 59 h 155"/>
                <a:gd name="T68" fmla="*/ 285 w 235"/>
                <a:gd name="T69" fmla="*/ 47 h 155"/>
                <a:gd name="T70" fmla="*/ 346 w 235"/>
                <a:gd name="T71" fmla="*/ 84 h 155"/>
                <a:gd name="T72" fmla="*/ 335 w 235"/>
                <a:gd name="T73" fmla="*/ 132 h 155"/>
                <a:gd name="T74" fmla="*/ 322 w 235"/>
                <a:gd name="T75" fmla="*/ 117 h 155"/>
                <a:gd name="T76" fmla="*/ 313 w 235"/>
                <a:gd name="T77" fmla="*/ 132 h 155"/>
                <a:gd name="T78" fmla="*/ 313 w 235"/>
                <a:gd name="T79" fmla="*/ 152 h 155"/>
                <a:gd name="T80" fmla="*/ 300 w 235"/>
                <a:gd name="T81" fmla="*/ 152 h 155"/>
                <a:gd name="T82" fmla="*/ 239 w 235"/>
                <a:gd name="T83" fmla="*/ 189 h 155"/>
                <a:gd name="T84" fmla="*/ 262 w 235"/>
                <a:gd name="T85" fmla="*/ 201 h 155"/>
                <a:gd name="T86" fmla="*/ 262 w 235"/>
                <a:gd name="T87" fmla="*/ 201 h 155"/>
                <a:gd name="T88" fmla="*/ 226 w 235"/>
                <a:gd name="T89" fmla="*/ 224 h 155"/>
                <a:gd name="T90" fmla="*/ 215 w 235"/>
                <a:gd name="T91" fmla="*/ 224 h 155"/>
                <a:gd name="T92" fmla="*/ 215 w 235"/>
                <a:gd name="T93" fmla="*/ 211 h 155"/>
                <a:gd name="T94" fmla="*/ 204 w 235"/>
                <a:gd name="T95" fmla="*/ 201 h 155"/>
                <a:gd name="T96" fmla="*/ 226 w 235"/>
                <a:gd name="T97" fmla="*/ 189 h 155"/>
                <a:gd name="T98" fmla="*/ 188 w 235"/>
                <a:gd name="T99" fmla="*/ 175 h 155"/>
                <a:gd name="T100" fmla="*/ 188 w 235"/>
                <a:gd name="T101" fmla="*/ 165 h 155"/>
                <a:gd name="T102" fmla="*/ 168 w 235"/>
                <a:gd name="T103" fmla="*/ 165 h 155"/>
                <a:gd name="T104" fmla="*/ 157 w 235"/>
                <a:gd name="T105" fmla="*/ 189 h 155"/>
                <a:gd name="T106" fmla="*/ 143 w 235"/>
                <a:gd name="T107" fmla="*/ 189 h 155"/>
                <a:gd name="T108" fmla="*/ 143 w 235"/>
                <a:gd name="T109" fmla="*/ 201 h 1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
                <a:gd name="T166" fmla="*/ 0 h 155"/>
                <a:gd name="T167" fmla="*/ 235 w 235"/>
                <a:gd name="T168" fmla="*/ 155 h 1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 h="155">
                  <a:moveTo>
                    <a:pt x="97" y="139"/>
                  </a:moveTo>
                  <a:lnTo>
                    <a:pt x="81" y="139"/>
                  </a:lnTo>
                  <a:lnTo>
                    <a:pt x="81" y="130"/>
                  </a:lnTo>
                  <a:lnTo>
                    <a:pt x="88" y="114"/>
                  </a:lnTo>
                  <a:lnTo>
                    <a:pt x="106" y="114"/>
                  </a:lnTo>
                  <a:lnTo>
                    <a:pt x="106" y="106"/>
                  </a:lnTo>
                  <a:lnTo>
                    <a:pt x="97" y="90"/>
                  </a:lnTo>
                  <a:lnTo>
                    <a:pt x="97" y="81"/>
                  </a:lnTo>
                  <a:lnTo>
                    <a:pt x="73" y="74"/>
                  </a:lnTo>
                  <a:lnTo>
                    <a:pt x="56" y="81"/>
                  </a:lnTo>
                  <a:lnTo>
                    <a:pt x="41" y="90"/>
                  </a:lnTo>
                  <a:lnTo>
                    <a:pt x="31" y="90"/>
                  </a:lnTo>
                  <a:lnTo>
                    <a:pt x="7" y="90"/>
                  </a:lnTo>
                  <a:lnTo>
                    <a:pt x="0" y="81"/>
                  </a:lnTo>
                  <a:lnTo>
                    <a:pt x="7" y="66"/>
                  </a:lnTo>
                  <a:lnTo>
                    <a:pt x="16" y="49"/>
                  </a:lnTo>
                  <a:lnTo>
                    <a:pt x="23" y="41"/>
                  </a:lnTo>
                  <a:lnTo>
                    <a:pt x="16" y="18"/>
                  </a:lnTo>
                  <a:lnTo>
                    <a:pt x="31" y="9"/>
                  </a:lnTo>
                  <a:lnTo>
                    <a:pt x="48" y="9"/>
                  </a:lnTo>
                  <a:lnTo>
                    <a:pt x="73" y="18"/>
                  </a:lnTo>
                  <a:lnTo>
                    <a:pt x="81" y="18"/>
                  </a:lnTo>
                  <a:lnTo>
                    <a:pt x="88" y="18"/>
                  </a:lnTo>
                  <a:lnTo>
                    <a:pt x="97" y="18"/>
                  </a:lnTo>
                  <a:lnTo>
                    <a:pt x="113" y="18"/>
                  </a:lnTo>
                  <a:lnTo>
                    <a:pt x="122" y="0"/>
                  </a:lnTo>
                  <a:lnTo>
                    <a:pt x="128" y="0"/>
                  </a:lnTo>
                  <a:lnTo>
                    <a:pt x="153" y="0"/>
                  </a:lnTo>
                  <a:lnTo>
                    <a:pt x="162" y="9"/>
                  </a:lnTo>
                  <a:lnTo>
                    <a:pt x="153" y="9"/>
                  </a:lnTo>
                  <a:lnTo>
                    <a:pt x="162" y="18"/>
                  </a:lnTo>
                  <a:lnTo>
                    <a:pt x="170" y="18"/>
                  </a:lnTo>
                  <a:lnTo>
                    <a:pt x="178" y="33"/>
                  </a:lnTo>
                  <a:lnTo>
                    <a:pt x="187" y="41"/>
                  </a:lnTo>
                  <a:lnTo>
                    <a:pt x="193" y="33"/>
                  </a:lnTo>
                  <a:lnTo>
                    <a:pt x="235" y="58"/>
                  </a:lnTo>
                  <a:lnTo>
                    <a:pt x="227" y="90"/>
                  </a:lnTo>
                  <a:lnTo>
                    <a:pt x="218" y="81"/>
                  </a:lnTo>
                  <a:lnTo>
                    <a:pt x="212" y="90"/>
                  </a:lnTo>
                  <a:lnTo>
                    <a:pt x="212" y="106"/>
                  </a:lnTo>
                  <a:lnTo>
                    <a:pt x="203" y="106"/>
                  </a:lnTo>
                  <a:lnTo>
                    <a:pt x="162" y="130"/>
                  </a:lnTo>
                  <a:lnTo>
                    <a:pt x="178" y="139"/>
                  </a:lnTo>
                  <a:lnTo>
                    <a:pt x="153" y="155"/>
                  </a:lnTo>
                  <a:lnTo>
                    <a:pt x="146" y="155"/>
                  </a:lnTo>
                  <a:lnTo>
                    <a:pt x="146" y="146"/>
                  </a:lnTo>
                  <a:lnTo>
                    <a:pt x="138" y="139"/>
                  </a:lnTo>
                  <a:lnTo>
                    <a:pt x="153" y="130"/>
                  </a:lnTo>
                  <a:lnTo>
                    <a:pt x="128" y="121"/>
                  </a:lnTo>
                  <a:lnTo>
                    <a:pt x="128" y="114"/>
                  </a:lnTo>
                  <a:lnTo>
                    <a:pt x="113" y="114"/>
                  </a:lnTo>
                  <a:lnTo>
                    <a:pt x="106" y="130"/>
                  </a:lnTo>
                  <a:lnTo>
                    <a:pt x="97" y="130"/>
                  </a:lnTo>
                  <a:lnTo>
                    <a:pt x="97" y="139"/>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56" name="Freeform 58"/>
            <p:cNvSpPr>
              <a:spLocks/>
            </p:cNvSpPr>
            <p:nvPr/>
          </p:nvSpPr>
          <p:spPr bwMode="blackWhite">
            <a:xfrm>
              <a:off x="3063" y="1551"/>
              <a:ext cx="101" cy="62"/>
            </a:xfrm>
            <a:custGeom>
              <a:avLst/>
              <a:gdLst>
                <a:gd name="T0" fmla="*/ 60 w 91"/>
                <a:gd name="T1" fmla="*/ 0 h 57"/>
                <a:gd name="T2" fmla="*/ 60 w 91"/>
                <a:gd name="T3" fmla="*/ 32 h 57"/>
                <a:gd name="T4" fmla="*/ 38 w 91"/>
                <a:gd name="T5" fmla="*/ 32 h 57"/>
                <a:gd name="T6" fmla="*/ 24 w 91"/>
                <a:gd name="T7" fmla="*/ 11 h 57"/>
                <a:gd name="T8" fmla="*/ 13 w 91"/>
                <a:gd name="T9" fmla="*/ 20 h 57"/>
                <a:gd name="T10" fmla="*/ 0 w 91"/>
                <a:gd name="T11" fmla="*/ 45 h 57"/>
                <a:gd name="T12" fmla="*/ 0 w 91"/>
                <a:gd name="T13" fmla="*/ 65 h 57"/>
                <a:gd name="T14" fmla="*/ 13 w 91"/>
                <a:gd name="T15" fmla="*/ 57 h 57"/>
                <a:gd name="T16" fmla="*/ 75 w 91"/>
                <a:gd name="T17" fmla="*/ 57 h 57"/>
                <a:gd name="T18" fmla="*/ 112 w 91"/>
                <a:gd name="T19" fmla="*/ 78 h 57"/>
                <a:gd name="T20" fmla="*/ 137 w 91"/>
                <a:gd name="T21" fmla="*/ 57 h 57"/>
                <a:gd name="T22" fmla="*/ 124 w 91"/>
                <a:gd name="T23" fmla="*/ 32 h 57"/>
                <a:gd name="T24" fmla="*/ 124 w 91"/>
                <a:gd name="T25" fmla="*/ 11 h 57"/>
                <a:gd name="T26" fmla="*/ 99 w 91"/>
                <a:gd name="T27" fmla="*/ 11 h 57"/>
                <a:gd name="T28" fmla="*/ 75 w 91"/>
                <a:gd name="T29" fmla="*/ 0 h 57"/>
                <a:gd name="T30" fmla="*/ 60 w 91"/>
                <a:gd name="T31" fmla="*/ 0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
                <a:gd name="T49" fmla="*/ 0 h 57"/>
                <a:gd name="T50" fmla="*/ 91 w 91"/>
                <a:gd name="T51" fmla="*/ 57 h 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 h="57">
                  <a:moveTo>
                    <a:pt x="40" y="0"/>
                  </a:moveTo>
                  <a:lnTo>
                    <a:pt x="40" y="23"/>
                  </a:lnTo>
                  <a:lnTo>
                    <a:pt x="25" y="23"/>
                  </a:lnTo>
                  <a:lnTo>
                    <a:pt x="16" y="7"/>
                  </a:lnTo>
                  <a:lnTo>
                    <a:pt x="9" y="15"/>
                  </a:lnTo>
                  <a:lnTo>
                    <a:pt x="0" y="32"/>
                  </a:lnTo>
                  <a:lnTo>
                    <a:pt x="0" y="47"/>
                  </a:lnTo>
                  <a:lnTo>
                    <a:pt x="9" y="40"/>
                  </a:lnTo>
                  <a:lnTo>
                    <a:pt x="50" y="40"/>
                  </a:lnTo>
                  <a:lnTo>
                    <a:pt x="74" y="56"/>
                  </a:lnTo>
                  <a:lnTo>
                    <a:pt x="90" y="40"/>
                  </a:lnTo>
                  <a:lnTo>
                    <a:pt x="82" y="23"/>
                  </a:lnTo>
                  <a:lnTo>
                    <a:pt x="82" y="7"/>
                  </a:lnTo>
                  <a:lnTo>
                    <a:pt x="65" y="7"/>
                  </a:lnTo>
                  <a:lnTo>
                    <a:pt x="50" y="0"/>
                  </a:lnTo>
                  <a:lnTo>
                    <a:pt x="4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57" name="Freeform 59"/>
            <p:cNvSpPr>
              <a:spLocks/>
            </p:cNvSpPr>
            <p:nvPr/>
          </p:nvSpPr>
          <p:spPr bwMode="blackWhite">
            <a:xfrm>
              <a:off x="3063" y="1593"/>
              <a:ext cx="83" cy="65"/>
            </a:xfrm>
            <a:custGeom>
              <a:avLst/>
              <a:gdLst>
                <a:gd name="T0" fmla="*/ 0 w 75"/>
                <a:gd name="T1" fmla="*/ 39 h 58"/>
                <a:gd name="T2" fmla="*/ 0 w 75"/>
                <a:gd name="T3" fmla="*/ 25 h 58"/>
                <a:gd name="T4" fmla="*/ 0 w 75"/>
                <a:gd name="T5" fmla="*/ 11 h 58"/>
                <a:gd name="T6" fmla="*/ 13 w 75"/>
                <a:gd name="T7" fmla="*/ 0 h 58"/>
                <a:gd name="T8" fmla="*/ 75 w 75"/>
                <a:gd name="T9" fmla="*/ 0 h 58"/>
                <a:gd name="T10" fmla="*/ 112 w 75"/>
                <a:gd name="T11" fmla="*/ 25 h 58"/>
                <a:gd name="T12" fmla="*/ 112 w 75"/>
                <a:gd name="T13" fmla="*/ 39 h 58"/>
                <a:gd name="T14" fmla="*/ 85 w 75"/>
                <a:gd name="T15" fmla="*/ 50 h 58"/>
                <a:gd name="T16" fmla="*/ 85 w 75"/>
                <a:gd name="T17" fmla="*/ 74 h 58"/>
                <a:gd name="T18" fmla="*/ 75 w 75"/>
                <a:gd name="T19" fmla="*/ 74 h 58"/>
                <a:gd name="T20" fmla="*/ 48 w 75"/>
                <a:gd name="T21" fmla="*/ 91 h 58"/>
                <a:gd name="T22" fmla="*/ 38 w 75"/>
                <a:gd name="T23" fmla="*/ 91 h 58"/>
                <a:gd name="T24" fmla="*/ 24 w 75"/>
                <a:gd name="T25" fmla="*/ 74 h 58"/>
                <a:gd name="T26" fmla="*/ 24 w 75"/>
                <a:gd name="T27" fmla="*/ 39 h 58"/>
                <a:gd name="T28" fmla="*/ 0 w 75"/>
                <a:gd name="T29" fmla="*/ 3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58"/>
                <a:gd name="T47" fmla="*/ 75 w 75"/>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58">
                  <a:moveTo>
                    <a:pt x="0" y="25"/>
                  </a:moveTo>
                  <a:lnTo>
                    <a:pt x="0" y="16"/>
                  </a:lnTo>
                  <a:lnTo>
                    <a:pt x="0" y="7"/>
                  </a:lnTo>
                  <a:lnTo>
                    <a:pt x="9" y="0"/>
                  </a:lnTo>
                  <a:lnTo>
                    <a:pt x="50" y="0"/>
                  </a:lnTo>
                  <a:lnTo>
                    <a:pt x="74" y="16"/>
                  </a:lnTo>
                  <a:lnTo>
                    <a:pt x="74" y="25"/>
                  </a:lnTo>
                  <a:lnTo>
                    <a:pt x="57" y="32"/>
                  </a:lnTo>
                  <a:lnTo>
                    <a:pt x="57" y="47"/>
                  </a:lnTo>
                  <a:lnTo>
                    <a:pt x="50" y="47"/>
                  </a:lnTo>
                  <a:lnTo>
                    <a:pt x="32" y="57"/>
                  </a:lnTo>
                  <a:lnTo>
                    <a:pt x="25" y="57"/>
                  </a:lnTo>
                  <a:lnTo>
                    <a:pt x="16" y="47"/>
                  </a:lnTo>
                  <a:lnTo>
                    <a:pt x="16" y="25"/>
                  </a:lnTo>
                  <a:lnTo>
                    <a:pt x="0" y="25"/>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58" name="Freeform 60"/>
            <p:cNvSpPr>
              <a:spLocks/>
            </p:cNvSpPr>
            <p:nvPr/>
          </p:nvSpPr>
          <p:spPr bwMode="blackWhite">
            <a:xfrm>
              <a:off x="3100" y="1512"/>
              <a:ext cx="64" cy="47"/>
            </a:xfrm>
            <a:custGeom>
              <a:avLst/>
              <a:gdLst>
                <a:gd name="T0" fmla="*/ 12 w 59"/>
                <a:gd name="T1" fmla="*/ 54 h 42"/>
                <a:gd name="T2" fmla="*/ 0 w 59"/>
                <a:gd name="T3" fmla="*/ 38 h 42"/>
                <a:gd name="T4" fmla="*/ 0 w 59"/>
                <a:gd name="T5" fmla="*/ 13 h 42"/>
                <a:gd name="T6" fmla="*/ 12 w 59"/>
                <a:gd name="T7" fmla="*/ 0 h 42"/>
                <a:gd name="T8" fmla="*/ 80 w 59"/>
                <a:gd name="T9" fmla="*/ 0 h 42"/>
                <a:gd name="T10" fmla="*/ 69 w 59"/>
                <a:gd name="T11" fmla="*/ 13 h 42"/>
                <a:gd name="T12" fmla="*/ 59 w 59"/>
                <a:gd name="T13" fmla="*/ 13 h 42"/>
                <a:gd name="T14" fmla="*/ 69 w 59"/>
                <a:gd name="T15" fmla="*/ 54 h 42"/>
                <a:gd name="T16" fmla="*/ 69 w 59"/>
                <a:gd name="T17" fmla="*/ 64 h 42"/>
                <a:gd name="T18" fmla="*/ 46 w 59"/>
                <a:gd name="T19" fmla="*/ 64 h 42"/>
                <a:gd name="T20" fmla="*/ 26 w 59"/>
                <a:gd name="T21" fmla="*/ 54 h 42"/>
                <a:gd name="T22" fmla="*/ 12 w 59"/>
                <a:gd name="T23" fmla="*/ 54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42"/>
                <a:gd name="T38" fmla="*/ 59 w 59"/>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42">
                  <a:moveTo>
                    <a:pt x="8" y="34"/>
                  </a:moveTo>
                  <a:lnTo>
                    <a:pt x="0" y="24"/>
                  </a:lnTo>
                  <a:lnTo>
                    <a:pt x="0" y="9"/>
                  </a:lnTo>
                  <a:lnTo>
                    <a:pt x="8" y="0"/>
                  </a:lnTo>
                  <a:lnTo>
                    <a:pt x="58" y="0"/>
                  </a:lnTo>
                  <a:lnTo>
                    <a:pt x="50" y="9"/>
                  </a:lnTo>
                  <a:lnTo>
                    <a:pt x="42" y="9"/>
                  </a:lnTo>
                  <a:lnTo>
                    <a:pt x="50" y="34"/>
                  </a:lnTo>
                  <a:lnTo>
                    <a:pt x="50" y="41"/>
                  </a:lnTo>
                  <a:lnTo>
                    <a:pt x="33" y="41"/>
                  </a:lnTo>
                  <a:lnTo>
                    <a:pt x="18" y="34"/>
                  </a:lnTo>
                  <a:lnTo>
                    <a:pt x="8" y="34"/>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59" name="Freeform 61"/>
            <p:cNvSpPr>
              <a:spLocks/>
            </p:cNvSpPr>
            <p:nvPr/>
          </p:nvSpPr>
          <p:spPr bwMode="blackWhite">
            <a:xfrm>
              <a:off x="3037" y="1621"/>
              <a:ext cx="46" cy="27"/>
            </a:xfrm>
            <a:custGeom>
              <a:avLst/>
              <a:gdLst>
                <a:gd name="T0" fmla="*/ 63 w 41"/>
                <a:gd name="T1" fmla="*/ 0 h 23"/>
                <a:gd name="T2" fmla="*/ 63 w 41"/>
                <a:gd name="T3" fmla="*/ 42 h 23"/>
                <a:gd name="T4" fmla="*/ 38 w 41"/>
                <a:gd name="T5" fmla="*/ 42 h 23"/>
                <a:gd name="T6" fmla="*/ 0 w 41"/>
                <a:gd name="T7" fmla="*/ 31 h 23"/>
                <a:gd name="T8" fmla="*/ 24 w 41"/>
                <a:gd name="T9" fmla="*/ 13 h 23"/>
                <a:gd name="T10" fmla="*/ 38 w 41"/>
                <a:gd name="T11" fmla="*/ 0 h 23"/>
                <a:gd name="T12" fmla="*/ 63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40" y="0"/>
                  </a:moveTo>
                  <a:lnTo>
                    <a:pt x="40" y="22"/>
                  </a:lnTo>
                  <a:lnTo>
                    <a:pt x="24" y="22"/>
                  </a:lnTo>
                  <a:lnTo>
                    <a:pt x="0" y="16"/>
                  </a:lnTo>
                  <a:lnTo>
                    <a:pt x="15" y="7"/>
                  </a:lnTo>
                  <a:lnTo>
                    <a:pt x="24" y="0"/>
                  </a:lnTo>
                  <a:lnTo>
                    <a:pt x="4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60" name="Freeform 62"/>
            <p:cNvSpPr>
              <a:spLocks/>
            </p:cNvSpPr>
            <p:nvPr/>
          </p:nvSpPr>
          <p:spPr bwMode="blackWhite">
            <a:xfrm>
              <a:off x="3323" y="1878"/>
              <a:ext cx="98" cy="37"/>
            </a:xfrm>
            <a:custGeom>
              <a:avLst/>
              <a:gdLst>
                <a:gd name="T0" fmla="*/ 37 w 89"/>
                <a:gd name="T1" fmla="*/ 50 h 33"/>
                <a:gd name="T2" fmla="*/ 37 w 89"/>
                <a:gd name="T3" fmla="*/ 38 h 33"/>
                <a:gd name="T4" fmla="*/ 37 w 89"/>
                <a:gd name="T5" fmla="*/ 24 h 33"/>
                <a:gd name="T6" fmla="*/ 0 w 89"/>
                <a:gd name="T7" fmla="*/ 0 h 33"/>
                <a:gd name="T8" fmla="*/ 58 w 89"/>
                <a:gd name="T9" fmla="*/ 0 h 33"/>
                <a:gd name="T10" fmla="*/ 84 w 89"/>
                <a:gd name="T11" fmla="*/ 13 h 33"/>
                <a:gd name="T12" fmla="*/ 106 w 89"/>
                <a:gd name="T13" fmla="*/ 13 h 33"/>
                <a:gd name="T14" fmla="*/ 130 w 89"/>
                <a:gd name="T15" fmla="*/ 38 h 33"/>
                <a:gd name="T16" fmla="*/ 119 w 89"/>
                <a:gd name="T17" fmla="*/ 38 h 33"/>
                <a:gd name="T18" fmla="*/ 130 w 89"/>
                <a:gd name="T19" fmla="*/ 50 h 33"/>
                <a:gd name="T20" fmla="*/ 106 w 89"/>
                <a:gd name="T21" fmla="*/ 50 h 33"/>
                <a:gd name="T22" fmla="*/ 96 w 89"/>
                <a:gd name="T23" fmla="*/ 50 h 33"/>
                <a:gd name="T24" fmla="*/ 70 w 89"/>
                <a:gd name="T25" fmla="*/ 50 h 33"/>
                <a:gd name="T26" fmla="*/ 37 w 89"/>
                <a:gd name="T27" fmla="*/ 5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3"/>
                <a:gd name="T44" fmla="*/ 89 w 89"/>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3">
                  <a:moveTo>
                    <a:pt x="25" y="32"/>
                  </a:moveTo>
                  <a:lnTo>
                    <a:pt x="25" y="24"/>
                  </a:lnTo>
                  <a:lnTo>
                    <a:pt x="25" y="15"/>
                  </a:lnTo>
                  <a:lnTo>
                    <a:pt x="0" y="0"/>
                  </a:lnTo>
                  <a:lnTo>
                    <a:pt x="40" y="0"/>
                  </a:lnTo>
                  <a:lnTo>
                    <a:pt x="57" y="9"/>
                  </a:lnTo>
                  <a:lnTo>
                    <a:pt x="72" y="9"/>
                  </a:lnTo>
                  <a:lnTo>
                    <a:pt x="88" y="24"/>
                  </a:lnTo>
                  <a:lnTo>
                    <a:pt x="81" y="24"/>
                  </a:lnTo>
                  <a:lnTo>
                    <a:pt x="88" y="32"/>
                  </a:lnTo>
                  <a:lnTo>
                    <a:pt x="72" y="32"/>
                  </a:lnTo>
                  <a:lnTo>
                    <a:pt x="65" y="32"/>
                  </a:lnTo>
                  <a:lnTo>
                    <a:pt x="48" y="32"/>
                  </a:lnTo>
                  <a:lnTo>
                    <a:pt x="25" y="32"/>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61" name="Freeform 63"/>
            <p:cNvSpPr>
              <a:spLocks/>
            </p:cNvSpPr>
            <p:nvPr/>
          </p:nvSpPr>
          <p:spPr bwMode="blackWhite">
            <a:xfrm>
              <a:off x="3377" y="1914"/>
              <a:ext cx="44" cy="45"/>
            </a:xfrm>
            <a:custGeom>
              <a:avLst/>
              <a:gdLst>
                <a:gd name="T0" fmla="*/ 53 w 41"/>
                <a:gd name="T1" fmla="*/ 58 h 41"/>
                <a:gd name="T2" fmla="*/ 53 w 41"/>
                <a:gd name="T3" fmla="*/ 48 h 41"/>
                <a:gd name="T4" fmla="*/ 44 w 41"/>
                <a:gd name="T5" fmla="*/ 35 h 41"/>
                <a:gd name="T6" fmla="*/ 44 w 41"/>
                <a:gd name="T7" fmla="*/ 25 h 41"/>
                <a:gd name="T8" fmla="*/ 21 w 41"/>
                <a:gd name="T9" fmla="*/ 0 h 41"/>
                <a:gd name="T10" fmla="*/ 0 w 41"/>
                <a:gd name="T11" fmla="*/ 0 h 41"/>
                <a:gd name="T12" fmla="*/ 13 w 41"/>
                <a:gd name="T13" fmla="*/ 35 h 41"/>
                <a:gd name="T14" fmla="*/ 21 w 41"/>
                <a:gd name="T15" fmla="*/ 35 h 41"/>
                <a:gd name="T16" fmla="*/ 44 w 41"/>
                <a:gd name="T17" fmla="*/ 48 h 41"/>
                <a:gd name="T18" fmla="*/ 44 w 41"/>
                <a:gd name="T19" fmla="*/ 58 h 41"/>
                <a:gd name="T20" fmla="*/ 53 w 41"/>
                <a:gd name="T21" fmla="*/ 58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1"/>
                <a:gd name="T35" fmla="*/ 41 w 4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1">
                  <a:moveTo>
                    <a:pt x="40" y="40"/>
                  </a:moveTo>
                  <a:lnTo>
                    <a:pt x="40" y="33"/>
                  </a:lnTo>
                  <a:lnTo>
                    <a:pt x="33" y="24"/>
                  </a:lnTo>
                  <a:lnTo>
                    <a:pt x="33" y="17"/>
                  </a:lnTo>
                  <a:lnTo>
                    <a:pt x="17" y="0"/>
                  </a:lnTo>
                  <a:lnTo>
                    <a:pt x="0" y="0"/>
                  </a:lnTo>
                  <a:lnTo>
                    <a:pt x="9" y="24"/>
                  </a:lnTo>
                  <a:lnTo>
                    <a:pt x="17" y="24"/>
                  </a:lnTo>
                  <a:lnTo>
                    <a:pt x="33" y="33"/>
                  </a:lnTo>
                  <a:lnTo>
                    <a:pt x="33" y="40"/>
                  </a:lnTo>
                  <a:lnTo>
                    <a:pt x="40" y="40"/>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62" name="Freeform 64"/>
            <p:cNvSpPr>
              <a:spLocks/>
            </p:cNvSpPr>
            <p:nvPr/>
          </p:nvSpPr>
          <p:spPr bwMode="blackWhite">
            <a:xfrm>
              <a:off x="3396" y="1940"/>
              <a:ext cx="18" cy="19"/>
            </a:xfrm>
            <a:custGeom>
              <a:avLst/>
              <a:gdLst>
                <a:gd name="T0" fmla="*/ 20 w 17"/>
                <a:gd name="T1" fmla="*/ 25 h 17"/>
                <a:gd name="T2" fmla="*/ 7 w 17"/>
                <a:gd name="T3" fmla="*/ 25 h 17"/>
                <a:gd name="T4" fmla="*/ 0 w 17"/>
                <a:gd name="T5" fmla="*/ 0 h 17"/>
                <a:gd name="T6" fmla="*/ 20 w 17"/>
                <a:gd name="T7" fmla="*/ 13 h 17"/>
                <a:gd name="T8" fmla="*/ 20 w 17"/>
                <a:gd name="T9" fmla="*/ 2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7" y="16"/>
                  </a:lnTo>
                  <a:lnTo>
                    <a:pt x="0" y="0"/>
                  </a:lnTo>
                  <a:lnTo>
                    <a:pt x="16" y="9"/>
                  </a:lnTo>
                  <a:lnTo>
                    <a:pt x="16" y="16"/>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63" name="Freeform 65"/>
            <p:cNvSpPr>
              <a:spLocks/>
            </p:cNvSpPr>
            <p:nvPr/>
          </p:nvSpPr>
          <p:spPr bwMode="blackWhite">
            <a:xfrm>
              <a:off x="3396" y="1905"/>
              <a:ext cx="78" cy="64"/>
            </a:xfrm>
            <a:custGeom>
              <a:avLst/>
              <a:gdLst>
                <a:gd name="T0" fmla="*/ 31 w 73"/>
                <a:gd name="T1" fmla="*/ 71 h 58"/>
                <a:gd name="T2" fmla="*/ 52 w 73"/>
                <a:gd name="T3" fmla="*/ 61 h 58"/>
                <a:gd name="T4" fmla="*/ 62 w 73"/>
                <a:gd name="T5" fmla="*/ 61 h 58"/>
                <a:gd name="T6" fmla="*/ 52 w 73"/>
                <a:gd name="T7" fmla="*/ 71 h 58"/>
                <a:gd name="T8" fmla="*/ 74 w 73"/>
                <a:gd name="T9" fmla="*/ 85 h 58"/>
                <a:gd name="T10" fmla="*/ 62 w 73"/>
                <a:gd name="T11" fmla="*/ 71 h 58"/>
                <a:gd name="T12" fmla="*/ 74 w 73"/>
                <a:gd name="T13" fmla="*/ 71 h 58"/>
                <a:gd name="T14" fmla="*/ 74 w 73"/>
                <a:gd name="T15" fmla="*/ 47 h 58"/>
                <a:gd name="T16" fmla="*/ 94 w 73"/>
                <a:gd name="T17" fmla="*/ 38 h 58"/>
                <a:gd name="T18" fmla="*/ 74 w 73"/>
                <a:gd name="T19" fmla="*/ 24 h 58"/>
                <a:gd name="T20" fmla="*/ 62 w 73"/>
                <a:gd name="T21" fmla="*/ 0 h 58"/>
                <a:gd name="T22" fmla="*/ 52 w 73"/>
                <a:gd name="T23" fmla="*/ 12 h 58"/>
                <a:gd name="T24" fmla="*/ 41 w 73"/>
                <a:gd name="T25" fmla="*/ 12 h 58"/>
                <a:gd name="T26" fmla="*/ 31 w 73"/>
                <a:gd name="T27" fmla="*/ 0 h 58"/>
                <a:gd name="T28" fmla="*/ 20 w 73"/>
                <a:gd name="T29" fmla="*/ 0 h 58"/>
                <a:gd name="T30" fmla="*/ 31 w 73"/>
                <a:gd name="T31" fmla="*/ 12 h 58"/>
                <a:gd name="T32" fmla="*/ 7 w 73"/>
                <a:gd name="T33" fmla="*/ 12 h 58"/>
                <a:gd name="T34" fmla="*/ 0 w 73"/>
                <a:gd name="T35" fmla="*/ 12 h 58"/>
                <a:gd name="T36" fmla="*/ 20 w 73"/>
                <a:gd name="T37" fmla="*/ 38 h 58"/>
                <a:gd name="T38" fmla="*/ 20 w 73"/>
                <a:gd name="T39" fmla="*/ 47 h 58"/>
                <a:gd name="T40" fmla="*/ 31 w 73"/>
                <a:gd name="T41" fmla="*/ 61 h 58"/>
                <a:gd name="T42" fmla="*/ 31 w 73"/>
                <a:gd name="T43" fmla="*/ 71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3"/>
                <a:gd name="T67" fmla="*/ 0 h 58"/>
                <a:gd name="T68" fmla="*/ 73 w 73"/>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3" h="58">
                  <a:moveTo>
                    <a:pt x="23" y="48"/>
                  </a:moveTo>
                  <a:lnTo>
                    <a:pt x="40" y="41"/>
                  </a:lnTo>
                  <a:lnTo>
                    <a:pt x="48" y="41"/>
                  </a:lnTo>
                  <a:lnTo>
                    <a:pt x="40" y="48"/>
                  </a:lnTo>
                  <a:lnTo>
                    <a:pt x="57" y="57"/>
                  </a:lnTo>
                  <a:lnTo>
                    <a:pt x="48" y="48"/>
                  </a:lnTo>
                  <a:lnTo>
                    <a:pt x="57" y="48"/>
                  </a:lnTo>
                  <a:lnTo>
                    <a:pt x="57" y="32"/>
                  </a:lnTo>
                  <a:lnTo>
                    <a:pt x="72" y="25"/>
                  </a:lnTo>
                  <a:lnTo>
                    <a:pt x="57" y="16"/>
                  </a:lnTo>
                  <a:lnTo>
                    <a:pt x="48" y="0"/>
                  </a:lnTo>
                  <a:lnTo>
                    <a:pt x="40" y="8"/>
                  </a:lnTo>
                  <a:lnTo>
                    <a:pt x="32" y="8"/>
                  </a:lnTo>
                  <a:lnTo>
                    <a:pt x="23" y="0"/>
                  </a:lnTo>
                  <a:lnTo>
                    <a:pt x="16" y="0"/>
                  </a:lnTo>
                  <a:lnTo>
                    <a:pt x="23" y="8"/>
                  </a:lnTo>
                  <a:lnTo>
                    <a:pt x="7" y="8"/>
                  </a:lnTo>
                  <a:lnTo>
                    <a:pt x="0" y="8"/>
                  </a:lnTo>
                  <a:lnTo>
                    <a:pt x="16" y="25"/>
                  </a:lnTo>
                  <a:lnTo>
                    <a:pt x="16" y="32"/>
                  </a:lnTo>
                  <a:lnTo>
                    <a:pt x="23" y="41"/>
                  </a:lnTo>
                  <a:lnTo>
                    <a:pt x="23" y="4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64" name="Freeform 66"/>
            <p:cNvSpPr>
              <a:spLocks/>
            </p:cNvSpPr>
            <p:nvPr/>
          </p:nvSpPr>
          <p:spPr bwMode="blackWhite">
            <a:xfrm>
              <a:off x="2921" y="1202"/>
              <a:ext cx="180" cy="420"/>
            </a:xfrm>
            <a:custGeom>
              <a:avLst/>
              <a:gdLst>
                <a:gd name="T0" fmla="*/ 0 w 163"/>
                <a:gd name="T1" fmla="*/ 433 h 383"/>
                <a:gd name="T2" fmla="*/ 13 w 163"/>
                <a:gd name="T3" fmla="*/ 433 h 383"/>
                <a:gd name="T4" fmla="*/ 13 w 163"/>
                <a:gd name="T5" fmla="*/ 399 h 383"/>
                <a:gd name="T6" fmla="*/ 27 w 163"/>
                <a:gd name="T7" fmla="*/ 386 h 383"/>
                <a:gd name="T8" fmla="*/ 27 w 163"/>
                <a:gd name="T9" fmla="*/ 351 h 383"/>
                <a:gd name="T10" fmla="*/ 27 w 163"/>
                <a:gd name="T11" fmla="*/ 341 h 383"/>
                <a:gd name="T12" fmla="*/ 13 w 163"/>
                <a:gd name="T13" fmla="*/ 292 h 383"/>
                <a:gd name="T14" fmla="*/ 27 w 163"/>
                <a:gd name="T15" fmla="*/ 246 h 383"/>
                <a:gd name="T16" fmla="*/ 38 w 163"/>
                <a:gd name="T17" fmla="*/ 235 h 383"/>
                <a:gd name="T18" fmla="*/ 61 w 163"/>
                <a:gd name="T19" fmla="*/ 224 h 383"/>
                <a:gd name="T20" fmla="*/ 49 w 163"/>
                <a:gd name="T21" fmla="*/ 197 h 383"/>
                <a:gd name="T22" fmla="*/ 61 w 163"/>
                <a:gd name="T23" fmla="*/ 177 h 383"/>
                <a:gd name="T24" fmla="*/ 74 w 163"/>
                <a:gd name="T25" fmla="*/ 139 h 383"/>
                <a:gd name="T26" fmla="*/ 97 w 163"/>
                <a:gd name="T27" fmla="*/ 106 h 383"/>
                <a:gd name="T28" fmla="*/ 97 w 163"/>
                <a:gd name="T29" fmla="*/ 80 h 383"/>
                <a:gd name="T30" fmla="*/ 113 w 163"/>
                <a:gd name="T31" fmla="*/ 59 h 383"/>
                <a:gd name="T32" fmla="*/ 119 w 163"/>
                <a:gd name="T33" fmla="*/ 45 h 383"/>
                <a:gd name="T34" fmla="*/ 133 w 163"/>
                <a:gd name="T35" fmla="*/ 45 h 383"/>
                <a:gd name="T36" fmla="*/ 133 w 163"/>
                <a:gd name="T37" fmla="*/ 24 h 383"/>
                <a:gd name="T38" fmla="*/ 145 w 163"/>
                <a:gd name="T39" fmla="*/ 24 h 383"/>
                <a:gd name="T40" fmla="*/ 171 w 163"/>
                <a:gd name="T41" fmla="*/ 24 h 383"/>
                <a:gd name="T42" fmla="*/ 171 w 163"/>
                <a:gd name="T43" fmla="*/ 0 h 383"/>
                <a:gd name="T44" fmla="*/ 180 w 163"/>
                <a:gd name="T45" fmla="*/ 0 h 383"/>
                <a:gd name="T46" fmla="*/ 231 w 163"/>
                <a:gd name="T47" fmla="*/ 45 h 383"/>
                <a:gd name="T48" fmla="*/ 242 w 163"/>
                <a:gd name="T49" fmla="*/ 151 h 383"/>
                <a:gd name="T50" fmla="*/ 218 w 163"/>
                <a:gd name="T51" fmla="*/ 151 h 383"/>
                <a:gd name="T52" fmla="*/ 194 w 163"/>
                <a:gd name="T53" fmla="*/ 177 h 383"/>
                <a:gd name="T54" fmla="*/ 194 w 163"/>
                <a:gd name="T55" fmla="*/ 189 h 383"/>
                <a:gd name="T56" fmla="*/ 194 w 163"/>
                <a:gd name="T57" fmla="*/ 197 h 383"/>
                <a:gd name="T58" fmla="*/ 207 w 163"/>
                <a:gd name="T59" fmla="*/ 211 h 383"/>
                <a:gd name="T60" fmla="*/ 180 w 163"/>
                <a:gd name="T61" fmla="*/ 235 h 383"/>
                <a:gd name="T62" fmla="*/ 145 w 163"/>
                <a:gd name="T63" fmla="*/ 271 h 383"/>
                <a:gd name="T64" fmla="*/ 119 w 163"/>
                <a:gd name="T65" fmla="*/ 306 h 383"/>
                <a:gd name="T66" fmla="*/ 119 w 163"/>
                <a:gd name="T67" fmla="*/ 364 h 383"/>
                <a:gd name="T68" fmla="*/ 145 w 163"/>
                <a:gd name="T69" fmla="*/ 399 h 383"/>
                <a:gd name="T70" fmla="*/ 133 w 163"/>
                <a:gd name="T71" fmla="*/ 409 h 383"/>
                <a:gd name="T72" fmla="*/ 133 w 163"/>
                <a:gd name="T73" fmla="*/ 422 h 383"/>
                <a:gd name="T74" fmla="*/ 113 w 163"/>
                <a:gd name="T75" fmla="*/ 445 h 383"/>
                <a:gd name="T76" fmla="*/ 97 w 163"/>
                <a:gd name="T77" fmla="*/ 526 h 383"/>
                <a:gd name="T78" fmla="*/ 74 w 163"/>
                <a:gd name="T79" fmla="*/ 526 h 383"/>
                <a:gd name="T80" fmla="*/ 61 w 163"/>
                <a:gd name="T81" fmla="*/ 540 h 383"/>
                <a:gd name="T82" fmla="*/ 61 w 163"/>
                <a:gd name="T83" fmla="*/ 552 h 383"/>
                <a:gd name="T84" fmla="*/ 38 w 163"/>
                <a:gd name="T85" fmla="*/ 552 h 383"/>
                <a:gd name="T86" fmla="*/ 27 w 163"/>
                <a:gd name="T87" fmla="*/ 526 h 383"/>
                <a:gd name="T88" fmla="*/ 38 w 163"/>
                <a:gd name="T89" fmla="*/ 515 h 383"/>
                <a:gd name="T90" fmla="*/ 27 w 163"/>
                <a:gd name="T91" fmla="*/ 506 h 383"/>
                <a:gd name="T92" fmla="*/ 0 w 163"/>
                <a:gd name="T93" fmla="*/ 433 h 3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383"/>
                <a:gd name="T143" fmla="*/ 163 w 163"/>
                <a:gd name="T144" fmla="*/ 383 h 3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383">
                  <a:moveTo>
                    <a:pt x="0" y="299"/>
                  </a:moveTo>
                  <a:lnTo>
                    <a:pt x="9" y="299"/>
                  </a:lnTo>
                  <a:lnTo>
                    <a:pt x="9" y="276"/>
                  </a:lnTo>
                  <a:lnTo>
                    <a:pt x="18" y="267"/>
                  </a:lnTo>
                  <a:lnTo>
                    <a:pt x="18" y="243"/>
                  </a:lnTo>
                  <a:lnTo>
                    <a:pt x="18" y="236"/>
                  </a:lnTo>
                  <a:lnTo>
                    <a:pt x="9" y="202"/>
                  </a:lnTo>
                  <a:lnTo>
                    <a:pt x="18" y="170"/>
                  </a:lnTo>
                  <a:lnTo>
                    <a:pt x="25" y="162"/>
                  </a:lnTo>
                  <a:lnTo>
                    <a:pt x="41" y="155"/>
                  </a:lnTo>
                  <a:lnTo>
                    <a:pt x="33" y="137"/>
                  </a:lnTo>
                  <a:lnTo>
                    <a:pt x="41" y="122"/>
                  </a:lnTo>
                  <a:lnTo>
                    <a:pt x="50" y="97"/>
                  </a:lnTo>
                  <a:lnTo>
                    <a:pt x="65" y="73"/>
                  </a:lnTo>
                  <a:lnTo>
                    <a:pt x="65" y="56"/>
                  </a:lnTo>
                  <a:lnTo>
                    <a:pt x="75" y="41"/>
                  </a:lnTo>
                  <a:lnTo>
                    <a:pt x="81" y="31"/>
                  </a:lnTo>
                  <a:lnTo>
                    <a:pt x="90" y="31"/>
                  </a:lnTo>
                  <a:lnTo>
                    <a:pt x="90" y="16"/>
                  </a:lnTo>
                  <a:lnTo>
                    <a:pt x="98" y="16"/>
                  </a:lnTo>
                  <a:lnTo>
                    <a:pt x="115" y="16"/>
                  </a:lnTo>
                  <a:lnTo>
                    <a:pt x="115" y="0"/>
                  </a:lnTo>
                  <a:lnTo>
                    <a:pt x="121" y="0"/>
                  </a:lnTo>
                  <a:lnTo>
                    <a:pt x="155" y="31"/>
                  </a:lnTo>
                  <a:lnTo>
                    <a:pt x="162" y="105"/>
                  </a:lnTo>
                  <a:lnTo>
                    <a:pt x="146" y="105"/>
                  </a:lnTo>
                  <a:lnTo>
                    <a:pt x="130" y="122"/>
                  </a:lnTo>
                  <a:lnTo>
                    <a:pt x="130" y="130"/>
                  </a:lnTo>
                  <a:lnTo>
                    <a:pt x="130" y="137"/>
                  </a:lnTo>
                  <a:lnTo>
                    <a:pt x="139" y="146"/>
                  </a:lnTo>
                  <a:lnTo>
                    <a:pt x="121" y="162"/>
                  </a:lnTo>
                  <a:lnTo>
                    <a:pt x="98" y="187"/>
                  </a:lnTo>
                  <a:lnTo>
                    <a:pt x="81" y="212"/>
                  </a:lnTo>
                  <a:lnTo>
                    <a:pt x="81" y="252"/>
                  </a:lnTo>
                  <a:lnTo>
                    <a:pt x="98" y="276"/>
                  </a:lnTo>
                  <a:lnTo>
                    <a:pt x="90" y="283"/>
                  </a:lnTo>
                  <a:lnTo>
                    <a:pt x="90" y="292"/>
                  </a:lnTo>
                  <a:lnTo>
                    <a:pt x="75" y="307"/>
                  </a:lnTo>
                  <a:lnTo>
                    <a:pt x="65" y="364"/>
                  </a:lnTo>
                  <a:lnTo>
                    <a:pt x="50" y="364"/>
                  </a:lnTo>
                  <a:lnTo>
                    <a:pt x="41" y="373"/>
                  </a:lnTo>
                  <a:lnTo>
                    <a:pt x="41" y="382"/>
                  </a:lnTo>
                  <a:lnTo>
                    <a:pt x="25" y="382"/>
                  </a:lnTo>
                  <a:lnTo>
                    <a:pt x="18" y="364"/>
                  </a:lnTo>
                  <a:lnTo>
                    <a:pt x="25" y="357"/>
                  </a:lnTo>
                  <a:lnTo>
                    <a:pt x="18" y="349"/>
                  </a:lnTo>
                  <a:lnTo>
                    <a:pt x="0" y="299"/>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65" name="Freeform 67"/>
            <p:cNvSpPr>
              <a:spLocks/>
            </p:cNvSpPr>
            <p:nvPr/>
          </p:nvSpPr>
          <p:spPr bwMode="blackWhite">
            <a:xfrm>
              <a:off x="2655" y="1621"/>
              <a:ext cx="37" cy="37"/>
            </a:xfrm>
            <a:custGeom>
              <a:avLst/>
              <a:gdLst>
                <a:gd name="T0" fmla="*/ 31 w 35"/>
                <a:gd name="T1" fmla="*/ 50 h 33"/>
                <a:gd name="T2" fmla="*/ 31 w 35"/>
                <a:gd name="T3" fmla="*/ 35 h 33"/>
                <a:gd name="T4" fmla="*/ 13 w 35"/>
                <a:gd name="T5" fmla="*/ 35 h 33"/>
                <a:gd name="T6" fmla="*/ 0 w 35"/>
                <a:gd name="T7" fmla="*/ 25 h 33"/>
                <a:gd name="T8" fmla="*/ 13 w 35"/>
                <a:gd name="T9" fmla="*/ 0 h 33"/>
                <a:gd name="T10" fmla="*/ 31 w 35"/>
                <a:gd name="T11" fmla="*/ 11 h 33"/>
                <a:gd name="T12" fmla="*/ 42 w 35"/>
                <a:gd name="T13" fmla="*/ 35 h 33"/>
                <a:gd name="T14" fmla="*/ 31 w 35"/>
                <a:gd name="T15" fmla="*/ 50 h 33"/>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33"/>
                <a:gd name="T26" fmla="*/ 35 w 3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33">
                  <a:moveTo>
                    <a:pt x="25" y="32"/>
                  </a:moveTo>
                  <a:lnTo>
                    <a:pt x="25" y="22"/>
                  </a:lnTo>
                  <a:lnTo>
                    <a:pt x="9" y="22"/>
                  </a:lnTo>
                  <a:lnTo>
                    <a:pt x="0" y="16"/>
                  </a:lnTo>
                  <a:lnTo>
                    <a:pt x="9" y="0"/>
                  </a:lnTo>
                  <a:lnTo>
                    <a:pt x="25" y="7"/>
                  </a:lnTo>
                  <a:lnTo>
                    <a:pt x="34" y="22"/>
                  </a:lnTo>
                  <a:lnTo>
                    <a:pt x="25" y="32"/>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66" name="Freeform 68"/>
            <p:cNvSpPr>
              <a:spLocks/>
            </p:cNvSpPr>
            <p:nvPr/>
          </p:nvSpPr>
          <p:spPr bwMode="blackWhite">
            <a:xfrm>
              <a:off x="2618" y="1621"/>
              <a:ext cx="65" cy="91"/>
            </a:xfrm>
            <a:custGeom>
              <a:avLst/>
              <a:gdLst>
                <a:gd name="T0" fmla="*/ 62 w 59"/>
                <a:gd name="T1" fmla="*/ 0 h 82"/>
                <a:gd name="T2" fmla="*/ 48 w 59"/>
                <a:gd name="T3" fmla="*/ 24 h 82"/>
                <a:gd name="T4" fmla="*/ 62 w 59"/>
                <a:gd name="T5" fmla="*/ 33 h 82"/>
                <a:gd name="T6" fmla="*/ 86 w 59"/>
                <a:gd name="T7" fmla="*/ 33 h 82"/>
                <a:gd name="T8" fmla="*/ 86 w 59"/>
                <a:gd name="T9" fmla="*/ 49 h 82"/>
                <a:gd name="T10" fmla="*/ 86 w 59"/>
                <a:gd name="T11" fmla="*/ 71 h 82"/>
                <a:gd name="T12" fmla="*/ 72 w 59"/>
                <a:gd name="T13" fmla="*/ 110 h 82"/>
                <a:gd name="T14" fmla="*/ 12 w 59"/>
                <a:gd name="T15" fmla="*/ 123 h 82"/>
                <a:gd name="T16" fmla="*/ 0 w 59"/>
                <a:gd name="T17" fmla="*/ 110 h 82"/>
                <a:gd name="T18" fmla="*/ 12 w 59"/>
                <a:gd name="T19" fmla="*/ 110 h 82"/>
                <a:gd name="T20" fmla="*/ 26 w 59"/>
                <a:gd name="T21" fmla="*/ 71 h 82"/>
                <a:gd name="T22" fmla="*/ 12 w 59"/>
                <a:gd name="T23" fmla="*/ 60 h 82"/>
                <a:gd name="T24" fmla="*/ 26 w 59"/>
                <a:gd name="T25" fmla="*/ 49 h 82"/>
                <a:gd name="T26" fmla="*/ 12 w 59"/>
                <a:gd name="T27" fmla="*/ 49 h 82"/>
                <a:gd name="T28" fmla="*/ 12 w 59"/>
                <a:gd name="T29" fmla="*/ 33 h 82"/>
                <a:gd name="T30" fmla="*/ 37 w 59"/>
                <a:gd name="T31" fmla="*/ 33 h 82"/>
                <a:gd name="T32" fmla="*/ 48 w 59"/>
                <a:gd name="T33" fmla="*/ 24 h 82"/>
                <a:gd name="T34" fmla="*/ 37 w 59"/>
                <a:gd name="T35" fmla="*/ 24 h 82"/>
                <a:gd name="T36" fmla="*/ 37 w 59"/>
                <a:gd name="T37" fmla="*/ 11 h 82"/>
                <a:gd name="T38" fmla="*/ 62 w 59"/>
                <a:gd name="T39" fmla="*/ 0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82"/>
                <a:gd name="T62" fmla="*/ 59 w 59"/>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82">
                  <a:moveTo>
                    <a:pt x="42" y="0"/>
                  </a:moveTo>
                  <a:lnTo>
                    <a:pt x="33" y="16"/>
                  </a:lnTo>
                  <a:lnTo>
                    <a:pt x="42" y="22"/>
                  </a:lnTo>
                  <a:lnTo>
                    <a:pt x="58" y="22"/>
                  </a:lnTo>
                  <a:lnTo>
                    <a:pt x="58" y="32"/>
                  </a:lnTo>
                  <a:lnTo>
                    <a:pt x="58" y="47"/>
                  </a:lnTo>
                  <a:lnTo>
                    <a:pt x="49" y="72"/>
                  </a:lnTo>
                  <a:lnTo>
                    <a:pt x="8" y="81"/>
                  </a:lnTo>
                  <a:lnTo>
                    <a:pt x="0" y="72"/>
                  </a:lnTo>
                  <a:lnTo>
                    <a:pt x="8" y="72"/>
                  </a:lnTo>
                  <a:lnTo>
                    <a:pt x="18" y="47"/>
                  </a:lnTo>
                  <a:lnTo>
                    <a:pt x="8" y="40"/>
                  </a:lnTo>
                  <a:lnTo>
                    <a:pt x="18" y="32"/>
                  </a:lnTo>
                  <a:lnTo>
                    <a:pt x="8" y="32"/>
                  </a:lnTo>
                  <a:lnTo>
                    <a:pt x="8" y="22"/>
                  </a:lnTo>
                  <a:lnTo>
                    <a:pt x="25" y="22"/>
                  </a:lnTo>
                  <a:lnTo>
                    <a:pt x="33" y="16"/>
                  </a:lnTo>
                  <a:lnTo>
                    <a:pt x="25" y="16"/>
                  </a:lnTo>
                  <a:lnTo>
                    <a:pt x="25" y="7"/>
                  </a:lnTo>
                  <a:lnTo>
                    <a:pt x="42" y="0"/>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67" name="Freeform 69"/>
            <p:cNvSpPr>
              <a:spLocks/>
            </p:cNvSpPr>
            <p:nvPr/>
          </p:nvSpPr>
          <p:spPr bwMode="blackWhite">
            <a:xfrm>
              <a:off x="2876" y="1566"/>
              <a:ext cx="46" cy="65"/>
            </a:xfrm>
            <a:custGeom>
              <a:avLst/>
              <a:gdLst>
                <a:gd name="T0" fmla="*/ 13 w 42"/>
                <a:gd name="T1" fmla="*/ 91 h 58"/>
                <a:gd name="T2" fmla="*/ 27 w 42"/>
                <a:gd name="T3" fmla="*/ 91 h 58"/>
                <a:gd name="T4" fmla="*/ 36 w 42"/>
                <a:gd name="T5" fmla="*/ 91 h 58"/>
                <a:gd name="T6" fmla="*/ 49 w 42"/>
                <a:gd name="T7" fmla="*/ 50 h 58"/>
                <a:gd name="T8" fmla="*/ 59 w 42"/>
                <a:gd name="T9" fmla="*/ 50 h 58"/>
                <a:gd name="T10" fmla="*/ 59 w 42"/>
                <a:gd name="T11" fmla="*/ 39 h 58"/>
                <a:gd name="T12" fmla="*/ 49 w 42"/>
                <a:gd name="T13" fmla="*/ 39 h 58"/>
                <a:gd name="T14" fmla="*/ 49 w 42"/>
                <a:gd name="T15" fmla="*/ 0 h 58"/>
                <a:gd name="T16" fmla="*/ 13 w 42"/>
                <a:gd name="T17" fmla="*/ 12 h 58"/>
                <a:gd name="T18" fmla="*/ 0 w 42"/>
                <a:gd name="T19" fmla="*/ 39 h 58"/>
                <a:gd name="T20" fmla="*/ 0 w 42"/>
                <a:gd name="T21" fmla="*/ 65 h 58"/>
                <a:gd name="T22" fmla="*/ 13 w 42"/>
                <a:gd name="T23" fmla="*/ 80 h 58"/>
                <a:gd name="T24" fmla="*/ 13 w 42"/>
                <a:gd name="T25" fmla="*/ 91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58"/>
                <a:gd name="T41" fmla="*/ 42 w 42"/>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58">
                  <a:moveTo>
                    <a:pt x="9" y="57"/>
                  </a:moveTo>
                  <a:lnTo>
                    <a:pt x="19" y="57"/>
                  </a:lnTo>
                  <a:lnTo>
                    <a:pt x="25" y="57"/>
                  </a:lnTo>
                  <a:lnTo>
                    <a:pt x="34" y="32"/>
                  </a:lnTo>
                  <a:lnTo>
                    <a:pt x="41" y="32"/>
                  </a:lnTo>
                  <a:lnTo>
                    <a:pt x="41" y="25"/>
                  </a:lnTo>
                  <a:lnTo>
                    <a:pt x="34" y="25"/>
                  </a:lnTo>
                  <a:lnTo>
                    <a:pt x="34" y="0"/>
                  </a:lnTo>
                  <a:lnTo>
                    <a:pt x="9" y="8"/>
                  </a:lnTo>
                  <a:lnTo>
                    <a:pt x="0" y="25"/>
                  </a:lnTo>
                  <a:lnTo>
                    <a:pt x="0" y="41"/>
                  </a:lnTo>
                  <a:lnTo>
                    <a:pt x="9" y="50"/>
                  </a:lnTo>
                  <a:lnTo>
                    <a:pt x="9" y="57"/>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68" name="Freeform 70"/>
            <p:cNvSpPr>
              <a:spLocks/>
            </p:cNvSpPr>
            <p:nvPr/>
          </p:nvSpPr>
          <p:spPr bwMode="blackWhite">
            <a:xfrm>
              <a:off x="2815" y="1666"/>
              <a:ext cx="56" cy="61"/>
            </a:xfrm>
            <a:custGeom>
              <a:avLst/>
              <a:gdLst>
                <a:gd name="T0" fmla="*/ 48 w 51"/>
                <a:gd name="T1" fmla="*/ 73 h 57"/>
                <a:gd name="T2" fmla="*/ 48 w 51"/>
                <a:gd name="T3" fmla="*/ 42 h 57"/>
                <a:gd name="T4" fmla="*/ 59 w 51"/>
                <a:gd name="T5" fmla="*/ 31 h 57"/>
                <a:gd name="T6" fmla="*/ 72 w 51"/>
                <a:gd name="T7" fmla="*/ 0 h 57"/>
                <a:gd name="T8" fmla="*/ 36 w 51"/>
                <a:gd name="T9" fmla="*/ 7 h 57"/>
                <a:gd name="T10" fmla="*/ 48 w 51"/>
                <a:gd name="T11" fmla="*/ 31 h 57"/>
                <a:gd name="T12" fmla="*/ 36 w 51"/>
                <a:gd name="T13" fmla="*/ 31 h 57"/>
                <a:gd name="T14" fmla="*/ 36 w 51"/>
                <a:gd name="T15" fmla="*/ 20 h 57"/>
                <a:gd name="T16" fmla="*/ 24 w 51"/>
                <a:gd name="T17" fmla="*/ 20 h 57"/>
                <a:gd name="T18" fmla="*/ 0 w 51"/>
                <a:gd name="T19" fmla="*/ 62 h 57"/>
                <a:gd name="T20" fmla="*/ 36 w 51"/>
                <a:gd name="T21" fmla="*/ 62 h 57"/>
                <a:gd name="T22" fmla="*/ 48 w 51"/>
                <a:gd name="T23" fmla="*/ 73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57"/>
                <a:gd name="T38" fmla="*/ 51 w 51"/>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57">
                  <a:moveTo>
                    <a:pt x="33" y="56"/>
                  </a:moveTo>
                  <a:lnTo>
                    <a:pt x="33" y="32"/>
                  </a:lnTo>
                  <a:lnTo>
                    <a:pt x="41" y="23"/>
                  </a:lnTo>
                  <a:lnTo>
                    <a:pt x="50" y="0"/>
                  </a:lnTo>
                  <a:lnTo>
                    <a:pt x="25" y="7"/>
                  </a:lnTo>
                  <a:lnTo>
                    <a:pt x="33" y="23"/>
                  </a:lnTo>
                  <a:lnTo>
                    <a:pt x="25" y="23"/>
                  </a:lnTo>
                  <a:lnTo>
                    <a:pt x="25" y="16"/>
                  </a:lnTo>
                  <a:lnTo>
                    <a:pt x="16" y="16"/>
                  </a:lnTo>
                  <a:lnTo>
                    <a:pt x="0" y="47"/>
                  </a:lnTo>
                  <a:lnTo>
                    <a:pt x="25" y="47"/>
                  </a:lnTo>
                  <a:lnTo>
                    <a:pt x="33" y="56"/>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69" name="Freeform 71"/>
            <p:cNvSpPr>
              <a:spLocks/>
            </p:cNvSpPr>
            <p:nvPr/>
          </p:nvSpPr>
          <p:spPr bwMode="blackWhite">
            <a:xfrm>
              <a:off x="2805" y="1717"/>
              <a:ext cx="47" cy="38"/>
            </a:xfrm>
            <a:custGeom>
              <a:avLst/>
              <a:gdLst>
                <a:gd name="T0" fmla="*/ 48 w 43"/>
                <a:gd name="T1" fmla="*/ 47 h 35"/>
                <a:gd name="T2" fmla="*/ 36 w 43"/>
                <a:gd name="T3" fmla="*/ 47 h 35"/>
                <a:gd name="T4" fmla="*/ 36 w 43"/>
                <a:gd name="T5" fmla="*/ 34 h 35"/>
                <a:gd name="T6" fmla="*/ 26 w 43"/>
                <a:gd name="T7" fmla="*/ 34 h 35"/>
                <a:gd name="T8" fmla="*/ 26 w 43"/>
                <a:gd name="T9" fmla="*/ 24 h 35"/>
                <a:gd name="T10" fmla="*/ 0 w 43"/>
                <a:gd name="T11" fmla="*/ 13 h 35"/>
                <a:gd name="T12" fmla="*/ 0 w 43"/>
                <a:gd name="T13" fmla="*/ 0 h 35"/>
                <a:gd name="T14" fmla="*/ 13 w 43"/>
                <a:gd name="T15" fmla="*/ 0 h 35"/>
                <a:gd name="T16" fmla="*/ 48 w 43"/>
                <a:gd name="T17" fmla="*/ 0 h 35"/>
                <a:gd name="T18" fmla="*/ 60 w 43"/>
                <a:gd name="T19" fmla="*/ 13 h 35"/>
                <a:gd name="T20" fmla="*/ 60 w 43"/>
                <a:gd name="T21" fmla="*/ 34 h 35"/>
                <a:gd name="T22" fmla="*/ 48 w 43"/>
                <a:gd name="T23" fmla="*/ 34 h 35"/>
                <a:gd name="T24" fmla="*/ 48 w 43"/>
                <a:gd name="T25" fmla="*/ 47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5"/>
                <a:gd name="T41" fmla="*/ 43 w 43"/>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5">
                  <a:moveTo>
                    <a:pt x="34" y="34"/>
                  </a:moveTo>
                  <a:lnTo>
                    <a:pt x="25" y="34"/>
                  </a:lnTo>
                  <a:lnTo>
                    <a:pt x="25" y="25"/>
                  </a:lnTo>
                  <a:lnTo>
                    <a:pt x="18" y="25"/>
                  </a:lnTo>
                  <a:lnTo>
                    <a:pt x="18" y="17"/>
                  </a:lnTo>
                  <a:lnTo>
                    <a:pt x="0" y="9"/>
                  </a:lnTo>
                  <a:lnTo>
                    <a:pt x="0" y="0"/>
                  </a:lnTo>
                  <a:lnTo>
                    <a:pt x="9" y="0"/>
                  </a:lnTo>
                  <a:lnTo>
                    <a:pt x="34" y="0"/>
                  </a:lnTo>
                  <a:lnTo>
                    <a:pt x="42" y="9"/>
                  </a:lnTo>
                  <a:lnTo>
                    <a:pt x="42" y="25"/>
                  </a:lnTo>
                  <a:lnTo>
                    <a:pt x="34" y="25"/>
                  </a:lnTo>
                  <a:lnTo>
                    <a:pt x="34" y="34"/>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70" name="Freeform 72"/>
            <p:cNvSpPr>
              <a:spLocks/>
            </p:cNvSpPr>
            <p:nvPr/>
          </p:nvSpPr>
          <p:spPr bwMode="blackWhite">
            <a:xfrm>
              <a:off x="2842" y="1744"/>
              <a:ext cx="19" cy="19"/>
            </a:xfrm>
            <a:custGeom>
              <a:avLst/>
              <a:gdLst>
                <a:gd name="T0" fmla="*/ 0 w 17"/>
                <a:gd name="T1" fmla="*/ 25 h 17"/>
                <a:gd name="T2" fmla="*/ 0 w 17"/>
                <a:gd name="T3" fmla="*/ 0 h 17"/>
                <a:gd name="T4" fmla="*/ 25 w 17"/>
                <a:gd name="T5" fmla="*/ 0 h 17"/>
                <a:gd name="T6" fmla="*/ 25 w 17"/>
                <a:gd name="T7" fmla="*/ 25 h 17"/>
                <a:gd name="T8" fmla="*/ 0 w 17"/>
                <a:gd name="T9" fmla="*/ 2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71" name="Freeform 73"/>
            <p:cNvSpPr>
              <a:spLocks/>
            </p:cNvSpPr>
            <p:nvPr/>
          </p:nvSpPr>
          <p:spPr bwMode="blackWhite">
            <a:xfrm>
              <a:off x="2842" y="1744"/>
              <a:ext cx="19" cy="19"/>
            </a:xfrm>
            <a:custGeom>
              <a:avLst/>
              <a:gdLst>
                <a:gd name="T0" fmla="*/ 0 w 17"/>
                <a:gd name="T1" fmla="*/ 25 h 17"/>
                <a:gd name="T2" fmla="*/ 0 w 17"/>
                <a:gd name="T3" fmla="*/ 0 h 17"/>
                <a:gd name="T4" fmla="*/ 25 w 17"/>
                <a:gd name="T5" fmla="*/ 0 h 17"/>
                <a:gd name="T6" fmla="*/ 25 w 17"/>
                <a:gd name="T7" fmla="*/ 25 h 17"/>
                <a:gd name="T8" fmla="*/ 0 w 17"/>
                <a:gd name="T9" fmla="*/ 2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72" name="Freeform 74"/>
            <p:cNvSpPr>
              <a:spLocks/>
            </p:cNvSpPr>
            <p:nvPr/>
          </p:nvSpPr>
          <p:spPr bwMode="blackWhite">
            <a:xfrm>
              <a:off x="2966" y="1630"/>
              <a:ext cx="135" cy="135"/>
            </a:xfrm>
            <a:custGeom>
              <a:avLst/>
              <a:gdLst>
                <a:gd name="T0" fmla="*/ 157 w 122"/>
                <a:gd name="T1" fmla="*/ 177 h 123"/>
                <a:gd name="T2" fmla="*/ 170 w 122"/>
                <a:gd name="T3" fmla="*/ 151 h 123"/>
                <a:gd name="T4" fmla="*/ 181 w 122"/>
                <a:gd name="T5" fmla="*/ 139 h 123"/>
                <a:gd name="T6" fmla="*/ 170 w 122"/>
                <a:gd name="T7" fmla="*/ 81 h 123"/>
                <a:gd name="T8" fmla="*/ 181 w 122"/>
                <a:gd name="T9" fmla="*/ 58 h 123"/>
                <a:gd name="T10" fmla="*/ 170 w 122"/>
                <a:gd name="T11" fmla="*/ 36 h 123"/>
                <a:gd name="T12" fmla="*/ 157 w 122"/>
                <a:gd name="T13" fmla="*/ 22 h 123"/>
                <a:gd name="T14" fmla="*/ 133 w 122"/>
                <a:gd name="T15" fmla="*/ 22 h 123"/>
                <a:gd name="T16" fmla="*/ 98 w 122"/>
                <a:gd name="T17" fmla="*/ 13 h 123"/>
                <a:gd name="T18" fmla="*/ 98 w 122"/>
                <a:gd name="T19" fmla="*/ 22 h 123"/>
                <a:gd name="T20" fmla="*/ 85 w 122"/>
                <a:gd name="T21" fmla="*/ 22 h 123"/>
                <a:gd name="T22" fmla="*/ 73 w 122"/>
                <a:gd name="T23" fmla="*/ 0 h 123"/>
                <a:gd name="T24" fmla="*/ 0 w 122"/>
                <a:gd name="T25" fmla="*/ 36 h 123"/>
                <a:gd name="T26" fmla="*/ 13 w 122"/>
                <a:gd name="T27" fmla="*/ 116 h 123"/>
                <a:gd name="T28" fmla="*/ 25 w 122"/>
                <a:gd name="T29" fmla="*/ 131 h 123"/>
                <a:gd name="T30" fmla="*/ 51 w 122"/>
                <a:gd name="T31" fmla="*/ 139 h 123"/>
                <a:gd name="T32" fmla="*/ 60 w 122"/>
                <a:gd name="T33" fmla="*/ 139 h 123"/>
                <a:gd name="T34" fmla="*/ 85 w 122"/>
                <a:gd name="T35" fmla="*/ 165 h 123"/>
                <a:gd name="T36" fmla="*/ 98 w 122"/>
                <a:gd name="T37" fmla="*/ 165 h 123"/>
                <a:gd name="T38" fmla="*/ 112 w 122"/>
                <a:gd name="T39" fmla="*/ 177 h 123"/>
                <a:gd name="T40" fmla="*/ 133 w 122"/>
                <a:gd name="T41" fmla="*/ 165 h 123"/>
                <a:gd name="T42" fmla="*/ 157 w 122"/>
                <a:gd name="T43" fmla="*/ 177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2"/>
                <a:gd name="T67" fmla="*/ 0 h 123"/>
                <a:gd name="T68" fmla="*/ 122 w 122"/>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2" h="123">
                  <a:moveTo>
                    <a:pt x="105" y="122"/>
                  </a:moveTo>
                  <a:lnTo>
                    <a:pt x="114" y="105"/>
                  </a:lnTo>
                  <a:lnTo>
                    <a:pt x="121" y="97"/>
                  </a:lnTo>
                  <a:lnTo>
                    <a:pt x="114" y="56"/>
                  </a:lnTo>
                  <a:lnTo>
                    <a:pt x="121" y="40"/>
                  </a:lnTo>
                  <a:lnTo>
                    <a:pt x="114" y="25"/>
                  </a:lnTo>
                  <a:lnTo>
                    <a:pt x="105" y="15"/>
                  </a:lnTo>
                  <a:lnTo>
                    <a:pt x="89" y="15"/>
                  </a:lnTo>
                  <a:lnTo>
                    <a:pt x="65" y="9"/>
                  </a:lnTo>
                  <a:lnTo>
                    <a:pt x="65" y="15"/>
                  </a:lnTo>
                  <a:lnTo>
                    <a:pt x="57" y="15"/>
                  </a:lnTo>
                  <a:lnTo>
                    <a:pt x="49" y="0"/>
                  </a:lnTo>
                  <a:lnTo>
                    <a:pt x="0" y="25"/>
                  </a:lnTo>
                  <a:lnTo>
                    <a:pt x="9" y="80"/>
                  </a:lnTo>
                  <a:lnTo>
                    <a:pt x="17" y="89"/>
                  </a:lnTo>
                  <a:lnTo>
                    <a:pt x="34" y="97"/>
                  </a:lnTo>
                  <a:lnTo>
                    <a:pt x="40" y="97"/>
                  </a:lnTo>
                  <a:lnTo>
                    <a:pt x="57" y="114"/>
                  </a:lnTo>
                  <a:lnTo>
                    <a:pt x="65" y="114"/>
                  </a:lnTo>
                  <a:lnTo>
                    <a:pt x="74" y="122"/>
                  </a:lnTo>
                  <a:lnTo>
                    <a:pt x="89" y="114"/>
                  </a:lnTo>
                  <a:lnTo>
                    <a:pt x="105" y="122"/>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73" name="Freeform 75"/>
            <p:cNvSpPr>
              <a:spLocks/>
            </p:cNvSpPr>
            <p:nvPr/>
          </p:nvSpPr>
          <p:spPr bwMode="blackWhite">
            <a:xfrm>
              <a:off x="2851" y="1630"/>
              <a:ext cx="126" cy="169"/>
            </a:xfrm>
            <a:custGeom>
              <a:avLst/>
              <a:gdLst>
                <a:gd name="T0" fmla="*/ 92 w 115"/>
                <a:gd name="T1" fmla="*/ 35 h 155"/>
                <a:gd name="T2" fmla="*/ 139 w 115"/>
                <a:gd name="T3" fmla="*/ 13 h 155"/>
                <a:gd name="T4" fmla="*/ 139 w 115"/>
                <a:gd name="T5" fmla="*/ 21 h 155"/>
                <a:gd name="T6" fmla="*/ 128 w 115"/>
                <a:gd name="T7" fmla="*/ 21 h 155"/>
                <a:gd name="T8" fmla="*/ 151 w 115"/>
                <a:gd name="T9" fmla="*/ 35 h 155"/>
                <a:gd name="T10" fmla="*/ 164 w 115"/>
                <a:gd name="T11" fmla="*/ 113 h 155"/>
                <a:gd name="T12" fmla="*/ 151 w 115"/>
                <a:gd name="T13" fmla="*/ 113 h 155"/>
                <a:gd name="T14" fmla="*/ 128 w 115"/>
                <a:gd name="T15" fmla="*/ 126 h 155"/>
                <a:gd name="T16" fmla="*/ 105 w 115"/>
                <a:gd name="T17" fmla="*/ 137 h 155"/>
                <a:gd name="T18" fmla="*/ 118 w 115"/>
                <a:gd name="T19" fmla="*/ 160 h 155"/>
                <a:gd name="T20" fmla="*/ 139 w 115"/>
                <a:gd name="T21" fmla="*/ 184 h 155"/>
                <a:gd name="T22" fmla="*/ 128 w 115"/>
                <a:gd name="T23" fmla="*/ 193 h 155"/>
                <a:gd name="T24" fmla="*/ 128 w 115"/>
                <a:gd name="T25" fmla="*/ 206 h 155"/>
                <a:gd name="T26" fmla="*/ 82 w 115"/>
                <a:gd name="T27" fmla="*/ 218 h 155"/>
                <a:gd name="T28" fmla="*/ 60 w 115"/>
                <a:gd name="T29" fmla="*/ 218 h 155"/>
                <a:gd name="T30" fmla="*/ 25 w 115"/>
                <a:gd name="T31" fmla="*/ 218 h 155"/>
                <a:gd name="T32" fmla="*/ 33 w 115"/>
                <a:gd name="T33" fmla="*/ 184 h 155"/>
                <a:gd name="T34" fmla="*/ 0 w 115"/>
                <a:gd name="T35" fmla="*/ 160 h 155"/>
                <a:gd name="T36" fmla="*/ 0 w 115"/>
                <a:gd name="T37" fmla="*/ 147 h 155"/>
                <a:gd name="T38" fmla="*/ 0 w 115"/>
                <a:gd name="T39" fmla="*/ 126 h 155"/>
                <a:gd name="T40" fmla="*/ 0 w 115"/>
                <a:gd name="T41" fmla="*/ 92 h 155"/>
                <a:gd name="T42" fmla="*/ 12 w 115"/>
                <a:gd name="T43" fmla="*/ 80 h 155"/>
                <a:gd name="T44" fmla="*/ 25 w 115"/>
                <a:gd name="T45" fmla="*/ 47 h 155"/>
                <a:gd name="T46" fmla="*/ 46 w 115"/>
                <a:gd name="T47" fmla="*/ 47 h 155"/>
                <a:gd name="T48" fmla="*/ 60 w 115"/>
                <a:gd name="T49" fmla="*/ 21 h 155"/>
                <a:gd name="T50" fmla="*/ 46 w 115"/>
                <a:gd name="T51" fmla="*/ 21 h 155"/>
                <a:gd name="T52" fmla="*/ 60 w 115"/>
                <a:gd name="T53" fmla="*/ 13 h 155"/>
                <a:gd name="T54" fmla="*/ 46 w 115"/>
                <a:gd name="T55" fmla="*/ 0 h 155"/>
                <a:gd name="T56" fmla="*/ 60 w 115"/>
                <a:gd name="T57" fmla="*/ 0 h 155"/>
                <a:gd name="T58" fmla="*/ 70 w 115"/>
                <a:gd name="T59" fmla="*/ 0 h 155"/>
                <a:gd name="T60" fmla="*/ 70 w 115"/>
                <a:gd name="T61" fmla="*/ 13 h 155"/>
                <a:gd name="T62" fmla="*/ 92 w 115"/>
                <a:gd name="T63" fmla="*/ 21 h 155"/>
                <a:gd name="T64" fmla="*/ 82 w 115"/>
                <a:gd name="T65" fmla="*/ 35 h 155"/>
                <a:gd name="T66" fmla="*/ 92 w 115"/>
                <a:gd name="T67" fmla="*/ 35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
                <a:gd name="T103" fmla="*/ 0 h 155"/>
                <a:gd name="T104" fmla="*/ 115 w 115"/>
                <a:gd name="T105" fmla="*/ 155 h 1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 h="155">
                  <a:moveTo>
                    <a:pt x="64" y="25"/>
                  </a:moveTo>
                  <a:lnTo>
                    <a:pt x="97" y="9"/>
                  </a:lnTo>
                  <a:lnTo>
                    <a:pt x="97" y="15"/>
                  </a:lnTo>
                  <a:lnTo>
                    <a:pt x="89" y="15"/>
                  </a:lnTo>
                  <a:lnTo>
                    <a:pt x="105" y="25"/>
                  </a:lnTo>
                  <a:lnTo>
                    <a:pt x="114" y="80"/>
                  </a:lnTo>
                  <a:lnTo>
                    <a:pt x="105" y="80"/>
                  </a:lnTo>
                  <a:lnTo>
                    <a:pt x="89" y="89"/>
                  </a:lnTo>
                  <a:lnTo>
                    <a:pt x="73" y="97"/>
                  </a:lnTo>
                  <a:lnTo>
                    <a:pt x="82" y="114"/>
                  </a:lnTo>
                  <a:lnTo>
                    <a:pt x="97" y="130"/>
                  </a:lnTo>
                  <a:lnTo>
                    <a:pt x="89" y="137"/>
                  </a:lnTo>
                  <a:lnTo>
                    <a:pt x="89" y="146"/>
                  </a:lnTo>
                  <a:lnTo>
                    <a:pt x="57" y="154"/>
                  </a:lnTo>
                  <a:lnTo>
                    <a:pt x="42" y="154"/>
                  </a:lnTo>
                  <a:lnTo>
                    <a:pt x="17" y="154"/>
                  </a:lnTo>
                  <a:lnTo>
                    <a:pt x="23" y="130"/>
                  </a:lnTo>
                  <a:lnTo>
                    <a:pt x="0" y="114"/>
                  </a:lnTo>
                  <a:lnTo>
                    <a:pt x="0" y="105"/>
                  </a:lnTo>
                  <a:lnTo>
                    <a:pt x="0" y="89"/>
                  </a:lnTo>
                  <a:lnTo>
                    <a:pt x="0" y="65"/>
                  </a:lnTo>
                  <a:lnTo>
                    <a:pt x="8" y="56"/>
                  </a:lnTo>
                  <a:lnTo>
                    <a:pt x="17" y="33"/>
                  </a:lnTo>
                  <a:lnTo>
                    <a:pt x="32" y="33"/>
                  </a:lnTo>
                  <a:lnTo>
                    <a:pt x="42" y="15"/>
                  </a:lnTo>
                  <a:lnTo>
                    <a:pt x="32" y="15"/>
                  </a:lnTo>
                  <a:lnTo>
                    <a:pt x="42" y="9"/>
                  </a:lnTo>
                  <a:lnTo>
                    <a:pt x="32" y="0"/>
                  </a:lnTo>
                  <a:lnTo>
                    <a:pt x="42" y="0"/>
                  </a:lnTo>
                  <a:lnTo>
                    <a:pt x="48" y="0"/>
                  </a:lnTo>
                  <a:lnTo>
                    <a:pt x="48" y="9"/>
                  </a:lnTo>
                  <a:lnTo>
                    <a:pt x="64" y="15"/>
                  </a:lnTo>
                  <a:lnTo>
                    <a:pt x="57" y="25"/>
                  </a:lnTo>
                  <a:lnTo>
                    <a:pt x="64" y="25"/>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74" name="Freeform 76"/>
            <p:cNvSpPr>
              <a:spLocks/>
            </p:cNvSpPr>
            <p:nvPr/>
          </p:nvSpPr>
          <p:spPr bwMode="blackWhite">
            <a:xfrm>
              <a:off x="2896" y="1763"/>
              <a:ext cx="109" cy="54"/>
            </a:xfrm>
            <a:custGeom>
              <a:avLst/>
              <a:gdLst>
                <a:gd name="T0" fmla="*/ 0 w 98"/>
                <a:gd name="T1" fmla="*/ 47 h 49"/>
                <a:gd name="T2" fmla="*/ 23 w 98"/>
                <a:gd name="T3" fmla="*/ 47 h 49"/>
                <a:gd name="T4" fmla="*/ 72 w 98"/>
                <a:gd name="T5" fmla="*/ 35 h 49"/>
                <a:gd name="T6" fmla="*/ 72 w 98"/>
                <a:gd name="T7" fmla="*/ 23 h 49"/>
                <a:gd name="T8" fmla="*/ 85 w 98"/>
                <a:gd name="T9" fmla="*/ 12 h 49"/>
                <a:gd name="T10" fmla="*/ 110 w 98"/>
                <a:gd name="T11" fmla="*/ 12 h 49"/>
                <a:gd name="T12" fmla="*/ 110 w 98"/>
                <a:gd name="T13" fmla="*/ 0 h 49"/>
                <a:gd name="T14" fmla="*/ 148 w 98"/>
                <a:gd name="T15" fmla="*/ 12 h 49"/>
                <a:gd name="T16" fmla="*/ 148 w 98"/>
                <a:gd name="T17" fmla="*/ 35 h 49"/>
                <a:gd name="T18" fmla="*/ 133 w 98"/>
                <a:gd name="T19" fmla="*/ 58 h 49"/>
                <a:gd name="T20" fmla="*/ 85 w 98"/>
                <a:gd name="T21" fmla="*/ 71 h 49"/>
                <a:gd name="T22" fmla="*/ 61 w 98"/>
                <a:gd name="T23" fmla="*/ 58 h 49"/>
                <a:gd name="T24" fmla="*/ 23 w 98"/>
                <a:gd name="T25" fmla="*/ 58 h 49"/>
                <a:gd name="T26" fmla="*/ 10 w 98"/>
                <a:gd name="T27" fmla="*/ 58 h 49"/>
                <a:gd name="T28" fmla="*/ 0 w 98"/>
                <a:gd name="T29" fmla="*/ 47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49"/>
                <a:gd name="T47" fmla="*/ 98 w 98"/>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49">
                  <a:moveTo>
                    <a:pt x="0" y="32"/>
                  </a:moveTo>
                  <a:lnTo>
                    <a:pt x="15" y="32"/>
                  </a:lnTo>
                  <a:lnTo>
                    <a:pt x="47" y="24"/>
                  </a:lnTo>
                  <a:lnTo>
                    <a:pt x="47" y="15"/>
                  </a:lnTo>
                  <a:lnTo>
                    <a:pt x="55" y="8"/>
                  </a:lnTo>
                  <a:lnTo>
                    <a:pt x="72" y="8"/>
                  </a:lnTo>
                  <a:lnTo>
                    <a:pt x="72" y="0"/>
                  </a:lnTo>
                  <a:lnTo>
                    <a:pt x="97" y="8"/>
                  </a:lnTo>
                  <a:lnTo>
                    <a:pt x="97" y="24"/>
                  </a:lnTo>
                  <a:lnTo>
                    <a:pt x="87" y="40"/>
                  </a:lnTo>
                  <a:lnTo>
                    <a:pt x="55" y="48"/>
                  </a:lnTo>
                  <a:lnTo>
                    <a:pt x="40" y="40"/>
                  </a:lnTo>
                  <a:lnTo>
                    <a:pt x="15" y="40"/>
                  </a:lnTo>
                  <a:lnTo>
                    <a:pt x="6" y="40"/>
                  </a:lnTo>
                  <a:lnTo>
                    <a:pt x="0" y="32"/>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75" name="Line 77"/>
            <p:cNvSpPr>
              <a:spLocks noChangeShapeType="1"/>
            </p:cNvSpPr>
            <p:nvPr/>
          </p:nvSpPr>
          <p:spPr bwMode="blackWhite">
            <a:xfrm flipH="1" flipV="1">
              <a:off x="2896" y="1799"/>
              <a:ext cx="7" cy="8"/>
            </a:xfrm>
            <a:prstGeom prst="line">
              <a:avLst/>
            </a:pr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76" name="Freeform 78"/>
            <p:cNvSpPr>
              <a:spLocks/>
            </p:cNvSpPr>
            <p:nvPr/>
          </p:nvSpPr>
          <p:spPr bwMode="blackWhite">
            <a:xfrm>
              <a:off x="2896" y="1799"/>
              <a:ext cx="19" cy="18"/>
            </a:xfrm>
            <a:custGeom>
              <a:avLst/>
              <a:gdLst>
                <a:gd name="T0" fmla="*/ 25 w 17"/>
                <a:gd name="T1" fmla="*/ 20 h 17"/>
                <a:gd name="T2" fmla="*/ 0 w 17"/>
                <a:gd name="T3" fmla="*/ 0 h 17"/>
                <a:gd name="T4" fmla="*/ 25 w 17"/>
                <a:gd name="T5" fmla="*/ 2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0" y="0"/>
                  </a:lnTo>
                  <a:lnTo>
                    <a:pt x="16"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77" name="Line 79"/>
            <p:cNvSpPr>
              <a:spLocks noChangeShapeType="1"/>
            </p:cNvSpPr>
            <p:nvPr/>
          </p:nvSpPr>
          <p:spPr bwMode="blackWhite">
            <a:xfrm flipH="1" flipV="1">
              <a:off x="2896" y="1799"/>
              <a:ext cx="7" cy="8"/>
            </a:xfrm>
            <a:prstGeom prst="line">
              <a:avLst/>
            </a:pr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78" name="Freeform 80"/>
            <p:cNvSpPr>
              <a:spLocks/>
            </p:cNvSpPr>
            <p:nvPr/>
          </p:nvSpPr>
          <p:spPr bwMode="blackWhite">
            <a:xfrm>
              <a:off x="2896" y="1799"/>
              <a:ext cx="19" cy="18"/>
            </a:xfrm>
            <a:custGeom>
              <a:avLst/>
              <a:gdLst>
                <a:gd name="T0" fmla="*/ 25 w 17"/>
                <a:gd name="T1" fmla="*/ 20 h 17"/>
                <a:gd name="T2" fmla="*/ 0 w 17"/>
                <a:gd name="T3" fmla="*/ 0 h 17"/>
                <a:gd name="T4" fmla="*/ 25 w 17"/>
                <a:gd name="T5" fmla="*/ 2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0" y="0"/>
                  </a:lnTo>
                  <a:lnTo>
                    <a:pt x="16"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79" name="Freeform 81"/>
            <p:cNvSpPr>
              <a:spLocks/>
            </p:cNvSpPr>
            <p:nvPr/>
          </p:nvSpPr>
          <p:spPr bwMode="blackWhite">
            <a:xfrm>
              <a:off x="2851" y="1799"/>
              <a:ext cx="63" cy="36"/>
            </a:xfrm>
            <a:custGeom>
              <a:avLst/>
              <a:gdLst>
                <a:gd name="T0" fmla="*/ 24 w 58"/>
                <a:gd name="T1" fmla="*/ 45 h 33"/>
                <a:gd name="T2" fmla="*/ 45 w 58"/>
                <a:gd name="T3" fmla="*/ 32 h 33"/>
                <a:gd name="T4" fmla="*/ 59 w 58"/>
                <a:gd name="T5" fmla="*/ 32 h 33"/>
                <a:gd name="T6" fmla="*/ 59 w 58"/>
                <a:gd name="T7" fmla="*/ 23 h 33"/>
                <a:gd name="T8" fmla="*/ 66 w 58"/>
                <a:gd name="T9" fmla="*/ 32 h 33"/>
                <a:gd name="T10" fmla="*/ 79 w 58"/>
                <a:gd name="T11" fmla="*/ 12 h 33"/>
                <a:gd name="T12" fmla="*/ 66 w 58"/>
                <a:gd name="T13" fmla="*/ 12 h 33"/>
                <a:gd name="T14" fmla="*/ 59 w 58"/>
                <a:gd name="T15" fmla="*/ 0 h 33"/>
                <a:gd name="T16" fmla="*/ 24 w 58"/>
                <a:gd name="T17" fmla="*/ 0 h 33"/>
                <a:gd name="T18" fmla="*/ 12 w 58"/>
                <a:gd name="T19" fmla="*/ 0 h 33"/>
                <a:gd name="T20" fmla="*/ 0 w 58"/>
                <a:gd name="T21" fmla="*/ 23 h 33"/>
                <a:gd name="T22" fmla="*/ 0 w 58"/>
                <a:gd name="T23" fmla="*/ 32 h 33"/>
                <a:gd name="T24" fmla="*/ 12 w 58"/>
                <a:gd name="T25" fmla="*/ 23 h 33"/>
                <a:gd name="T26" fmla="*/ 12 w 58"/>
                <a:gd name="T27" fmla="*/ 45 h 33"/>
                <a:gd name="T28" fmla="*/ 24 w 58"/>
                <a:gd name="T29" fmla="*/ 45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33"/>
                <a:gd name="T47" fmla="*/ 58 w 58"/>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33">
                  <a:moveTo>
                    <a:pt x="17" y="32"/>
                  </a:moveTo>
                  <a:lnTo>
                    <a:pt x="32" y="23"/>
                  </a:lnTo>
                  <a:lnTo>
                    <a:pt x="42" y="23"/>
                  </a:lnTo>
                  <a:lnTo>
                    <a:pt x="42" y="16"/>
                  </a:lnTo>
                  <a:lnTo>
                    <a:pt x="48" y="23"/>
                  </a:lnTo>
                  <a:lnTo>
                    <a:pt x="57" y="8"/>
                  </a:lnTo>
                  <a:lnTo>
                    <a:pt x="48" y="8"/>
                  </a:lnTo>
                  <a:lnTo>
                    <a:pt x="42" y="0"/>
                  </a:lnTo>
                  <a:lnTo>
                    <a:pt x="17" y="0"/>
                  </a:lnTo>
                  <a:lnTo>
                    <a:pt x="8" y="0"/>
                  </a:lnTo>
                  <a:lnTo>
                    <a:pt x="0" y="16"/>
                  </a:lnTo>
                  <a:lnTo>
                    <a:pt x="0" y="23"/>
                  </a:lnTo>
                  <a:lnTo>
                    <a:pt x="8" y="16"/>
                  </a:lnTo>
                  <a:lnTo>
                    <a:pt x="8" y="32"/>
                  </a:lnTo>
                  <a:lnTo>
                    <a:pt x="17" y="32"/>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80" name="Freeform 82"/>
            <p:cNvSpPr>
              <a:spLocks/>
            </p:cNvSpPr>
            <p:nvPr/>
          </p:nvSpPr>
          <p:spPr bwMode="blackWhite">
            <a:xfrm>
              <a:off x="2697" y="1717"/>
              <a:ext cx="180" cy="179"/>
            </a:xfrm>
            <a:custGeom>
              <a:avLst/>
              <a:gdLst>
                <a:gd name="T0" fmla="*/ 144 w 163"/>
                <a:gd name="T1" fmla="*/ 0 h 163"/>
                <a:gd name="T2" fmla="*/ 121 w 163"/>
                <a:gd name="T3" fmla="*/ 13 h 163"/>
                <a:gd name="T4" fmla="*/ 121 w 163"/>
                <a:gd name="T5" fmla="*/ 36 h 163"/>
                <a:gd name="T6" fmla="*/ 98 w 163"/>
                <a:gd name="T7" fmla="*/ 49 h 163"/>
                <a:gd name="T8" fmla="*/ 85 w 163"/>
                <a:gd name="T9" fmla="*/ 61 h 163"/>
                <a:gd name="T10" fmla="*/ 74 w 163"/>
                <a:gd name="T11" fmla="*/ 61 h 163"/>
                <a:gd name="T12" fmla="*/ 62 w 163"/>
                <a:gd name="T13" fmla="*/ 49 h 163"/>
                <a:gd name="T14" fmla="*/ 51 w 163"/>
                <a:gd name="T15" fmla="*/ 49 h 163"/>
                <a:gd name="T16" fmla="*/ 62 w 163"/>
                <a:gd name="T17" fmla="*/ 72 h 163"/>
                <a:gd name="T18" fmla="*/ 38 w 163"/>
                <a:gd name="T19" fmla="*/ 83 h 163"/>
                <a:gd name="T20" fmla="*/ 38 w 163"/>
                <a:gd name="T21" fmla="*/ 72 h 163"/>
                <a:gd name="T22" fmla="*/ 0 w 163"/>
                <a:gd name="T23" fmla="*/ 83 h 163"/>
                <a:gd name="T24" fmla="*/ 0 w 163"/>
                <a:gd name="T25" fmla="*/ 96 h 163"/>
                <a:gd name="T26" fmla="*/ 51 w 163"/>
                <a:gd name="T27" fmla="*/ 108 h 163"/>
                <a:gd name="T28" fmla="*/ 74 w 163"/>
                <a:gd name="T29" fmla="*/ 143 h 163"/>
                <a:gd name="T30" fmla="*/ 74 w 163"/>
                <a:gd name="T31" fmla="*/ 153 h 163"/>
                <a:gd name="T32" fmla="*/ 62 w 163"/>
                <a:gd name="T33" fmla="*/ 213 h 163"/>
                <a:gd name="T34" fmla="*/ 85 w 163"/>
                <a:gd name="T35" fmla="*/ 226 h 163"/>
                <a:gd name="T36" fmla="*/ 144 w 163"/>
                <a:gd name="T37" fmla="*/ 235 h 163"/>
                <a:gd name="T38" fmla="*/ 144 w 163"/>
                <a:gd name="T39" fmla="*/ 226 h 163"/>
                <a:gd name="T40" fmla="*/ 171 w 163"/>
                <a:gd name="T41" fmla="*/ 213 h 163"/>
                <a:gd name="T42" fmla="*/ 207 w 163"/>
                <a:gd name="T43" fmla="*/ 226 h 163"/>
                <a:gd name="T44" fmla="*/ 219 w 163"/>
                <a:gd name="T45" fmla="*/ 226 h 163"/>
                <a:gd name="T46" fmla="*/ 232 w 163"/>
                <a:gd name="T47" fmla="*/ 199 h 163"/>
                <a:gd name="T48" fmla="*/ 219 w 163"/>
                <a:gd name="T49" fmla="*/ 177 h 163"/>
                <a:gd name="T50" fmla="*/ 219 w 163"/>
                <a:gd name="T51" fmla="*/ 153 h 163"/>
                <a:gd name="T52" fmla="*/ 219 w 163"/>
                <a:gd name="T53" fmla="*/ 132 h 163"/>
                <a:gd name="T54" fmla="*/ 207 w 163"/>
                <a:gd name="T55" fmla="*/ 143 h 163"/>
                <a:gd name="T56" fmla="*/ 207 w 163"/>
                <a:gd name="T57" fmla="*/ 132 h 163"/>
                <a:gd name="T58" fmla="*/ 219 w 163"/>
                <a:gd name="T59" fmla="*/ 108 h 163"/>
                <a:gd name="T60" fmla="*/ 232 w 163"/>
                <a:gd name="T61" fmla="*/ 108 h 163"/>
                <a:gd name="T62" fmla="*/ 242 w 163"/>
                <a:gd name="T63" fmla="*/ 72 h 163"/>
                <a:gd name="T64" fmla="*/ 207 w 163"/>
                <a:gd name="T65" fmla="*/ 49 h 163"/>
                <a:gd name="T66" fmla="*/ 195 w 163"/>
                <a:gd name="T67" fmla="*/ 49 h 163"/>
                <a:gd name="T68" fmla="*/ 182 w 163"/>
                <a:gd name="T69" fmla="*/ 49 h 163"/>
                <a:gd name="T70" fmla="*/ 182 w 163"/>
                <a:gd name="T71" fmla="*/ 36 h 163"/>
                <a:gd name="T72" fmla="*/ 171 w 163"/>
                <a:gd name="T73" fmla="*/ 36 h 163"/>
                <a:gd name="T74" fmla="*/ 171 w 163"/>
                <a:gd name="T75" fmla="*/ 25 h 163"/>
                <a:gd name="T76" fmla="*/ 144 w 163"/>
                <a:gd name="T77" fmla="*/ 13 h 163"/>
                <a:gd name="T78" fmla="*/ 144 w 163"/>
                <a:gd name="T79" fmla="*/ 0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63"/>
                <a:gd name="T122" fmla="*/ 163 w 163"/>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63">
                  <a:moveTo>
                    <a:pt x="97" y="0"/>
                  </a:moveTo>
                  <a:lnTo>
                    <a:pt x="82" y="9"/>
                  </a:lnTo>
                  <a:lnTo>
                    <a:pt x="82" y="25"/>
                  </a:lnTo>
                  <a:lnTo>
                    <a:pt x="66" y="34"/>
                  </a:lnTo>
                  <a:lnTo>
                    <a:pt x="57" y="42"/>
                  </a:lnTo>
                  <a:lnTo>
                    <a:pt x="50" y="42"/>
                  </a:lnTo>
                  <a:lnTo>
                    <a:pt x="42" y="34"/>
                  </a:lnTo>
                  <a:lnTo>
                    <a:pt x="34" y="34"/>
                  </a:lnTo>
                  <a:lnTo>
                    <a:pt x="42" y="50"/>
                  </a:lnTo>
                  <a:lnTo>
                    <a:pt x="25" y="57"/>
                  </a:lnTo>
                  <a:lnTo>
                    <a:pt x="25" y="50"/>
                  </a:lnTo>
                  <a:lnTo>
                    <a:pt x="0" y="57"/>
                  </a:lnTo>
                  <a:lnTo>
                    <a:pt x="0" y="66"/>
                  </a:lnTo>
                  <a:lnTo>
                    <a:pt x="34" y="74"/>
                  </a:lnTo>
                  <a:lnTo>
                    <a:pt x="50" y="97"/>
                  </a:lnTo>
                  <a:lnTo>
                    <a:pt x="50" y="106"/>
                  </a:lnTo>
                  <a:lnTo>
                    <a:pt x="42" y="147"/>
                  </a:lnTo>
                  <a:lnTo>
                    <a:pt x="57" y="156"/>
                  </a:lnTo>
                  <a:lnTo>
                    <a:pt x="97" y="162"/>
                  </a:lnTo>
                  <a:lnTo>
                    <a:pt x="97" y="156"/>
                  </a:lnTo>
                  <a:lnTo>
                    <a:pt x="115" y="147"/>
                  </a:lnTo>
                  <a:lnTo>
                    <a:pt x="139" y="156"/>
                  </a:lnTo>
                  <a:lnTo>
                    <a:pt x="147" y="156"/>
                  </a:lnTo>
                  <a:lnTo>
                    <a:pt x="156" y="137"/>
                  </a:lnTo>
                  <a:lnTo>
                    <a:pt x="147" y="122"/>
                  </a:lnTo>
                  <a:lnTo>
                    <a:pt x="147" y="106"/>
                  </a:lnTo>
                  <a:lnTo>
                    <a:pt x="147" y="90"/>
                  </a:lnTo>
                  <a:lnTo>
                    <a:pt x="139" y="97"/>
                  </a:lnTo>
                  <a:lnTo>
                    <a:pt x="139" y="90"/>
                  </a:lnTo>
                  <a:lnTo>
                    <a:pt x="147" y="74"/>
                  </a:lnTo>
                  <a:lnTo>
                    <a:pt x="156" y="74"/>
                  </a:lnTo>
                  <a:lnTo>
                    <a:pt x="162" y="50"/>
                  </a:lnTo>
                  <a:lnTo>
                    <a:pt x="139" y="34"/>
                  </a:lnTo>
                  <a:lnTo>
                    <a:pt x="131" y="34"/>
                  </a:lnTo>
                  <a:lnTo>
                    <a:pt x="122" y="34"/>
                  </a:lnTo>
                  <a:lnTo>
                    <a:pt x="122" y="25"/>
                  </a:lnTo>
                  <a:lnTo>
                    <a:pt x="115" y="25"/>
                  </a:lnTo>
                  <a:lnTo>
                    <a:pt x="115" y="17"/>
                  </a:lnTo>
                  <a:lnTo>
                    <a:pt x="97" y="9"/>
                  </a:lnTo>
                  <a:lnTo>
                    <a:pt x="97" y="0"/>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81" name="Freeform 83"/>
            <p:cNvSpPr>
              <a:spLocks/>
            </p:cNvSpPr>
            <p:nvPr/>
          </p:nvSpPr>
          <p:spPr bwMode="blackWhite">
            <a:xfrm>
              <a:off x="2638" y="1867"/>
              <a:ext cx="169" cy="146"/>
            </a:xfrm>
            <a:custGeom>
              <a:avLst/>
              <a:gdLst>
                <a:gd name="T0" fmla="*/ 11 w 153"/>
                <a:gd name="T1" fmla="*/ 51 h 132"/>
                <a:gd name="T2" fmla="*/ 60 w 153"/>
                <a:gd name="T3" fmla="*/ 51 h 132"/>
                <a:gd name="T4" fmla="*/ 60 w 153"/>
                <a:gd name="T5" fmla="*/ 62 h 132"/>
                <a:gd name="T6" fmla="*/ 46 w 153"/>
                <a:gd name="T7" fmla="*/ 74 h 132"/>
                <a:gd name="T8" fmla="*/ 46 w 153"/>
                <a:gd name="T9" fmla="*/ 100 h 132"/>
                <a:gd name="T10" fmla="*/ 36 w 153"/>
                <a:gd name="T11" fmla="*/ 113 h 132"/>
                <a:gd name="T12" fmla="*/ 46 w 153"/>
                <a:gd name="T13" fmla="*/ 148 h 132"/>
                <a:gd name="T14" fmla="*/ 36 w 153"/>
                <a:gd name="T15" fmla="*/ 171 h 132"/>
                <a:gd name="T16" fmla="*/ 73 w 153"/>
                <a:gd name="T17" fmla="*/ 196 h 132"/>
                <a:gd name="T18" fmla="*/ 82 w 153"/>
                <a:gd name="T19" fmla="*/ 186 h 132"/>
                <a:gd name="T20" fmla="*/ 131 w 153"/>
                <a:gd name="T21" fmla="*/ 186 h 132"/>
                <a:gd name="T22" fmla="*/ 180 w 153"/>
                <a:gd name="T23" fmla="*/ 137 h 132"/>
                <a:gd name="T24" fmla="*/ 167 w 153"/>
                <a:gd name="T25" fmla="*/ 113 h 132"/>
                <a:gd name="T26" fmla="*/ 191 w 153"/>
                <a:gd name="T27" fmla="*/ 74 h 132"/>
                <a:gd name="T28" fmla="*/ 226 w 153"/>
                <a:gd name="T29" fmla="*/ 51 h 132"/>
                <a:gd name="T30" fmla="*/ 226 w 153"/>
                <a:gd name="T31" fmla="*/ 38 h 132"/>
                <a:gd name="T32" fmla="*/ 167 w 153"/>
                <a:gd name="T33" fmla="*/ 28 h 132"/>
                <a:gd name="T34" fmla="*/ 144 w 153"/>
                <a:gd name="T35" fmla="*/ 14 h 132"/>
                <a:gd name="T36" fmla="*/ 131 w 153"/>
                <a:gd name="T37" fmla="*/ 14 h 132"/>
                <a:gd name="T38" fmla="*/ 107 w 153"/>
                <a:gd name="T39" fmla="*/ 14 h 132"/>
                <a:gd name="T40" fmla="*/ 95 w 153"/>
                <a:gd name="T41" fmla="*/ 14 h 132"/>
                <a:gd name="T42" fmla="*/ 23 w 153"/>
                <a:gd name="T43" fmla="*/ 0 h 132"/>
                <a:gd name="T44" fmla="*/ 11 w 153"/>
                <a:gd name="T45" fmla="*/ 14 h 132"/>
                <a:gd name="T46" fmla="*/ 0 w 153"/>
                <a:gd name="T47" fmla="*/ 14 h 132"/>
                <a:gd name="T48" fmla="*/ 0 w 153"/>
                <a:gd name="T49" fmla="*/ 28 h 132"/>
                <a:gd name="T50" fmla="*/ 11 w 153"/>
                <a:gd name="T51" fmla="*/ 51 h 1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2"/>
                <a:gd name="T80" fmla="*/ 153 w 153"/>
                <a:gd name="T81" fmla="*/ 132 h 1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2">
                  <a:moveTo>
                    <a:pt x="7" y="34"/>
                  </a:moveTo>
                  <a:lnTo>
                    <a:pt x="40" y="34"/>
                  </a:lnTo>
                  <a:lnTo>
                    <a:pt x="40" y="42"/>
                  </a:lnTo>
                  <a:lnTo>
                    <a:pt x="31" y="50"/>
                  </a:lnTo>
                  <a:lnTo>
                    <a:pt x="31" y="66"/>
                  </a:lnTo>
                  <a:lnTo>
                    <a:pt x="24" y="75"/>
                  </a:lnTo>
                  <a:lnTo>
                    <a:pt x="31" y="99"/>
                  </a:lnTo>
                  <a:lnTo>
                    <a:pt x="24" y="115"/>
                  </a:lnTo>
                  <a:lnTo>
                    <a:pt x="49" y="131"/>
                  </a:lnTo>
                  <a:lnTo>
                    <a:pt x="55" y="124"/>
                  </a:lnTo>
                  <a:lnTo>
                    <a:pt x="89" y="124"/>
                  </a:lnTo>
                  <a:lnTo>
                    <a:pt x="121" y="91"/>
                  </a:lnTo>
                  <a:lnTo>
                    <a:pt x="112" y="75"/>
                  </a:lnTo>
                  <a:lnTo>
                    <a:pt x="129" y="50"/>
                  </a:lnTo>
                  <a:lnTo>
                    <a:pt x="152" y="34"/>
                  </a:lnTo>
                  <a:lnTo>
                    <a:pt x="152" y="25"/>
                  </a:lnTo>
                  <a:lnTo>
                    <a:pt x="112" y="19"/>
                  </a:lnTo>
                  <a:lnTo>
                    <a:pt x="97" y="10"/>
                  </a:lnTo>
                  <a:lnTo>
                    <a:pt x="89" y="10"/>
                  </a:lnTo>
                  <a:lnTo>
                    <a:pt x="72" y="10"/>
                  </a:lnTo>
                  <a:lnTo>
                    <a:pt x="64" y="10"/>
                  </a:lnTo>
                  <a:lnTo>
                    <a:pt x="15" y="0"/>
                  </a:lnTo>
                  <a:lnTo>
                    <a:pt x="7" y="10"/>
                  </a:lnTo>
                  <a:lnTo>
                    <a:pt x="0" y="10"/>
                  </a:lnTo>
                  <a:lnTo>
                    <a:pt x="0" y="19"/>
                  </a:lnTo>
                  <a:lnTo>
                    <a:pt x="7" y="34"/>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82" name="Freeform 84"/>
            <p:cNvSpPr>
              <a:spLocks/>
            </p:cNvSpPr>
            <p:nvPr/>
          </p:nvSpPr>
          <p:spPr bwMode="blackWhite">
            <a:xfrm>
              <a:off x="2638" y="1905"/>
              <a:ext cx="45" cy="91"/>
            </a:xfrm>
            <a:custGeom>
              <a:avLst/>
              <a:gdLst>
                <a:gd name="T0" fmla="*/ 35 w 41"/>
                <a:gd name="T1" fmla="*/ 123 h 82"/>
                <a:gd name="T2" fmla="*/ 45 w 41"/>
                <a:gd name="T3" fmla="*/ 99 h 82"/>
                <a:gd name="T4" fmla="*/ 35 w 41"/>
                <a:gd name="T5" fmla="*/ 63 h 82"/>
                <a:gd name="T6" fmla="*/ 45 w 41"/>
                <a:gd name="T7" fmla="*/ 49 h 82"/>
                <a:gd name="T8" fmla="*/ 45 w 41"/>
                <a:gd name="T9" fmla="*/ 24 h 82"/>
                <a:gd name="T10" fmla="*/ 58 w 41"/>
                <a:gd name="T11" fmla="*/ 12 h 82"/>
                <a:gd name="T12" fmla="*/ 58 w 41"/>
                <a:gd name="T13" fmla="*/ 0 h 82"/>
                <a:gd name="T14" fmla="*/ 11 w 41"/>
                <a:gd name="T15" fmla="*/ 0 h 82"/>
                <a:gd name="T16" fmla="*/ 11 w 41"/>
                <a:gd name="T17" fmla="*/ 24 h 82"/>
                <a:gd name="T18" fmla="*/ 0 w 41"/>
                <a:gd name="T19" fmla="*/ 87 h 82"/>
                <a:gd name="T20" fmla="*/ 11 w 41"/>
                <a:gd name="T21" fmla="*/ 87 h 82"/>
                <a:gd name="T22" fmla="*/ 0 w 41"/>
                <a:gd name="T23" fmla="*/ 123 h 82"/>
                <a:gd name="T24" fmla="*/ 35 w 41"/>
                <a:gd name="T25" fmla="*/ 123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82"/>
                <a:gd name="T41" fmla="*/ 41 w 41"/>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82">
                  <a:moveTo>
                    <a:pt x="24" y="81"/>
                  </a:moveTo>
                  <a:lnTo>
                    <a:pt x="31" y="65"/>
                  </a:lnTo>
                  <a:lnTo>
                    <a:pt x="24" y="41"/>
                  </a:lnTo>
                  <a:lnTo>
                    <a:pt x="31" y="32"/>
                  </a:lnTo>
                  <a:lnTo>
                    <a:pt x="31" y="16"/>
                  </a:lnTo>
                  <a:lnTo>
                    <a:pt x="40" y="8"/>
                  </a:lnTo>
                  <a:lnTo>
                    <a:pt x="40" y="0"/>
                  </a:lnTo>
                  <a:lnTo>
                    <a:pt x="7" y="0"/>
                  </a:lnTo>
                  <a:lnTo>
                    <a:pt x="7" y="16"/>
                  </a:lnTo>
                  <a:lnTo>
                    <a:pt x="0" y="57"/>
                  </a:lnTo>
                  <a:lnTo>
                    <a:pt x="7" y="57"/>
                  </a:lnTo>
                  <a:lnTo>
                    <a:pt x="0" y="81"/>
                  </a:lnTo>
                  <a:lnTo>
                    <a:pt x="24" y="81"/>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83" name="Freeform 85"/>
            <p:cNvSpPr>
              <a:spLocks/>
            </p:cNvSpPr>
            <p:nvPr/>
          </p:nvSpPr>
          <p:spPr bwMode="blackWhite">
            <a:xfrm>
              <a:off x="2860" y="1807"/>
              <a:ext cx="170" cy="171"/>
            </a:xfrm>
            <a:custGeom>
              <a:avLst/>
              <a:gdLst>
                <a:gd name="T0" fmla="*/ 13 w 155"/>
                <a:gd name="T1" fmla="*/ 82 h 155"/>
                <a:gd name="T2" fmla="*/ 35 w 155"/>
                <a:gd name="T3" fmla="*/ 73 h 155"/>
                <a:gd name="T4" fmla="*/ 58 w 155"/>
                <a:gd name="T5" fmla="*/ 82 h 155"/>
                <a:gd name="T6" fmla="*/ 80 w 155"/>
                <a:gd name="T7" fmla="*/ 118 h 155"/>
                <a:gd name="T8" fmla="*/ 94 w 155"/>
                <a:gd name="T9" fmla="*/ 118 h 155"/>
                <a:gd name="T10" fmla="*/ 107 w 155"/>
                <a:gd name="T11" fmla="*/ 143 h 155"/>
                <a:gd name="T12" fmla="*/ 128 w 155"/>
                <a:gd name="T13" fmla="*/ 156 h 155"/>
                <a:gd name="T14" fmla="*/ 152 w 155"/>
                <a:gd name="T15" fmla="*/ 179 h 155"/>
                <a:gd name="T16" fmla="*/ 165 w 155"/>
                <a:gd name="T17" fmla="*/ 179 h 155"/>
                <a:gd name="T18" fmla="*/ 175 w 155"/>
                <a:gd name="T19" fmla="*/ 216 h 155"/>
                <a:gd name="T20" fmla="*/ 165 w 155"/>
                <a:gd name="T21" fmla="*/ 228 h 155"/>
                <a:gd name="T22" fmla="*/ 175 w 155"/>
                <a:gd name="T23" fmla="*/ 228 h 155"/>
                <a:gd name="T24" fmla="*/ 190 w 155"/>
                <a:gd name="T25" fmla="*/ 216 h 155"/>
                <a:gd name="T26" fmla="*/ 190 w 155"/>
                <a:gd name="T27" fmla="*/ 203 h 155"/>
                <a:gd name="T28" fmla="*/ 190 w 155"/>
                <a:gd name="T29" fmla="*/ 192 h 155"/>
                <a:gd name="T30" fmla="*/ 190 w 155"/>
                <a:gd name="T31" fmla="*/ 169 h 155"/>
                <a:gd name="T32" fmla="*/ 211 w 155"/>
                <a:gd name="T33" fmla="*/ 192 h 155"/>
                <a:gd name="T34" fmla="*/ 223 w 155"/>
                <a:gd name="T35" fmla="*/ 179 h 155"/>
                <a:gd name="T36" fmla="*/ 165 w 155"/>
                <a:gd name="T37" fmla="*/ 143 h 155"/>
                <a:gd name="T38" fmla="*/ 175 w 155"/>
                <a:gd name="T39" fmla="*/ 131 h 155"/>
                <a:gd name="T40" fmla="*/ 165 w 155"/>
                <a:gd name="T41" fmla="*/ 131 h 155"/>
                <a:gd name="T42" fmla="*/ 139 w 155"/>
                <a:gd name="T43" fmla="*/ 118 h 155"/>
                <a:gd name="T44" fmla="*/ 128 w 155"/>
                <a:gd name="T45" fmla="*/ 96 h 155"/>
                <a:gd name="T46" fmla="*/ 107 w 155"/>
                <a:gd name="T47" fmla="*/ 73 h 155"/>
                <a:gd name="T48" fmla="*/ 107 w 155"/>
                <a:gd name="T49" fmla="*/ 35 h 155"/>
                <a:gd name="T50" fmla="*/ 128 w 155"/>
                <a:gd name="T51" fmla="*/ 35 h 155"/>
                <a:gd name="T52" fmla="*/ 128 w 155"/>
                <a:gd name="T53" fmla="*/ 23 h 155"/>
                <a:gd name="T54" fmla="*/ 128 w 155"/>
                <a:gd name="T55" fmla="*/ 12 h 155"/>
                <a:gd name="T56" fmla="*/ 107 w 155"/>
                <a:gd name="T57" fmla="*/ 0 h 155"/>
                <a:gd name="T58" fmla="*/ 71 w 155"/>
                <a:gd name="T59" fmla="*/ 0 h 155"/>
                <a:gd name="T60" fmla="*/ 58 w 155"/>
                <a:gd name="T61" fmla="*/ 23 h 155"/>
                <a:gd name="T62" fmla="*/ 49 w 155"/>
                <a:gd name="T63" fmla="*/ 12 h 155"/>
                <a:gd name="T64" fmla="*/ 49 w 155"/>
                <a:gd name="T65" fmla="*/ 23 h 155"/>
                <a:gd name="T66" fmla="*/ 35 w 155"/>
                <a:gd name="T67" fmla="*/ 23 h 155"/>
                <a:gd name="T68" fmla="*/ 13 w 155"/>
                <a:gd name="T69" fmla="*/ 35 h 155"/>
                <a:gd name="T70" fmla="*/ 0 w 155"/>
                <a:gd name="T71" fmla="*/ 35 h 155"/>
                <a:gd name="T72" fmla="*/ 0 w 155"/>
                <a:gd name="T73" fmla="*/ 60 h 155"/>
                <a:gd name="T74" fmla="*/ 13 w 155"/>
                <a:gd name="T75" fmla="*/ 82 h 1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5"/>
                <a:gd name="T115" fmla="*/ 0 h 155"/>
                <a:gd name="T116" fmla="*/ 155 w 155"/>
                <a:gd name="T117" fmla="*/ 155 h 1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5" h="155">
                  <a:moveTo>
                    <a:pt x="9" y="55"/>
                  </a:moveTo>
                  <a:lnTo>
                    <a:pt x="24" y="49"/>
                  </a:lnTo>
                  <a:lnTo>
                    <a:pt x="40" y="55"/>
                  </a:lnTo>
                  <a:lnTo>
                    <a:pt x="56" y="80"/>
                  </a:lnTo>
                  <a:lnTo>
                    <a:pt x="65" y="80"/>
                  </a:lnTo>
                  <a:lnTo>
                    <a:pt x="74" y="97"/>
                  </a:lnTo>
                  <a:lnTo>
                    <a:pt x="89" y="105"/>
                  </a:lnTo>
                  <a:lnTo>
                    <a:pt x="106" y="121"/>
                  </a:lnTo>
                  <a:lnTo>
                    <a:pt x="114" y="121"/>
                  </a:lnTo>
                  <a:lnTo>
                    <a:pt x="121" y="146"/>
                  </a:lnTo>
                  <a:lnTo>
                    <a:pt x="114" y="154"/>
                  </a:lnTo>
                  <a:lnTo>
                    <a:pt x="121" y="154"/>
                  </a:lnTo>
                  <a:lnTo>
                    <a:pt x="131" y="146"/>
                  </a:lnTo>
                  <a:lnTo>
                    <a:pt x="131" y="137"/>
                  </a:lnTo>
                  <a:lnTo>
                    <a:pt x="131" y="130"/>
                  </a:lnTo>
                  <a:lnTo>
                    <a:pt x="131" y="114"/>
                  </a:lnTo>
                  <a:lnTo>
                    <a:pt x="146" y="130"/>
                  </a:lnTo>
                  <a:lnTo>
                    <a:pt x="154" y="121"/>
                  </a:lnTo>
                  <a:lnTo>
                    <a:pt x="114" y="97"/>
                  </a:lnTo>
                  <a:lnTo>
                    <a:pt x="121" y="89"/>
                  </a:lnTo>
                  <a:lnTo>
                    <a:pt x="114" y="89"/>
                  </a:lnTo>
                  <a:lnTo>
                    <a:pt x="97" y="80"/>
                  </a:lnTo>
                  <a:lnTo>
                    <a:pt x="89" y="65"/>
                  </a:lnTo>
                  <a:lnTo>
                    <a:pt x="74" y="49"/>
                  </a:lnTo>
                  <a:lnTo>
                    <a:pt x="74" y="24"/>
                  </a:lnTo>
                  <a:lnTo>
                    <a:pt x="89" y="24"/>
                  </a:lnTo>
                  <a:lnTo>
                    <a:pt x="89" y="15"/>
                  </a:lnTo>
                  <a:lnTo>
                    <a:pt x="89" y="8"/>
                  </a:lnTo>
                  <a:lnTo>
                    <a:pt x="74" y="0"/>
                  </a:lnTo>
                  <a:lnTo>
                    <a:pt x="49" y="0"/>
                  </a:lnTo>
                  <a:lnTo>
                    <a:pt x="40" y="15"/>
                  </a:lnTo>
                  <a:lnTo>
                    <a:pt x="34" y="8"/>
                  </a:lnTo>
                  <a:lnTo>
                    <a:pt x="34" y="15"/>
                  </a:lnTo>
                  <a:lnTo>
                    <a:pt x="24" y="15"/>
                  </a:lnTo>
                  <a:lnTo>
                    <a:pt x="9" y="24"/>
                  </a:lnTo>
                  <a:lnTo>
                    <a:pt x="0" y="24"/>
                  </a:lnTo>
                  <a:lnTo>
                    <a:pt x="0" y="40"/>
                  </a:lnTo>
                  <a:lnTo>
                    <a:pt x="9" y="55"/>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84" name="Freeform 86"/>
            <p:cNvSpPr>
              <a:spLocks/>
            </p:cNvSpPr>
            <p:nvPr/>
          </p:nvSpPr>
          <p:spPr bwMode="blackWhite">
            <a:xfrm>
              <a:off x="3046" y="1780"/>
              <a:ext cx="135" cy="100"/>
            </a:xfrm>
            <a:custGeom>
              <a:avLst/>
              <a:gdLst>
                <a:gd name="T0" fmla="*/ 23 w 122"/>
                <a:gd name="T1" fmla="*/ 95 h 91"/>
                <a:gd name="T2" fmla="*/ 46 w 122"/>
                <a:gd name="T3" fmla="*/ 95 h 91"/>
                <a:gd name="T4" fmla="*/ 46 w 122"/>
                <a:gd name="T5" fmla="*/ 108 h 91"/>
                <a:gd name="T6" fmla="*/ 60 w 122"/>
                <a:gd name="T7" fmla="*/ 118 h 91"/>
                <a:gd name="T8" fmla="*/ 71 w 122"/>
                <a:gd name="T9" fmla="*/ 118 h 91"/>
                <a:gd name="T10" fmla="*/ 108 w 122"/>
                <a:gd name="T11" fmla="*/ 132 h 91"/>
                <a:gd name="T12" fmla="*/ 133 w 122"/>
                <a:gd name="T13" fmla="*/ 108 h 91"/>
                <a:gd name="T14" fmla="*/ 168 w 122"/>
                <a:gd name="T15" fmla="*/ 118 h 91"/>
                <a:gd name="T16" fmla="*/ 168 w 122"/>
                <a:gd name="T17" fmla="*/ 108 h 91"/>
                <a:gd name="T18" fmla="*/ 181 w 122"/>
                <a:gd name="T19" fmla="*/ 95 h 91"/>
                <a:gd name="T20" fmla="*/ 181 w 122"/>
                <a:gd name="T21" fmla="*/ 85 h 91"/>
                <a:gd name="T22" fmla="*/ 157 w 122"/>
                <a:gd name="T23" fmla="*/ 85 h 91"/>
                <a:gd name="T24" fmla="*/ 157 w 122"/>
                <a:gd name="T25" fmla="*/ 71 h 91"/>
                <a:gd name="T26" fmla="*/ 157 w 122"/>
                <a:gd name="T27" fmla="*/ 36 h 91"/>
                <a:gd name="T28" fmla="*/ 133 w 122"/>
                <a:gd name="T29" fmla="*/ 0 h 91"/>
                <a:gd name="T30" fmla="*/ 120 w 122"/>
                <a:gd name="T31" fmla="*/ 0 h 91"/>
                <a:gd name="T32" fmla="*/ 98 w 122"/>
                <a:gd name="T33" fmla="*/ 13 h 91"/>
                <a:gd name="T34" fmla="*/ 83 w 122"/>
                <a:gd name="T35" fmla="*/ 13 h 91"/>
                <a:gd name="T36" fmla="*/ 46 w 122"/>
                <a:gd name="T37" fmla="*/ 13 h 91"/>
                <a:gd name="T38" fmla="*/ 37 w 122"/>
                <a:gd name="T39" fmla="*/ 13 h 91"/>
                <a:gd name="T40" fmla="*/ 23 w 122"/>
                <a:gd name="T41" fmla="*/ 58 h 91"/>
                <a:gd name="T42" fmla="*/ 0 w 122"/>
                <a:gd name="T43" fmla="*/ 58 h 91"/>
                <a:gd name="T44" fmla="*/ 23 w 122"/>
                <a:gd name="T45" fmla="*/ 95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2"/>
                <a:gd name="T70" fmla="*/ 0 h 91"/>
                <a:gd name="T71" fmla="*/ 122 w 122"/>
                <a:gd name="T72" fmla="*/ 91 h 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2" h="91">
                  <a:moveTo>
                    <a:pt x="15" y="65"/>
                  </a:moveTo>
                  <a:lnTo>
                    <a:pt x="31" y="65"/>
                  </a:lnTo>
                  <a:lnTo>
                    <a:pt x="31" y="74"/>
                  </a:lnTo>
                  <a:lnTo>
                    <a:pt x="40" y="80"/>
                  </a:lnTo>
                  <a:lnTo>
                    <a:pt x="47" y="80"/>
                  </a:lnTo>
                  <a:lnTo>
                    <a:pt x="72" y="90"/>
                  </a:lnTo>
                  <a:lnTo>
                    <a:pt x="89" y="74"/>
                  </a:lnTo>
                  <a:lnTo>
                    <a:pt x="112" y="80"/>
                  </a:lnTo>
                  <a:lnTo>
                    <a:pt x="112" y="74"/>
                  </a:lnTo>
                  <a:lnTo>
                    <a:pt x="121" y="65"/>
                  </a:lnTo>
                  <a:lnTo>
                    <a:pt x="121" y="58"/>
                  </a:lnTo>
                  <a:lnTo>
                    <a:pt x="105" y="58"/>
                  </a:lnTo>
                  <a:lnTo>
                    <a:pt x="105" y="49"/>
                  </a:lnTo>
                  <a:lnTo>
                    <a:pt x="105" y="25"/>
                  </a:lnTo>
                  <a:lnTo>
                    <a:pt x="89" y="0"/>
                  </a:lnTo>
                  <a:lnTo>
                    <a:pt x="80" y="0"/>
                  </a:lnTo>
                  <a:lnTo>
                    <a:pt x="65" y="9"/>
                  </a:lnTo>
                  <a:lnTo>
                    <a:pt x="55" y="9"/>
                  </a:lnTo>
                  <a:lnTo>
                    <a:pt x="31" y="9"/>
                  </a:lnTo>
                  <a:lnTo>
                    <a:pt x="24" y="9"/>
                  </a:lnTo>
                  <a:lnTo>
                    <a:pt x="15" y="40"/>
                  </a:lnTo>
                  <a:lnTo>
                    <a:pt x="0" y="40"/>
                  </a:lnTo>
                  <a:lnTo>
                    <a:pt x="15" y="65"/>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85" name="Freeform 87"/>
            <p:cNvSpPr>
              <a:spLocks/>
            </p:cNvSpPr>
            <p:nvPr/>
          </p:nvSpPr>
          <p:spPr bwMode="blackWhite">
            <a:xfrm>
              <a:off x="3046" y="1914"/>
              <a:ext cx="90" cy="73"/>
            </a:xfrm>
            <a:custGeom>
              <a:avLst/>
              <a:gdLst>
                <a:gd name="T0" fmla="*/ 23 w 81"/>
                <a:gd name="T1" fmla="*/ 12 h 66"/>
                <a:gd name="T2" fmla="*/ 60 w 81"/>
                <a:gd name="T3" fmla="*/ 0 h 66"/>
                <a:gd name="T4" fmla="*/ 84 w 81"/>
                <a:gd name="T5" fmla="*/ 0 h 66"/>
                <a:gd name="T6" fmla="*/ 110 w 81"/>
                <a:gd name="T7" fmla="*/ 12 h 66"/>
                <a:gd name="T8" fmla="*/ 122 w 81"/>
                <a:gd name="T9" fmla="*/ 0 h 66"/>
                <a:gd name="T10" fmla="*/ 110 w 81"/>
                <a:gd name="T11" fmla="*/ 25 h 66"/>
                <a:gd name="T12" fmla="*/ 84 w 81"/>
                <a:gd name="T13" fmla="*/ 12 h 66"/>
                <a:gd name="T14" fmla="*/ 71 w 81"/>
                <a:gd name="T15" fmla="*/ 25 h 66"/>
                <a:gd name="T16" fmla="*/ 71 w 81"/>
                <a:gd name="T17" fmla="*/ 37 h 66"/>
                <a:gd name="T18" fmla="*/ 60 w 81"/>
                <a:gd name="T19" fmla="*/ 37 h 66"/>
                <a:gd name="T20" fmla="*/ 47 w 81"/>
                <a:gd name="T21" fmla="*/ 25 h 66"/>
                <a:gd name="T22" fmla="*/ 47 w 81"/>
                <a:gd name="T23" fmla="*/ 37 h 66"/>
                <a:gd name="T24" fmla="*/ 60 w 81"/>
                <a:gd name="T25" fmla="*/ 60 h 66"/>
                <a:gd name="T26" fmla="*/ 84 w 81"/>
                <a:gd name="T27" fmla="*/ 85 h 66"/>
                <a:gd name="T28" fmla="*/ 71 w 81"/>
                <a:gd name="T29" fmla="*/ 85 h 66"/>
                <a:gd name="T30" fmla="*/ 71 w 81"/>
                <a:gd name="T31" fmla="*/ 97 h 66"/>
                <a:gd name="T32" fmla="*/ 47 w 81"/>
                <a:gd name="T33" fmla="*/ 85 h 66"/>
                <a:gd name="T34" fmla="*/ 23 w 81"/>
                <a:gd name="T35" fmla="*/ 85 h 66"/>
                <a:gd name="T36" fmla="*/ 0 w 81"/>
                <a:gd name="T37" fmla="*/ 50 h 66"/>
                <a:gd name="T38" fmla="*/ 23 w 81"/>
                <a:gd name="T39" fmla="*/ 25 h 66"/>
                <a:gd name="T40" fmla="*/ 23 w 81"/>
                <a:gd name="T41" fmla="*/ 12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66"/>
                <a:gd name="T65" fmla="*/ 81 w 81"/>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66">
                  <a:moveTo>
                    <a:pt x="15" y="8"/>
                  </a:moveTo>
                  <a:lnTo>
                    <a:pt x="40" y="0"/>
                  </a:lnTo>
                  <a:lnTo>
                    <a:pt x="55" y="0"/>
                  </a:lnTo>
                  <a:lnTo>
                    <a:pt x="72" y="8"/>
                  </a:lnTo>
                  <a:lnTo>
                    <a:pt x="80" y="0"/>
                  </a:lnTo>
                  <a:lnTo>
                    <a:pt x="72" y="17"/>
                  </a:lnTo>
                  <a:lnTo>
                    <a:pt x="55" y="8"/>
                  </a:lnTo>
                  <a:lnTo>
                    <a:pt x="47" y="17"/>
                  </a:lnTo>
                  <a:lnTo>
                    <a:pt x="47" y="24"/>
                  </a:lnTo>
                  <a:lnTo>
                    <a:pt x="40" y="24"/>
                  </a:lnTo>
                  <a:lnTo>
                    <a:pt x="31" y="17"/>
                  </a:lnTo>
                  <a:lnTo>
                    <a:pt x="31" y="24"/>
                  </a:lnTo>
                  <a:lnTo>
                    <a:pt x="40" y="40"/>
                  </a:lnTo>
                  <a:lnTo>
                    <a:pt x="55" y="57"/>
                  </a:lnTo>
                  <a:lnTo>
                    <a:pt x="47" y="57"/>
                  </a:lnTo>
                  <a:lnTo>
                    <a:pt x="47" y="65"/>
                  </a:lnTo>
                  <a:lnTo>
                    <a:pt x="31" y="57"/>
                  </a:lnTo>
                  <a:lnTo>
                    <a:pt x="15" y="57"/>
                  </a:lnTo>
                  <a:lnTo>
                    <a:pt x="0" y="33"/>
                  </a:lnTo>
                  <a:lnTo>
                    <a:pt x="15" y="17"/>
                  </a:lnTo>
                  <a:lnTo>
                    <a:pt x="15" y="8"/>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86" name="Freeform 88"/>
            <p:cNvSpPr>
              <a:spLocks/>
            </p:cNvSpPr>
            <p:nvPr/>
          </p:nvSpPr>
          <p:spPr bwMode="blackWhite">
            <a:xfrm>
              <a:off x="3260" y="1994"/>
              <a:ext cx="109" cy="81"/>
            </a:xfrm>
            <a:custGeom>
              <a:avLst/>
              <a:gdLst>
                <a:gd name="T0" fmla="*/ 0 w 98"/>
                <a:gd name="T1" fmla="*/ 110 h 73"/>
                <a:gd name="T2" fmla="*/ 12 w 98"/>
                <a:gd name="T3" fmla="*/ 100 h 73"/>
                <a:gd name="T4" fmla="*/ 26 w 98"/>
                <a:gd name="T5" fmla="*/ 74 h 73"/>
                <a:gd name="T6" fmla="*/ 12 w 98"/>
                <a:gd name="T7" fmla="*/ 61 h 73"/>
                <a:gd name="T8" fmla="*/ 12 w 98"/>
                <a:gd name="T9" fmla="*/ 24 h 73"/>
                <a:gd name="T10" fmla="*/ 26 w 98"/>
                <a:gd name="T11" fmla="*/ 24 h 73"/>
                <a:gd name="T12" fmla="*/ 26 w 98"/>
                <a:gd name="T13" fmla="*/ 13 h 73"/>
                <a:gd name="T14" fmla="*/ 65 w 98"/>
                <a:gd name="T15" fmla="*/ 0 h 73"/>
                <a:gd name="T16" fmla="*/ 73 w 98"/>
                <a:gd name="T17" fmla="*/ 13 h 73"/>
                <a:gd name="T18" fmla="*/ 111 w 98"/>
                <a:gd name="T19" fmla="*/ 0 h 73"/>
                <a:gd name="T20" fmla="*/ 148 w 98"/>
                <a:gd name="T21" fmla="*/ 0 h 73"/>
                <a:gd name="T22" fmla="*/ 125 w 98"/>
                <a:gd name="T23" fmla="*/ 13 h 73"/>
                <a:gd name="T24" fmla="*/ 111 w 98"/>
                <a:gd name="T25" fmla="*/ 61 h 73"/>
                <a:gd name="T26" fmla="*/ 73 w 98"/>
                <a:gd name="T27" fmla="*/ 85 h 73"/>
                <a:gd name="T28" fmla="*/ 65 w 98"/>
                <a:gd name="T29" fmla="*/ 85 h 73"/>
                <a:gd name="T30" fmla="*/ 26 w 98"/>
                <a:gd name="T31" fmla="*/ 110 h 73"/>
                <a:gd name="T32" fmla="*/ 0 w 98"/>
                <a:gd name="T33" fmla="*/ 11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73"/>
                <a:gd name="T53" fmla="*/ 98 w 98"/>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73">
                  <a:moveTo>
                    <a:pt x="0" y="72"/>
                  </a:moveTo>
                  <a:lnTo>
                    <a:pt x="8" y="66"/>
                  </a:lnTo>
                  <a:lnTo>
                    <a:pt x="17" y="49"/>
                  </a:lnTo>
                  <a:lnTo>
                    <a:pt x="8" y="41"/>
                  </a:lnTo>
                  <a:lnTo>
                    <a:pt x="8" y="16"/>
                  </a:lnTo>
                  <a:lnTo>
                    <a:pt x="17" y="16"/>
                  </a:lnTo>
                  <a:lnTo>
                    <a:pt x="17" y="9"/>
                  </a:lnTo>
                  <a:lnTo>
                    <a:pt x="42" y="0"/>
                  </a:lnTo>
                  <a:lnTo>
                    <a:pt x="48" y="9"/>
                  </a:lnTo>
                  <a:lnTo>
                    <a:pt x="73" y="0"/>
                  </a:lnTo>
                  <a:lnTo>
                    <a:pt x="97" y="0"/>
                  </a:lnTo>
                  <a:lnTo>
                    <a:pt x="82" y="9"/>
                  </a:lnTo>
                  <a:lnTo>
                    <a:pt x="73" y="41"/>
                  </a:lnTo>
                  <a:lnTo>
                    <a:pt x="48" y="56"/>
                  </a:lnTo>
                  <a:lnTo>
                    <a:pt x="42" y="56"/>
                  </a:lnTo>
                  <a:lnTo>
                    <a:pt x="17" y="72"/>
                  </a:lnTo>
                  <a:lnTo>
                    <a:pt x="0" y="72"/>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87" name="Freeform 89"/>
            <p:cNvSpPr>
              <a:spLocks/>
            </p:cNvSpPr>
            <p:nvPr/>
          </p:nvSpPr>
          <p:spPr bwMode="blackWhite">
            <a:xfrm>
              <a:off x="3251" y="2055"/>
              <a:ext cx="64" cy="73"/>
            </a:xfrm>
            <a:custGeom>
              <a:avLst/>
              <a:gdLst>
                <a:gd name="T0" fmla="*/ 90 w 57"/>
                <a:gd name="T1" fmla="*/ 24 h 66"/>
                <a:gd name="T2" fmla="*/ 90 w 57"/>
                <a:gd name="T3" fmla="*/ 0 h 66"/>
                <a:gd name="T4" fmla="*/ 80 w 57"/>
                <a:gd name="T5" fmla="*/ 0 h 66"/>
                <a:gd name="T6" fmla="*/ 39 w 57"/>
                <a:gd name="T7" fmla="*/ 24 h 66"/>
                <a:gd name="T8" fmla="*/ 12 w 57"/>
                <a:gd name="T9" fmla="*/ 24 h 66"/>
                <a:gd name="T10" fmla="*/ 12 w 57"/>
                <a:gd name="T11" fmla="*/ 38 h 66"/>
                <a:gd name="T12" fmla="*/ 12 w 57"/>
                <a:gd name="T13" fmla="*/ 61 h 66"/>
                <a:gd name="T14" fmla="*/ 0 w 57"/>
                <a:gd name="T15" fmla="*/ 97 h 66"/>
                <a:gd name="T16" fmla="*/ 25 w 57"/>
                <a:gd name="T17" fmla="*/ 97 h 66"/>
                <a:gd name="T18" fmla="*/ 39 w 57"/>
                <a:gd name="T19" fmla="*/ 85 h 66"/>
                <a:gd name="T20" fmla="*/ 49 w 57"/>
                <a:gd name="T21" fmla="*/ 85 h 66"/>
                <a:gd name="T22" fmla="*/ 65 w 57"/>
                <a:gd name="T23" fmla="*/ 61 h 66"/>
                <a:gd name="T24" fmla="*/ 49 w 57"/>
                <a:gd name="T25" fmla="*/ 51 h 66"/>
                <a:gd name="T26" fmla="*/ 90 w 57"/>
                <a:gd name="T27" fmla="*/ 24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66"/>
                <a:gd name="T44" fmla="*/ 57 w 57"/>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66">
                  <a:moveTo>
                    <a:pt x="56" y="16"/>
                  </a:moveTo>
                  <a:lnTo>
                    <a:pt x="56" y="0"/>
                  </a:lnTo>
                  <a:lnTo>
                    <a:pt x="50" y="0"/>
                  </a:lnTo>
                  <a:lnTo>
                    <a:pt x="25" y="16"/>
                  </a:lnTo>
                  <a:lnTo>
                    <a:pt x="8" y="16"/>
                  </a:lnTo>
                  <a:lnTo>
                    <a:pt x="8" y="25"/>
                  </a:lnTo>
                  <a:lnTo>
                    <a:pt x="8" y="41"/>
                  </a:lnTo>
                  <a:lnTo>
                    <a:pt x="0" y="65"/>
                  </a:lnTo>
                  <a:lnTo>
                    <a:pt x="16" y="65"/>
                  </a:lnTo>
                  <a:lnTo>
                    <a:pt x="25" y="57"/>
                  </a:lnTo>
                  <a:lnTo>
                    <a:pt x="31" y="57"/>
                  </a:lnTo>
                  <a:lnTo>
                    <a:pt x="41" y="41"/>
                  </a:lnTo>
                  <a:lnTo>
                    <a:pt x="31" y="34"/>
                  </a:lnTo>
                  <a:lnTo>
                    <a:pt x="56" y="16"/>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88" name="Freeform 90"/>
            <p:cNvSpPr>
              <a:spLocks/>
            </p:cNvSpPr>
            <p:nvPr/>
          </p:nvSpPr>
          <p:spPr bwMode="blackWhite">
            <a:xfrm>
              <a:off x="3260" y="2038"/>
              <a:ext cx="20" cy="31"/>
            </a:xfrm>
            <a:custGeom>
              <a:avLst/>
              <a:gdLst>
                <a:gd name="T0" fmla="*/ 12 w 18"/>
                <a:gd name="T1" fmla="*/ 51 h 26"/>
                <a:gd name="T2" fmla="*/ 0 w 18"/>
                <a:gd name="T3" fmla="*/ 51 h 26"/>
                <a:gd name="T4" fmla="*/ 12 w 18"/>
                <a:gd name="T5" fmla="*/ 0 h 26"/>
                <a:gd name="T6" fmla="*/ 26 w 18"/>
                <a:gd name="T7" fmla="*/ 17 h 26"/>
                <a:gd name="T8" fmla="*/ 12 w 18"/>
                <a:gd name="T9" fmla="*/ 51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8" y="25"/>
                  </a:moveTo>
                  <a:lnTo>
                    <a:pt x="0" y="25"/>
                  </a:lnTo>
                  <a:lnTo>
                    <a:pt x="8" y="0"/>
                  </a:lnTo>
                  <a:lnTo>
                    <a:pt x="17" y="8"/>
                  </a:lnTo>
                  <a:lnTo>
                    <a:pt x="8" y="25"/>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89" name="Freeform 91"/>
            <p:cNvSpPr>
              <a:spLocks/>
            </p:cNvSpPr>
            <p:nvPr/>
          </p:nvSpPr>
          <p:spPr bwMode="blackWhite">
            <a:xfrm>
              <a:off x="3260" y="2038"/>
              <a:ext cx="20" cy="31"/>
            </a:xfrm>
            <a:custGeom>
              <a:avLst/>
              <a:gdLst>
                <a:gd name="T0" fmla="*/ 12 w 18"/>
                <a:gd name="T1" fmla="*/ 51 h 26"/>
                <a:gd name="T2" fmla="*/ 0 w 18"/>
                <a:gd name="T3" fmla="*/ 51 h 26"/>
                <a:gd name="T4" fmla="*/ 12 w 18"/>
                <a:gd name="T5" fmla="*/ 0 h 26"/>
                <a:gd name="T6" fmla="*/ 26 w 18"/>
                <a:gd name="T7" fmla="*/ 17 h 26"/>
                <a:gd name="T8" fmla="*/ 12 w 18"/>
                <a:gd name="T9" fmla="*/ 51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8" y="25"/>
                  </a:moveTo>
                  <a:lnTo>
                    <a:pt x="0" y="25"/>
                  </a:lnTo>
                  <a:lnTo>
                    <a:pt x="8" y="0"/>
                  </a:lnTo>
                  <a:lnTo>
                    <a:pt x="17" y="8"/>
                  </a:lnTo>
                  <a:lnTo>
                    <a:pt x="8" y="25"/>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90" name="Freeform 92"/>
            <p:cNvSpPr>
              <a:spLocks/>
            </p:cNvSpPr>
            <p:nvPr/>
          </p:nvSpPr>
          <p:spPr bwMode="blackWhite">
            <a:xfrm>
              <a:off x="3242" y="2066"/>
              <a:ext cx="28" cy="62"/>
            </a:xfrm>
            <a:custGeom>
              <a:avLst/>
              <a:gdLst>
                <a:gd name="T0" fmla="*/ 22 w 26"/>
                <a:gd name="T1" fmla="*/ 10 h 56"/>
                <a:gd name="T2" fmla="*/ 22 w 26"/>
                <a:gd name="T3" fmla="*/ 23 h 56"/>
                <a:gd name="T4" fmla="*/ 22 w 26"/>
                <a:gd name="T5" fmla="*/ 47 h 56"/>
                <a:gd name="T6" fmla="*/ 13 w 26"/>
                <a:gd name="T7" fmla="*/ 83 h 56"/>
                <a:gd name="T8" fmla="*/ 0 w 26"/>
                <a:gd name="T9" fmla="*/ 37 h 56"/>
                <a:gd name="T10" fmla="*/ 13 w 26"/>
                <a:gd name="T11" fmla="*/ 23 h 56"/>
                <a:gd name="T12" fmla="*/ 22 w 26"/>
                <a:gd name="T13" fmla="*/ 0 h 56"/>
                <a:gd name="T14" fmla="*/ 33 w 26"/>
                <a:gd name="T15" fmla="*/ 0 h 56"/>
                <a:gd name="T16" fmla="*/ 22 w 26"/>
                <a:gd name="T17" fmla="*/ 1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6"/>
                <a:gd name="T29" fmla="*/ 26 w 2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6">
                  <a:moveTo>
                    <a:pt x="17" y="6"/>
                  </a:moveTo>
                  <a:lnTo>
                    <a:pt x="17" y="15"/>
                  </a:lnTo>
                  <a:lnTo>
                    <a:pt x="17" y="31"/>
                  </a:lnTo>
                  <a:lnTo>
                    <a:pt x="9" y="55"/>
                  </a:lnTo>
                  <a:lnTo>
                    <a:pt x="0" y="24"/>
                  </a:lnTo>
                  <a:lnTo>
                    <a:pt x="9" y="15"/>
                  </a:lnTo>
                  <a:lnTo>
                    <a:pt x="17" y="0"/>
                  </a:lnTo>
                  <a:lnTo>
                    <a:pt x="25" y="0"/>
                  </a:lnTo>
                  <a:lnTo>
                    <a:pt x="17" y="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91" name="Freeform 93"/>
            <p:cNvSpPr>
              <a:spLocks/>
            </p:cNvSpPr>
            <p:nvPr/>
          </p:nvSpPr>
          <p:spPr bwMode="blackWhite">
            <a:xfrm>
              <a:off x="3242" y="2066"/>
              <a:ext cx="28" cy="62"/>
            </a:xfrm>
            <a:custGeom>
              <a:avLst/>
              <a:gdLst>
                <a:gd name="T0" fmla="*/ 22 w 26"/>
                <a:gd name="T1" fmla="*/ 10 h 56"/>
                <a:gd name="T2" fmla="*/ 22 w 26"/>
                <a:gd name="T3" fmla="*/ 23 h 56"/>
                <a:gd name="T4" fmla="*/ 22 w 26"/>
                <a:gd name="T5" fmla="*/ 47 h 56"/>
                <a:gd name="T6" fmla="*/ 13 w 26"/>
                <a:gd name="T7" fmla="*/ 83 h 56"/>
                <a:gd name="T8" fmla="*/ 0 w 26"/>
                <a:gd name="T9" fmla="*/ 37 h 56"/>
                <a:gd name="T10" fmla="*/ 13 w 26"/>
                <a:gd name="T11" fmla="*/ 23 h 56"/>
                <a:gd name="T12" fmla="*/ 22 w 26"/>
                <a:gd name="T13" fmla="*/ 0 h 56"/>
                <a:gd name="T14" fmla="*/ 33 w 26"/>
                <a:gd name="T15" fmla="*/ 0 h 56"/>
                <a:gd name="T16" fmla="*/ 22 w 26"/>
                <a:gd name="T17" fmla="*/ 1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6"/>
                <a:gd name="T29" fmla="*/ 26 w 2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6">
                  <a:moveTo>
                    <a:pt x="17" y="6"/>
                  </a:moveTo>
                  <a:lnTo>
                    <a:pt x="17" y="15"/>
                  </a:lnTo>
                  <a:lnTo>
                    <a:pt x="17" y="31"/>
                  </a:lnTo>
                  <a:lnTo>
                    <a:pt x="9" y="55"/>
                  </a:lnTo>
                  <a:lnTo>
                    <a:pt x="0" y="24"/>
                  </a:lnTo>
                  <a:lnTo>
                    <a:pt x="9" y="15"/>
                  </a:lnTo>
                  <a:lnTo>
                    <a:pt x="17" y="0"/>
                  </a:lnTo>
                  <a:lnTo>
                    <a:pt x="25" y="0"/>
                  </a:lnTo>
                  <a:lnTo>
                    <a:pt x="17" y="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92" name="Freeform 94"/>
            <p:cNvSpPr>
              <a:spLocks/>
            </p:cNvSpPr>
            <p:nvPr/>
          </p:nvSpPr>
          <p:spPr bwMode="blackWhite">
            <a:xfrm>
              <a:off x="3314" y="1986"/>
              <a:ext cx="135" cy="142"/>
            </a:xfrm>
            <a:custGeom>
              <a:avLst/>
              <a:gdLst>
                <a:gd name="T0" fmla="*/ 108 w 123"/>
                <a:gd name="T1" fmla="*/ 12 h 130"/>
                <a:gd name="T2" fmla="*/ 119 w 123"/>
                <a:gd name="T3" fmla="*/ 34 h 130"/>
                <a:gd name="T4" fmla="*/ 132 w 123"/>
                <a:gd name="T5" fmla="*/ 34 h 130"/>
                <a:gd name="T6" fmla="*/ 132 w 123"/>
                <a:gd name="T7" fmla="*/ 57 h 130"/>
                <a:gd name="T8" fmla="*/ 119 w 123"/>
                <a:gd name="T9" fmla="*/ 81 h 130"/>
                <a:gd name="T10" fmla="*/ 132 w 123"/>
                <a:gd name="T11" fmla="*/ 105 h 130"/>
                <a:gd name="T12" fmla="*/ 153 w 123"/>
                <a:gd name="T13" fmla="*/ 114 h 130"/>
                <a:gd name="T14" fmla="*/ 165 w 123"/>
                <a:gd name="T15" fmla="*/ 151 h 130"/>
                <a:gd name="T16" fmla="*/ 177 w 123"/>
                <a:gd name="T17" fmla="*/ 164 h 130"/>
                <a:gd name="T18" fmla="*/ 177 w 123"/>
                <a:gd name="T19" fmla="*/ 171 h 130"/>
                <a:gd name="T20" fmla="*/ 153 w 123"/>
                <a:gd name="T21" fmla="*/ 171 h 130"/>
                <a:gd name="T22" fmla="*/ 139 w 123"/>
                <a:gd name="T23" fmla="*/ 184 h 130"/>
                <a:gd name="T24" fmla="*/ 119 w 123"/>
                <a:gd name="T25" fmla="*/ 171 h 130"/>
                <a:gd name="T26" fmla="*/ 108 w 123"/>
                <a:gd name="T27" fmla="*/ 184 h 130"/>
                <a:gd name="T28" fmla="*/ 83 w 123"/>
                <a:gd name="T29" fmla="*/ 171 h 130"/>
                <a:gd name="T30" fmla="*/ 83 w 123"/>
                <a:gd name="T31" fmla="*/ 164 h 130"/>
                <a:gd name="T32" fmla="*/ 71 w 123"/>
                <a:gd name="T33" fmla="*/ 151 h 130"/>
                <a:gd name="T34" fmla="*/ 36 w 123"/>
                <a:gd name="T35" fmla="*/ 127 h 130"/>
                <a:gd name="T36" fmla="*/ 0 w 123"/>
                <a:gd name="T37" fmla="*/ 114 h 130"/>
                <a:gd name="T38" fmla="*/ 0 w 123"/>
                <a:gd name="T39" fmla="*/ 91 h 130"/>
                <a:gd name="T40" fmla="*/ 36 w 123"/>
                <a:gd name="T41" fmla="*/ 70 h 130"/>
                <a:gd name="T42" fmla="*/ 49 w 123"/>
                <a:gd name="T43" fmla="*/ 25 h 130"/>
                <a:gd name="T44" fmla="*/ 71 w 123"/>
                <a:gd name="T45" fmla="*/ 12 h 130"/>
                <a:gd name="T46" fmla="*/ 71 w 123"/>
                <a:gd name="T47" fmla="*/ 0 h 130"/>
                <a:gd name="T48" fmla="*/ 108 w 123"/>
                <a:gd name="T49" fmla="*/ 12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
                <a:gd name="T76" fmla="*/ 0 h 130"/>
                <a:gd name="T77" fmla="*/ 123 w 123"/>
                <a:gd name="T78" fmla="*/ 130 h 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 h="130">
                  <a:moveTo>
                    <a:pt x="74" y="8"/>
                  </a:moveTo>
                  <a:lnTo>
                    <a:pt x="81" y="24"/>
                  </a:lnTo>
                  <a:lnTo>
                    <a:pt x="90" y="24"/>
                  </a:lnTo>
                  <a:lnTo>
                    <a:pt x="90" y="40"/>
                  </a:lnTo>
                  <a:lnTo>
                    <a:pt x="81" y="57"/>
                  </a:lnTo>
                  <a:lnTo>
                    <a:pt x="90" y="74"/>
                  </a:lnTo>
                  <a:lnTo>
                    <a:pt x="106" y="80"/>
                  </a:lnTo>
                  <a:lnTo>
                    <a:pt x="114" y="105"/>
                  </a:lnTo>
                  <a:lnTo>
                    <a:pt x="122" y="114"/>
                  </a:lnTo>
                  <a:lnTo>
                    <a:pt x="122" y="121"/>
                  </a:lnTo>
                  <a:lnTo>
                    <a:pt x="106" y="121"/>
                  </a:lnTo>
                  <a:lnTo>
                    <a:pt x="97" y="129"/>
                  </a:lnTo>
                  <a:lnTo>
                    <a:pt x="81" y="121"/>
                  </a:lnTo>
                  <a:lnTo>
                    <a:pt x="74" y="129"/>
                  </a:lnTo>
                  <a:lnTo>
                    <a:pt x="57" y="121"/>
                  </a:lnTo>
                  <a:lnTo>
                    <a:pt x="57" y="114"/>
                  </a:lnTo>
                  <a:lnTo>
                    <a:pt x="49" y="105"/>
                  </a:lnTo>
                  <a:lnTo>
                    <a:pt x="25" y="89"/>
                  </a:lnTo>
                  <a:lnTo>
                    <a:pt x="0" y="80"/>
                  </a:lnTo>
                  <a:lnTo>
                    <a:pt x="0" y="64"/>
                  </a:lnTo>
                  <a:lnTo>
                    <a:pt x="25" y="49"/>
                  </a:lnTo>
                  <a:lnTo>
                    <a:pt x="34" y="17"/>
                  </a:lnTo>
                  <a:lnTo>
                    <a:pt x="49" y="8"/>
                  </a:lnTo>
                  <a:lnTo>
                    <a:pt x="49" y="0"/>
                  </a:lnTo>
                  <a:lnTo>
                    <a:pt x="74" y="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93" name="Freeform 95"/>
            <p:cNvSpPr>
              <a:spLocks/>
            </p:cNvSpPr>
            <p:nvPr/>
          </p:nvSpPr>
          <p:spPr bwMode="blackWhite">
            <a:xfrm>
              <a:off x="3396" y="2119"/>
              <a:ext cx="25" cy="18"/>
            </a:xfrm>
            <a:custGeom>
              <a:avLst/>
              <a:gdLst>
                <a:gd name="T0" fmla="*/ 0 w 24"/>
                <a:gd name="T1" fmla="*/ 8 h 17"/>
                <a:gd name="T2" fmla="*/ 7 w 24"/>
                <a:gd name="T3" fmla="*/ 0 h 17"/>
                <a:gd name="T4" fmla="*/ 27 w 24"/>
                <a:gd name="T5" fmla="*/ 8 h 17"/>
                <a:gd name="T6" fmla="*/ 7 w 24"/>
                <a:gd name="T7" fmla="*/ 20 h 17"/>
                <a:gd name="T8" fmla="*/ 0 w 24"/>
                <a:gd name="T9" fmla="*/ 8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8"/>
                  </a:moveTo>
                  <a:lnTo>
                    <a:pt x="7" y="0"/>
                  </a:lnTo>
                  <a:lnTo>
                    <a:pt x="23" y="8"/>
                  </a:lnTo>
                  <a:lnTo>
                    <a:pt x="7" y="16"/>
                  </a:lnTo>
                  <a:lnTo>
                    <a:pt x="0" y="8"/>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94" name="Freeform 96"/>
            <p:cNvSpPr>
              <a:spLocks/>
            </p:cNvSpPr>
            <p:nvPr/>
          </p:nvSpPr>
          <p:spPr bwMode="blackWhite">
            <a:xfrm>
              <a:off x="3396" y="2119"/>
              <a:ext cx="25" cy="18"/>
            </a:xfrm>
            <a:custGeom>
              <a:avLst/>
              <a:gdLst>
                <a:gd name="T0" fmla="*/ 0 w 24"/>
                <a:gd name="T1" fmla="*/ 8 h 17"/>
                <a:gd name="T2" fmla="*/ 7 w 24"/>
                <a:gd name="T3" fmla="*/ 0 h 17"/>
                <a:gd name="T4" fmla="*/ 27 w 24"/>
                <a:gd name="T5" fmla="*/ 8 h 17"/>
                <a:gd name="T6" fmla="*/ 7 w 24"/>
                <a:gd name="T7" fmla="*/ 20 h 17"/>
                <a:gd name="T8" fmla="*/ 0 w 24"/>
                <a:gd name="T9" fmla="*/ 8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8"/>
                  </a:moveTo>
                  <a:lnTo>
                    <a:pt x="7" y="0"/>
                  </a:lnTo>
                  <a:lnTo>
                    <a:pt x="23" y="8"/>
                  </a:lnTo>
                  <a:lnTo>
                    <a:pt x="7" y="16"/>
                  </a:lnTo>
                  <a:lnTo>
                    <a:pt x="0" y="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95" name="Freeform 97"/>
            <p:cNvSpPr>
              <a:spLocks/>
            </p:cNvSpPr>
            <p:nvPr/>
          </p:nvSpPr>
          <p:spPr bwMode="blackWhite">
            <a:xfrm>
              <a:off x="3420" y="2119"/>
              <a:ext cx="29" cy="18"/>
            </a:xfrm>
            <a:custGeom>
              <a:avLst/>
              <a:gdLst>
                <a:gd name="T0" fmla="*/ 0 w 26"/>
                <a:gd name="T1" fmla="*/ 8 h 17"/>
                <a:gd name="T2" fmla="*/ 13 w 26"/>
                <a:gd name="T3" fmla="*/ 0 h 17"/>
                <a:gd name="T4" fmla="*/ 39 w 26"/>
                <a:gd name="T5" fmla="*/ 0 h 17"/>
                <a:gd name="T6" fmla="*/ 26 w 26"/>
                <a:gd name="T7" fmla="*/ 8 h 17"/>
                <a:gd name="T8" fmla="*/ 39 w 26"/>
                <a:gd name="T9" fmla="*/ 20 h 17"/>
                <a:gd name="T10" fmla="*/ 0 w 26"/>
                <a:gd name="T11" fmla="*/ 8 h 17"/>
                <a:gd name="T12" fmla="*/ 0 60000 65536"/>
                <a:gd name="T13" fmla="*/ 0 60000 65536"/>
                <a:gd name="T14" fmla="*/ 0 60000 65536"/>
                <a:gd name="T15" fmla="*/ 0 60000 65536"/>
                <a:gd name="T16" fmla="*/ 0 60000 65536"/>
                <a:gd name="T17" fmla="*/ 0 60000 65536"/>
                <a:gd name="T18" fmla="*/ 0 w 26"/>
                <a:gd name="T19" fmla="*/ 0 h 17"/>
                <a:gd name="T20" fmla="*/ 26 w 2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6" h="17">
                  <a:moveTo>
                    <a:pt x="0" y="8"/>
                  </a:moveTo>
                  <a:lnTo>
                    <a:pt x="9" y="0"/>
                  </a:lnTo>
                  <a:lnTo>
                    <a:pt x="25" y="0"/>
                  </a:lnTo>
                  <a:lnTo>
                    <a:pt x="17" y="8"/>
                  </a:lnTo>
                  <a:lnTo>
                    <a:pt x="25" y="16"/>
                  </a:lnTo>
                  <a:lnTo>
                    <a:pt x="0" y="8"/>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96" name="Freeform 98"/>
            <p:cNvSpPr>
              <a:spLocks/>
            </p:cNvSpPr>
            <p:nvPr/>
          </p:nvSpPr>
          <p:spPr bwMode="blackWhite">
            <a:xfrm>
              <a:off x="3420" y="2119"/>
              <a:ext cx="29" cy="18"/>
            </a:xfrm>
            <a:custGeom>
              <a:avLst/>
              <a:gdLst>
                <a:gd name="T0" fmla="*/ 0 w 26"/>
                <a:gd name="T1" fmla="*/ 8 h 17"/>
                <a:gd name="T2" fmla="*/ 13 w 26"/>
                <a:gd name="T3" fmla="*/ 0 h 17"/>
                <a:gd name="T4" fmla="*/ 39 w 26"/>
                <a:gd name="T5" fmla="*/ 0 h 17"/>
                <a:gd name="T6" fmla="*/ 26 w 26"/>
                <a:gd name="T7" fmla="*/ 8 h 17"/>
                <a:gd name="T8" fmla="*/ 39 w 26"/>
                <a:gd name="T9" fmla="*/ 20 h 17"/>
                <a:gd name="T10" fmla="*/ 0 w 26"/>
                <a:gd name="T11" fmla="*/ 8 h 17"/>
                <a:gd name="T12" fmla="*/ 0 60000 65536"/>
                <a:gd name="T13" fmla="*/ 0 60000 65536"/>
                <a:gd name="T14" fmla="*/ 0 60000 65536"/>
                <a:gd name="T15" fmla="*/ 0 60000 65536"/>
                <a:gd name="T16" fmla="*/ 0 60000 65536"/>
                <a:gd name="T17" fmla="*/ 0 60000 65536"/>
                <a:gd name="T18" fmla="*/ 0 w 26"/>
                <a:gd name="T19" fmla="*/ 0 h 17"/>
                <a:gd name="T20" fmla="*/ 26 w 2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6" h="17">
                  <a:moveTo>
                    <a:pt x="0" y="8"/>
                  </a:moveTo>
                  <a:lnTo>
                    <a:pt x="9" y="0"/>
                  </a:lnTo>
                  <a:lnTo>
                    <a:pt x="25" y="0"/>
                  </a:lnTo>
                  <a:lnTo>
                    <a:pt x="17" y="8"/>
                  </a:lnTo>
                  <a:lnTo>
                    <a:pt x="25" y="16"/>
                  </a:lnTo>
                  <a:lnTo>
                    <a:pt x="0" y="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97" name="Freeform 99"/>
            <p:cNvSpPr>
              <a:spLocks/>
            </p:cNvSpPr>
            <p:nvPr/>
          </p:nvSpPr>
          <p:spPr bwMode="blackWhite">
            <a:xfrm>
              <a:off x="3251" y="2074"/>
              <a:ext cx="315" cy="288"/>
            </a:xfrm>
            <a:custGeom>
              <a:avLst/>
              <a:gdLst>
                <a:gd name="T0" fmla="*/ 351 w 285"/>
                <a:gd name="T1" fmla="*/ 308 h 262"/>
                <a:gd name="T2" fmla="*/ 363 w 285"/>
                <a:gd name="T3" fmla="*/ 296 h 262"/>
                <a:gd name="T4" fmla="*/ 376 w 285"/>
                <a:gd name="T5" fmla="*/ 285 h 262"/>
                <a:gd name="T6" fmla="*/ 386 w 285"/>
                <a:gd name="T7" fmla="*/ 270 h 262"/>
                <a:gd name="T8" fmla="*/ 398 w 285"/>
                <a:gd name="T9" fmla="*/ 264 h 262"/>
                <a:gd name="T10" fmla="*/ 411 w 285"/>
                <a:gd name="T11" fmla="*/ 251 h 262"/>
                <a:gd name="T12" fmla="*/ 424 w 285"/>
                <a:gd name="T13" fmla="*/ 251 h 262"/>
                <a:gd name="T14" fmla="*/ 424 w 285"/>
                <a:gd name="T15" fmla="*/ 236 h 262"/>
                <a:gd name="T16" fmla="*/ 424 w 285"/>
                <a:gd name="T17" fmla="*/ 226 h 262"/>
                <a:gd name="T18" fmla="*/ 424 w 285"/>
                <a:gd name="T19" fmla="*/ 212 h 262"/>
                <a:gd name="T20" fmla="*/ 411 w 285"/>
                <a:gd name="T21" fmla="*/ 203 h 262"/>
                <a:gd name="T22" fmla="*/ 398 w 285"/>
                <a:gd name="T23" fmla="*/ 191 h 262"/>
                <a:gd name="T24" fmla="*/ 386 w 285"/>
                <a:gd name="T25" fmla="*/ 191 h 262"/>
                <a:gd name="T26" fmla="*/ 376 w 285"/>
                <a:gd name="T27" fmla="*/ 191 h 262"/>
                <a:gd name="T28" fmla="*/ 376 w 285"/>
                <a:gd name="T29" fmla="*/ 203 h 262"/>
                <a:gd name="T30" fmla="*/ 363 w 285"/>
                <a:gd name="T31" fmla="*/ 203 h 262"/>
                <a:gd name="T32" fmla="*/ 351 w 285"/>
                <a:gd name="T33" fmla="*/ 203 h 262"/>
                <a:gd name="T34" fmla="*/ 338 w 285"/>
                <a:gd name="T35" fmla="*/ 203 h 262"/>
                <a:gd name="T36" fmla="*/ 325 w 285"/>
                <a:gd name="T37" fmla="*/ 203 h 262"/>
                <a:gd name="T38" fmla="*/ 316 w 285"/>
                <a:gd name="T39" fmla="*/ 203 h 262"/>
                <a:gd name="T40" fmla="*/ 301 w 285"/>
                <a:gd name="T41" fmla="*/ 191 h 262"/>
                <a:gd name="T42" fmla="*/ 316 w 285"/>
                <a:gd name="T43" fmla="*/ 178 h 262"/>
                <a:gd name="T44" fmla="*/ 301 w 285"/>
                <a:gd name="T45" fmla="*/ 156 h 262"/>
                <a:gd name="T46" fmla="*/ 301 w 285"/>
                <a:gd name="T47" fmla="*/ 119 h 262"/>
                <a:gd name="T48" fmla="*/ 266 w 285"/>
                <a:gd name="T49" fmla="*/ 84 h 262"/>
                <a:gd name="T50" fmla="*/ 229 w 285"/>
                <a:gd name="T51" fmla="*/ 71 h 262"/>
                <a:gd name="T52" fmla="*/ 204 w 285"/>
                <a:gd name="T53" fmla="*/ 84 h 262"/>
                <a:gd name="T54" fmla="*/ 195 w 285"/>
                <a:gd name="T55" fmla="*/ 71 h 262"/>
                <a:gd name="T56" fmla="*/ 169 w 285"/>
                <a:gd name="T57" fmla="*/ 59 h 262"/>
                <a:gd name="T58" fmla="*/ 169 w 285"/>
                <a:gd name="T59" fmla="*/ 49 h 262"/>
                <a:gd name="T60" fmla="*/ 156 w 285"/>
                <a:gd name="T61" fmla="*/ 36 h 262"/>
                <a:gd name="T62" fmla="*/ 120 w 285"/>
                <a:gd name="T63" fmla="*/ 13 h 262"/>
                <a:gd name="T64" fmla="*/ 84 w 285"/>
                <a:gd name="T65" fmla="*/ 0 h 262"/>
                <a:gd name="T66" fmla="*/ 46 w 285"/>
                <a:gd name="T67" fmla="*/ 26 h 262"/>
                <a:gd name="T68" fmla="*/ 61 w 285"/>
                <a:gd name="T69" fmla="*/ 36 h 262"/>
                <a:gd name="T70" fmla="*/ 46 w 285"/>
                <a:gd name="T71" fmla="*/ 59 h 262"/>
                <a:gd name="T72" fmla="*/ 38 w 285"/>
                <a:gd name="T73" fmla="*/ 59 h 262"/>
                <a:gd name="T74" fmla="*/ 24 w 285"/>
                <a:gd name="T75" fmla="*/ 71 h 262"/>
                <a:gd name="T76" fmla="*/ 0 w 285"/>
                <a:gd name="T77" fmla="*/ 71 h 262"/>
                <a:gd name="T78" fmla="*/ 0 w 285"/>
                <a:gd name="T79" fmla="*/ 95 h 262"/>
                <a:gd name="T80" fmla="*/ 12 w 285"/>
                <a:gd name="T81" fmla="*/ 95 h 262"/>
                <a:gd name="T82" fmla="*/ 61 w 285"/>
                <a:gd name="T83" fmla="*/ 166 h 262"/>
                <a:gd name="T84" fmla="*/ 74 w 285"/>
                <a:gd name="T85" fmla="*/ 178 h 262"/>
                <a:gd name="T86" fmla="*/ 84 w 285"/>
                <a:gd name="T87" fmla="*/ 203 h 262"/>
                <a:gd name="T88" fmla="*/ 84 w 285"/>
                <a:gd name="T89" fmla="*/ 236 h 262"/>
                <a:gd name="T90" fmla="*/ 120 w 285"/>
                <a:gd name="T91" fmla="*/ 264 h 262"/>
                <a:gd name="T92" fmla="*/ 144 w 285"/>
                <a:gd name="T93" fmla="*/ 321 h 262"/>
                <a:gd name="T94" fmla="*/ 156 w 285"/>
                <a:gd name="T95" fmla="*/ 332 h 262"/>
                <a:gd name="T96" fmla="*/ 169 w 285"/>
                <a:gd name="T97" fmla="*/ 321 h 262"/>
                <a:gd name="T98" fmla="*/ 204 w 285"/>
                <a:gd name="T99" fmla="*/ 354 h 262"/>
                <a:gd name="T100" fmla="*/ 218 w 285"/>
                <a:gd name="T101" fmla="*/ 380 h 262"/>
                <a:gd name="T102" fmla="*/ 301 w 285"/>
                <a:gd name="T103" fmla="*/ 321 h 262"/>
                <a:gd name="T104" fmla="*/ 351 w 285"/>
                <a:gd name="T105" fmla="*/ 308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5"/>
                <a:gd name="T160" fmla="*/ 0 h 262"/>
                <a:gd name="T161" fmla="*/ 285 w 285"/>
                <a:gd name="T162" fmla="*/ 262 h 2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5" h="262">
                  <a:moveTo>
                    <a:pt x="236" y="211"/>
                  </a:moveTo>
                  <a:lnTo>
                    <a:pt x="243" y="203"/>
                  </a:lnTo>
                  <a:lnTo>
                    <a:pt x="252" y="196"/>
                  </a:lnTo>
                  <a:lnTo>
                    <a:pt x="259" y="186"/>
                  </a:lnTo>
                  <a:lnTo>
                    <a:pt x="267" y="180"/>
                  </a:lnTo>
                  <a:lnTo>
                    <a:pt x="276" y="171"/>
                  </a:lnTo>
                  <a:lnTo>
                    <a:pt x="284" y="171"/>
                  </a:lnTo>
                  <a:lnTo>
                    <a:pt x="284" y="162"/>
                  </a:lnTo>
                  <a:lnTo>
                    <a:pt x="284" y="155"/>
                  </a:lnTo>
                  <a:lnTo>
                    <a:pt x="284" y="146"/>
                  </a:lnTo>
                  <a:lnTo>
                    <a:pt x="276" y="139"/>
                  </a:lnTo>
                  <a:lnTo>
                    <a:pt x="267" y="131"/>
                  </a:lnTo>
                  <a:lnTo>
                    <a:pt x="259" y="131"/>
                  </a:lnTo>
                  <a:lnTo>
                    <a:pt x="252" y="131"/>
                  </a:lnTo>
                  <a:lnTo>
                    <a:pt x="252" y="139"/>
                  </a:lnTo>
                  <a:lnTo>
                    <a:pt x="243" y="139"/>
                  </a:lnTo>
                  <a:lnTo>
                    <a:pt x="236" y="139"/>
                  </a:lnTo>
                  <a:lnTo>
                    <a:pt x="227" y="139"/>
                  </a:lnTo>
                  <a:lnTo>
                    <a:pt x="218" y="139"/>
                  </a:lnTo>
                  <a:lnTo>
                    <a:pt x="212" y="139"/>
                  </a:lnTo>
                  <a:lnTo>
                    <a:pt x="202" y="131"/>
                  </a:lnTo>
                  <a:lnTo>
                    <a:pt x="212" y="122"/>
                  </a:lnTo>
                  <a:lnTo>
                    <a:pt x="202" y="106"/>
                  </a:lnTo>
                  <a:lnTo>
                    <a:pt x="202" y="81"/>
                  </a:lnTo>
                  <a:lnTo>
                    <a:pt x="178" y="57"/>
                  </a:lnTo>
                  <a:lnTo>
                    <a:pt x="153" y="49"/>
                  </a:lnTo>
                  <a:lnTo>
                    <a:pt x="137" y="57"/>
                  </a:lnTo>
                  <a:lnTo>
                    <a:pt x="130" y="49"/>
                  </a:lnTo>
                  <a:lnTo>
                    <a:pt x="113" y="41"/>
                  </a:lnTo>
                  <a:lnTo>
                    <a:pt x="113" y="34"/>
                  </a:lnTo>
                  <a:lnTo>
                    <a:pt x="105" y="25"/>
                  </a:lnTo>
                  <a:lnTo>
                    <a:pt x="81" y="9"/>
                  </a:lnTo>
                  <a:lnTo>
                    <a:pt x="56" y="0"/>
                  </a:lnTo>
                  <a:lnTo>
                    <a:pt x="31" y="18"/>
                  </a:lnTo>
                  <a:lnTo>
                    <a:pt x="41" y="25"/>
                  </a:lnTo>
                  <a:lnTo>
                    <a:pt x="31" y="41"/>
                  </a:lnTo>
                  <a:lnTo>
                    <a:pt x="25" y="41"/>
                  </a:lnTo>
                  <a:lnTo>
                    <a:pt x="16" y="49"/>
                  </a:lnTo>
                  <a:lnTo>
                    <a:pt x="0" y="49"/>
                  </a:lnTo>
                  <a:lnTo>
                    <a:pt x="0" y="65"/>
                  </a:lnTo>
                  <a:lnTo>
                    <a:pt x="8" y="65"/>
                  </a:lnTo>
                  <a:lnTo>
                    <a:pt x="41" y="114"/>
                  </a:lnTo>
                  <a:lnTo>
                    <a:pt x="50" y="122"/>
                  </a:lnTo>
                  <a:lnTo>
                    <a:pt x="56" y="139"/>
                  </a:lnTo>
                  <a:lnTo>
                    <a:pt x="56" y="162"/>
                  </a:lnTo>
                  <a:lnTo>
                    <a:pt x="81" y="180"/>
                  </a:lnTo>
                  <a:lnTo>
                    <a:pt x="97" y="220"/>
                  </a:lnTo>
                  <a:lnTo>
                    <a:pt x="105" y="227"/>
                  </a:lnTo>
                  <a:lnTo>
                    <a:pt x="113" y="220"/>
                  </a:lnTo>
                  <a:lnTo>
                    <a:pt x="137" y="243"/>
                  </a:lnTo>
                  <a:lnTo>
                    <a:pt x="146" y="261"/>
                  </a:lnTo>
                  <a:lnTo>
                    <a:pt x="202" y="220"/>
                  </a:lnTo>
                  <a:lnTo>
                    <a:pt x="236" y="211"/>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98" name="Freeform 100"/>
            <p:cNvSpPr>
              <a:spLocks/>
            </p:cNvSpPr>
            <p:nvPr/>
          </p:nvSpPr>
          <p:spPr bwMode="blackWhite">
            <a:xfrm>
              <a:off x="3473" y="2180"/>
              <a:ext cx="20" cy="29"/>
            </a:xfrm>
            <a:custGeom>
              <a:avLst/>
              <a:gdLst>
                <a:gd name="T0" fmla="*/ 19 w 17"/>
                <a:gd name="T1" fmla="*/ 39 h 26"/>
                <a:gd name="T2" fmla="*/ 0 w 17"/>
                <a:gd name="T3" fmla="*/ 13 h 26"/>
                <a:gd name="T4" fmla="*/ 19 w 17"/>
                <a:gd name="T5" fmla="*/ 0 h 26"/>
                <a:gd name="T6" fmla="*/ 31 w 17"/>
                <a:gd name="T7" fmla="*/ 0 h 26"/>
                <a:gd name="T8" fmla="*/ 19 w 17"/>
                <a:gd name="T9" fmla="*/ 39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10" y="25"/>
                  </a:moveTo>
                  <a:lnTo>
                    <a:pt x="0" y="9"/>
                  </a:lnTo>
                  <a:lnTo>
                    <a:pt x="10" y="0"/>
                  </a:lnTo>
                  <a:lnTo>
                    <a:pt x="16" y="0"/>
                  </a:lnTo>
                  <a:lnTo>
                    <a:pt x="10" y="25"/>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99" name="Freeform 101"/>
            <p:cNvSpPr>
              <a:spLocks/>
            </p:cNvSpPr>
            <p:nvPr/>
          </p:nvSpPr>
          <p:spPr bwMode="blackWhite">
            <a:xfrm>
              <a:off x="3473" y="2180"/>
              <a:ext cx="93" cy="48"/>
            </a:xfrm>
            <a:custGeom>
              <a:avLst/>
              <a:gdLst>
                <a:gd name="T0" fmla="*/ 103 w 83"/>
                <a:gd name="T1" fmla="*/ 52 h 43"/>
                <a:gd name="T2" fmla="*/ 129 w 83"/>
                <a:gd name="T3" fmla="*/ 26 h 43"/>
                <a:gd name="T4" fmla="*/ 129 w 83"/>
                <a:gd name="T5" fmla="*/ 13 h 43"/>
                <a:gd name="T6" fmla="*/ 117 w 83"/>
                <a:gd name="T7" fmla="*/ 0 h 43"/>
                <a:gd name="T8" fmla="*/ 80 w 83"/>
                <a:gd name="T9" fmla="*/ 39 h 43"/>
                <a:gd name="T10" fmla="*/ 39 w 83"/>
                <a:gd name="T11" fmla="*/ 39 h 43"/>
                <a:gd name="T12" fmla="*/ 15 w 83"/>
                <a:gd name="T13" fmla="*/ 39 h 43"/>
                <a:gd name="T14" fmla="*/ 0 w 83"/>
                <a:gd name="T15" fmla="*/ 52 h 43"/>
                <a:gd name="T16" fmla="*/ 15 w 83"/>
                <a:gd name="T17" fmla="*/ 65 h 43"/>
                <a:gd name="T18" fmla="*/ 25 w 83"/>
                <a:gd name="T19" fmla="*/ 65 h 43"/>
                <a:gd name="T20" fmla="*/ 39 w 83"/>
                <a:gd name="T21" fmla="*/ 65 h 43"/>
                <a:gd name="T22" fmla="*/ 54 w 83"/>
                <a:gd name="T23" fmla="*/ 65 h 43"/>
                <a:gd name="T24" fmla="*/ 65 w 83"/>
                <a:gd name="T25" fmla="*/ 65 h 43"/>
                <a:gd name="T26" fmla="*/ 80 w 83"/>
                <a:gd name="T27" fmla="*/ 65 h 43"/>
                <a:gd name="T28" fmla="*/ 80 w 83"/>
                <a:gd name="T29" fmla="*/ 52 h 43"/>
                <a:gd name="T30" fmla="*/ 91 w 83"/>
                <a:gd name="T31" fmla="*/ 52 h 43"/>
                <a:gd name="T32" fmla="*/ 103 w 83"/>
                <a:gd name="T33" fmla="*/ 52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43"/>
                <a:gd name="T53" fmla="*/ 83 w 8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43">
                  <a:moveTo>
                    <a:pt x="65" y="34"/>
                  </a:moveTo>
                  <a:lnTo>
                    <a:pt x="82" y="17"/>
                  </a:lnTo>
                  <a:lnTo>
                    <a:pt x="82" y="9"/>
                  </a:lnTo>
                  <a:lnTo>
                    <a:pt x="74" y="0"/>
                  </a:lnTo>
                  <a:lnTo>
                    <a:pt x="50" y="25"/>
                  </a:lnTo>
                  <a:lnTo>
                    <a:pt x="25" y="25"/>
                  </a:lnTo>
                  <a:lnTo>
                    <a:pt x="10" y="25"/>
                  </a:lnTo>
                  <a:lnTo>
                    <a:pt x="0" y="34"/>
                  </a:lnTo>
                  <a:lnTo>
                    <a:pt x="10" y="42"/>
                  </a:lnTo>
                  <a:lnTo>
                    <a:pt x="16" y="42"/>
                  </a:lnTo>
                  <a:lnTo>
                    <a:pt x="25" y="42"/>
                  </a:lnTo>
                  <a:lnTo>
                    <a:pt x="34" y="42"/>
                  </a:lnTo>
                  <a:lnTo>
                    <a:pt x="41" y="42"/>
                  </a:lnTo>
                  <a:lnTo>
                    <a:pt x="50" y="42"/>
                  </a:lnTo>
                  <a:lnTo>
                    <a:pt x="50" y="34"/>
                  </a:lnTo>
                  <a:lnTo>
                    <a:pt x="57" y="34"/>
                  </a:lnTo>
                  <a:lnTo>
                    <a:pt x="65" y="34"/>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00" name="Freeform 102"/>
            <p:cNvSpPr>
              <a:spLocks/>
            </p:cNvSpPr>
            <p:nvPr/>
          </p:nvSpPr>
          <p:spPr bwMode="blackWhite">
            <a:xfrm>
              <a:off x="3556" y="2172"/>
              <a:ext cx="18" cy="19"/>
            </a:xfrm>
            <a:custGeom>
              <a:avLst/>
              <a:gdLst>
                <a:gd name="T0" fmla="*/ 20 w 17"/>
                <a:gd name="T1" fmla="*/ 25 h 17"/>
                <a:gd name="T2" fmla="*/ 0 w 17"/>
                <a:gd name="T3" fmla="*/ 11 h 17"/>
                <a:gd name="T4" fmla="*/ 0 w 17"/>
                <a:gd name="T5" fmla="*/ 0 h 17"/>
                <a:gd name="T6" fmla="*/ 20 w 17"/>
                <a:gd name="T7" fmla="*/ 0 h 17"/>
                <a:gd name="T8" fmla="*/ 20 w 17"/>
                <a:gd name="T9" fmla="*/ 2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7"/>
                  </a:lnTo>
                  <a:lnTo>
                    <a:pt x="0" y="0"/>
                  </a:lnTo>
                  <a:lnTo>
                    <a:pt x="16" y="0"/>
                  </a:lnTo>
                  <a:lnTo>
                    <a:pt x="16" y="16"/>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01" name="Freeform 103"/>
            <p:cNvSpPr>
              <a:spLocks/>
            </p:cNvSpPr>
            <p:nvPr/>
          </p:nvSpPr>
          <p:spPr bwMode="blackWhite">
            <a:xfrm>
              <a:off x="3512" y="2199"/>
              <a:ext cx="97" cy="117"/>
            </a:xfrm>
            <a:custGeom>
              <a:avLst/>
              <a:gdLst>
                <a:gd name="T0" fmla="*/ 0 w 89"/>
                <a:gd name="T1" fmla="*/ 152 h 107"/>
                <a:gd name="T2" fmla="*/ 32 w 89"/>
                <a:gd name="T3" fmla="*/ 152 h 107"/>
                <a:gd name="T4" fmla="*/ 44 w 89"/>
                <a:gd name="T5" fmla="*/ 139 h 107"/>
                <a:gd name="T6" fmla="*/ 57 w 89"/>
                <a:gd name="T7" fmla="*/ 127 h 107"/>
                <a:gd name="T8" fmla="*/ 78 w 89"/>
                <a:gd name="T9" fmla="*/ 117 h 107"/>
                <a:gd name="T10" fmla="*/ 92 w 89"/>
                <a:gd name="T11" fmla="*/ 103 h 107"/>
                <a:gd name="T12" fmla="*/ 92 w 89"/>
                <a:gd name="T13" fmla="*/ 94 h 107"/>
                <a:gd name="T14" fmla="*/ 114 w 89"/>
                <a:gd name="T15" fmla="*/ 59 h 107"/>
                <a:gd name="T16" fmla="*/ 124 w 89"/>
                <a:gd name="T17" fmla="*/ 46 h 107"/>
                <a:gd name="T18" fmla="*/ 101 w 89"/>
                <a:gd name="T19" fmla="*/ 25 h 107"/>
                <a:gd name="T20" fmla="*/ 78 w 89"/>
                <a:gd name="T21" fmla="*/ 12 h 107"/>
                <a:gd name="T22" fmla="*/ 68 w 89"/>
                <a:gd name="T23" fmla="*/ 0 h 107"/>
                <a:gd name="T24" fmla="*/ 44 w 89"/>
                <a:gd name="T25" fmla="*/ 25 h 107"/>
                <a:gd name="T26" fmla="*/ 57 w 89"/>
                <a:gd name="T27" fmla="*/ 36 h 107"/>
                <a:gd name="T28" fmla="*/ 68 w 89"/>
                <a:gd name="T29" fmla="*/ 46 h 107"/>
                <a:gd name="T30" fmla="*/ 68 w 89"/>
                <a:gd name="T31" fmla="*/ 59 h 107"/>
                <a:gd name="T32" fmla="*/ 68 w 89"/>
                <a:gd name="T33" fmla="*/ 68 h 107"/>
                <a:gd name="T34" fmla="*/ 68 w 89"/>
                <a:gd name="T35" fmla="*/ 81 h 107"/>
                <a:gd name="T36" fmla="*/ 57 w 89"/>
                <a:gd name="T37" fmla="*/ 81 h 107"/>
                <a:gd name="T38" fmla="*/ 44 w 89"/>
                <a:gd name="T39" fmla="*/ 94 h 107"/>
                <a:gd name="T40" fmla="*/ 32 w 89"/>
                <a:gd name="T41" fmla="*/ 103 h 107"/>
                <a:gd name="T42" fmla="*/ 23 w 89"/>
                <a:gd name="T43" fmla="*/ 117 h 107"/>
                <a:gd name="T44" fmla="*/ 11 w 89"/>
                <a:gd name="T45" fmla="*/ 127 h 107"/>
                <a:gd name="T46" fmla="*/ 0 w 89"/>
                <a:gd name="T47" fmla="*/ 139 h 107"/>
                <a:gd name="T48" fmla="*/ 0 w 89"/>
                <a:gd name="T49" fmla="*/ 152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07"/>
                <a:gd name="T77" fmla="*/ 89 w 89"/>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07">
                  <a:moveTo>
                    <a:pt x="0" y="106"/>
                  </a:moveTo>
                  <a:lnTo>
                    <a:pt x="23" y="106"/>
                  </a:lnTo>
                  <a:lnTo>
                    <a:pt x="31" y="97"/>
                  </a:lnTo>
                  <a:lnTo>
                    <a:pt x="40" y="89"/>
                  </a:lnTo>
                  <a:lnTo>
                    <a:pt x="56" y="82"/>
                  </a:lnTo>
                  <a:lnTo>
                    <a:pt x="65" y="72"/>
                  </a:lnTo>
                  <a:lnTo>
                    <a:pt x="65" y="66"/>
                  </a:lnTo>
                  <a:lnTo>
                    <a:pt x="81" y="41"/>
                  </a:lnTo>
                  <a:lnTo>
                    <a:pt x="88" y="32"/>
                  </a:lnTo>
                  <a:lnTo>
                    <a:pt x="72" y="17"/>
                  </a:lnTo>
                  <a:lnTo>
                    <a:pt x="56" y="8"/>
                  </a:lnTo>
                  <a:lnTo>
                    <a:pt x="48" y="0"/>
                  </a:lnTo>
                  <a:lnTo>
                    <a:pt x="31" y="17"/>
                  </a:lnTo>
                  <a:lnTo>
                    <a:pt x="40" y="25"/>
                  </a:lnTo>
                  <a:lnTo>
                    <a:pt x="48" y="32"/>
                  </a:lnTo>
                  <a:lnTo>
                    <a:pt x="48" y="41"/>
                  </a:lnTo>
                  <a:lnTo>
                    <a:pt x="48" y="48"/>
                  </a:lnTo>
                  <a:lnTo>
                    <a:pt x="48" y="57"/>
                  </a:lnTo>
                  <a:lnTo>
                    <a:pt x="40" y="57"/>
                  </a:lnTo>
                  <a:lnTo>
                    <a:pt x="31" y="66"/>
                  </a:lnTo>
                  <a:lnTo>
                    <a:pt x="23" y="72"/>
                  </a:lnTo>
                  <a:lnTo>
                    <a:pt x="16" y="82"/>
                  </a:lnTo>
                  <a:lnTo>
                    <a:pt x="7" y="89"/>
                  </a:lnTo>
                  <a:lnTo>
                    <a:pt x="0" y="97"/>
                  </a:lnTo>
                  <a:lnTo>
                    <a:pt x="0" y="106"/>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02" name="Freeform 104"/>
            <p:cNvSpPr>
              <a:spLocks/>
            </p:cNvSpPr>
            <p:nvPr/>
          </p:nvSpPr>
          <p:spPr bwMode="blackWhite">
            <a:xfrm>
              <a:off x="3368" y="2305"/>
              <a:ext cx="144" cy="73"/>
            </a:xfrm>
            <a:custGeom>
              <a:avLst/>
              <a:gdLst>
                <a:gd name="T0" fmla="*/ 0 w 132"/>
                <a:gd name="T1" fmla="*/ 24 h 66"/>
                <a:gd name="T2" fmla="*/ 12 w 132"/>
                <a:gd name="T3" fmla="*/ 13 h 66"/>
                <a:gd name="T4" fmla="*/ 45 w 132"/>
                <a:gd name="T5" fmla="*/ 48 h 66"/>
                <a:gd name="T6" fmla="*/ 58 w 132"/>
                <a:gd name="T7" fmla="*/ 74 h 66"/>
                <a:gd name="T8" fmla="*/ 139 w 132"/>
                <a:gd name="T9" fmla="*/ 13 h 66"/>
                <a:gd name="T10" fmla="*/ 185 w 132"/>
                <a:gd name="T11" fmla="*/ 0 h 66"/>
                <a:gd name="T12" fmla="*/ 185 w 132"/>
                <a:gd name="T13" fmla="*/ 13 h 66"/>
                <a:gd name="T14" fmla="*/ 172 w 132"/>
                <a:gd name="T15" fmla="*/ 24 h 66"/>
                <a:gd name="T16" fmla="*/ 172 w 132"/>
                <a:gd name="T17" fmla="*/ 38 h 66"/>
                <a:gd name="T18" fmla="*/ 128 w 132"/>
                <a:gd name="T19" fmla="*/ 48 h 66"/>
                <a:gd name="T20" fmla="*/ 81 w 132"/>
                <a:gd name="T21" fmla="*/ 85 h 66"/>
                <a:gd name="T22" fmla="*/ 58 w 132"/>
                <a:gd name="T23" fmla="*/ 85 h 66"/>
                <a:gd name="T24" fmla="*/ 35 w 132"/>
                <a:gd name="T25" fmla="*/ 97 h 66"/>
                <a:gd name="T26" fmla="*/ 12 w 132"/>
                <a:gd name="T27" fmla="*/ 97 h 66"/>
                <a:gd name="T28" fmla="*/ 0 w 132"/>
                <a:gd name="T29" fmla="*/ 24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66"/>
                <a:gd name="T47" fmla="*/ 132 w 132"/>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66">
                  <a:moveTo>
                    <a:pt x="0" y="16"/>
                  </a:moveTo>
                  <a:lnTo>
                    <a:pt x="8" y="9"/>
                  </a:lnTo>
                  <a:lnTo>
                    <a:pt x="32" y="32"/>
                  </a:lnTo>
                  <a:lnTo>
                    <a:pt x="41" y="50"/>
                  </a:lnTo>
                  <a:lnTo>
                    <a:pt x="97" y="9"/>
                  </a:lnTo>
                  <a:lnTo>
                    <a:pt x="131" y="0"/>
                  </a:lnTo>
                  <a:lnTo>
                    <a:pt x="131" y="9"/>
                  </a:lnTo>
                  <a:lnTo>
                    <a:pt x="122" y="16"/>
                  </a:lnTo>
                  <a:lnTo>
                    <a:pt x="122" y="25"/>
                  </a:lnTo>
                  <a:lnTo>
                    <a:pt x="90" y="32"/>
                  </a:lnTo>
                  <a:lnTo>
                    <a:pt x="57" y="57"/>
                  </a:lnTo>
                  <a:lnTo>
                    <a:pt x="41" y="57"/>
                  </a:lnTo>
                  <a:lnTo>
                    <a:pt x="25" y="65"/>
                  </a:lnTo>
                  <a:lnTo>
                    <a:pt x="8" y="65"/>
                  </a:lnTo>
                  <a:lnTo>
                    <a:pt x="0" y="16"/>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03" name="Freeform 105"/>
            <p:cNvSpPr>
              <a:spLocks/>
            </p:cNvSpPr>
            <p:nvPr/>
          </p:nvSpPr>
          <p:spPr bwMode="blackWhite">
            <a:xfrm>
              <a:off x="3895" y="2110"/>
              <a:ext cx="106" cy="63"/>
            </a:xfrm>
            <a:custGeom>
              <a:avLst/>
              <a:gdLst>
                <a:gd name="T0" fmla="*/ 10 w 97"/>
                <a:gd name="T1" fmla="*/ 0 h 57"/>
                <a:gd name="T2" fmla="*/ 0 w 97"/>
                <a:gd name="T3" fmla="*/ 34 h 57"/>
                <a:gd name="T4" fmla="*/ 21 w 97"/>
                <a:gd name="T5" fmla="*/ 46 h 57"/>
                <a:gd name="T6" fmla="*/ 125 w 97"/>
                <a:gd name="T7" fmla="*/ 84 h 57"/>
                <a:gd name="T8" fmla="*/ 138 w 97"/>
                <a:gd name="T9" fmla="*/ 84 h 57"/>
                <a:gd name="T10" fmla="*/ 138 w 97"/>
                <a:gd name="T11" fmla="*/ 70 h 57"/>
                <a:gd name="T12" fmla="*/ 138 w 97"/>
                <a:gd name="T13" fmla="*/ 46 h 57"/>
                <a:gd name="T14" fmla="*/ 103 w 97"/>
                <a:gd name="T15" fmla="*/ 46 h 57"/>
                <a:gd name="T16" fmla="*/ 79 w 97"/>
                <a:gd name="T17" fmla="*/ 34 h 57"/>
                <a:gd name="T18" fmla="*/ 67 w 97"/>
                <a:gd name="T19" fmla="*/ 23 h 57"/>
                <a:gd name="T20" fmla="*/ 57 w 97"/>
                <a:gd name="T21" fmla="*/ 23 h 57"/>
                <a:gd name="T22" fmla="*/ 34 w 97"/>
                <a:gd name="T23" fmla="*/ 0 h 57"/>
                <a:gd name="T24" fmla="*/ 10 w 97"/>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57"/>
                <a:gd name="T41" fmla="*/ 97 w 97"/>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57">
                  <a:moveTo>
                    <a:pt x="6" y="0"/>
                  </a:moveTo>
                  <a:lnTo>
                    <a:pt x="0" y="23"/>
                  </a:lnTo>
                  <a:lnTo>
                    <a:pt x="15" y="31"/>
                  </a:lnTo>
                  <a:lnTo>
                    <a:pt x="87" y="56"/>
                  </a:lnTo>
                  <a:lnTo>
                    <a:pt x="96" y="56"/>
                  </a:lnTo>
                  <a:lnTo>
                    <a:pt x="96" y="47"/>
                  </a:lnTo>
                  <a:lnTo>
                    <a:pt x="96" y="31"/>
                  </a:lnTo>
                  <a:lnTo>
                    <a:pt x="72" y="31"/>
                  </a:lnTo>
                  <a:lnTo>
                    <a:pt x="55" y="23"/>
                  </a:lnTo>
                  <a:lnTo>
                    <a:pt x="47" y="15"/>
                  </a:lnTo>
                  <a:lnTo>
                    <a:pt x="40" y="15"/>
                  </a:lnTo>
                  <a:lnTo>
                    <a:pt x="24" y="0"/>
                  </a:lnTo>
                  <a:lnTo>
                    <a:pt x="6" y="0"/>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04" name="Freeform 106"/>
            <p:cNvSpPr>
              <a:spLocks/>
            </p:cNvSpPr>
            <p:nvPr/>
          </p:nvSpPr>
          <p:spPr bwMode="blackWhite">
            <a:xfrm>
              <a:off x="4000" y="2172"/>
              <a:ext cx="74" cy="80"/>
            </a:xfrm>
            <a:custGeom>
              <a:avLst/>
              <a:gdLst>
                <a:gd name="T0" fmla="*/ 98 w 67"/>
                <a:gd name="T1" fmla="*/ 93 h 73"/>
                <a:gd name="T2" fmla="*/ 83 w 67"/>
                <a:gd name="T3" fmla="*/ 59 h 73"/>
                <a:gd name="T4" fmla="*/ 83 w 67"/>
                <a:gd name="T5" fmla="*/ 46 h 73"/>
                <a:gd name="T6" fmla="*/ 73 w 67"/>
                <a:gd name="T7" fmla="*/ 59 h 73"/>
                <a:gd name="T8" fmla="*/ 61 w 67"/>
                <a:gd name="T9" fmla="*/ 59 h 73"/>
                <a:gd name="T10" fmla="*/ 61 w 67"/>
                <a:gd name="T11" fmla="*/ 46 h 73"/>
                <a:gd name="T12" fmla="*/ 83 w 67"/>
                <a:gd name="T13" fmla="*/ 24 h 73"/>
                <a:gd name="T14" fmla="*/ 36 w 67"/>
                <a:gd name="T15" fmla="*/ 24 h 73"/>
                <a:gd name="T16" fmla="*/ 36 w 67"/>
                <a:gd name="T17" fmla="*/ 0 h 73"/>
                <a:gd name="T18" fmla="*/ 24 w 67"/>
                <a:gd name="T19" fmla="*/ 0 h 73"/>
                <a:gd name="T20" fmla="*/ 13 w 67"/>
                <a:gd name="T21" fmla="*/ 0 h 73"/>
                <a:gd name="T22" fmla="*/ 13 w 67"/>
                <a:gd name="T23" fmla="*/ 11 h 73"/>
                <a:gd name="T24" fmla="*/ 0 w 67"/>
                <a:gd name="T25" fmla="*/ 34 h 73"/>
                <a:gd name="T26" fmla="*/ 13 w 67"/>
                <a:gd name="T27" fmla="*/ 34 h 73"/>
                <a:gd name="T28" fmla="*/ 24 w 67"/>
                <a:gd name="T29" fmla="*/ 93 h 73"/>
                <a:gd name="T30" fmla="*/ 51 w 67"/>
                <a:gd name="T31" fmla="*/ 93 h 73"/>
                <a:gd name="T32" fmla="*/ 73 w 67"/>
                <a:gd name="T33" fmla="*/ 71 h 73"/>
                <a:gd name="T34" fmla="*/ 83 w 67"/>
                <a:gd name="T35" fmla="*/ 104 h 73"/>
                <a:gd name="T36" fmla="*/ 98 w 67"/>
                <a:gd name="T37" fmla="*/ 93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73"/>
                <a:gd name="T59" fmla="*/ 67 w 67"/>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73">
                  <a:moveTo>
                    <a:pt x="66" y="65"/>
                  </a:moveTo>
                  <a:lnTo>
                    <a:pt x="56" y="41"/>
                  </a:lnTo>
                  <a:lnTo>
                    <a:pt x="56" y="32"/>
                  </a:lnTo>
                  <a:lnTo>
                    <a:pt x="49" y="41"/>
                  </a:lnTo>
                  <a:lnTo>
                    <a:pt x="41" y="41"/>
                  </a:lnTo>
                  <a:lnTo>
                    <a:pt x="41" y="32"/>
                  </a:lnTo>
                  <a:lnTo>
                    <a:pt x="56" y="16"/>
                  </a:lnTo>
                  <a:lnTo>
                    <a:pt x="24" y="16"/>
                  </a:lnTo>
                  <a:lnTo>
                    <a:pt x="24" y="0"/>
                  </a:lnTo>
                  <a:lnTo>
                    <a:pt x="16" y="0"/>
                  </a:lnTo>
                  <a:lnTo>
                    <a:pt x="9" y="0"/>
                  </a:lnTo>
                  <a:lnTo>
                    <a:pt x="9" y="7"/>
                  </a:lnTo>
                  <a:lnTo>
                    <a:pt x="0" y="24"/>
                  </a:lnTo>
                  <a:lnTo>
                    <a:pt x="9" y="24"/>
                  </a:lnTo>
                  <a:lnTo>
                    <a:pt x="16" y="65"/>
                  </a:lnTo>
                  <a:lnTo>
                    <a:pt x="34" y="65"/>
                  </a:lnTo>
                  <a:lnTo>
                    <a:pt x="49" y="49"/>
                  </a:lnTo>
                  <a:lnTo>
                    <a:pt x="56" y="72"/>
                  </a:lnTo>
                  <a:lnTo>
                    <a:pt x="66" y="65"/>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05" name="Freeform 107"/>
            <p:cNvSpPr>
              <a:spLocks/>
            </p:cNvSpPr>
            <p:nvPr/>
          </p:nvSpPr>
          <p:spPr bwMode="blackWhite">
            <a:xfrm>
              <a:off x="4062" y="2145"/>
              <a:ext cx="127" cy="278"/>
            </a:xfrm>
            <a:custGeom>
              <a:avLst/>
              <a:gdLst>
                <a:gd name="T0" fmla="*/ 119 w 116"/>
                <a:gd name="T1" fmla="*/ 367 h 253"/>
                <a:gd name="T2" fmla="*/ 141 w 116"/>
                <a:gd name="T3" fmla="*/ 319 h 253"/>
                <a:gd name="T4" fmla="*/ 129 w 116"/>
                <a:gd name="T5" fmla="*/ 285 h 253"/>
                <a:gd name="T6" fmla="*/ 119 w 116"/>
                <a:gd name="T7" fmla="*/ 259 h 253"/>
                <a:gd name="T8" fmla="*/ 119 w 116"/>
                <a:gd name="T9" fmla="*/ 236 h 253"/>
                <a:gd name="T10" fmla="*/ 106 w 116"/>
                <a:gd name="T11" fmla="*/ 202 h 253"/>
                <a:gd name="T12" fmla="*/ 106 w 116"/>
                <a:gd name="T13" fmla="*/ 176 h 253"/>
                <a:gd name="T14" fmla="*/ 152 w 116"/>
                <a:gd name="T15" fmla="*/ 154 h 253"/>
                <a:gd name="T16" fmla="*/ 165 w 116"/>
                <a:gd name="T17" fmla="*/ 132 h 253"/>
                <a:gd name="T18" fmla="*/ 152 w 116"/>
                <a:gd name="T19" fmla="*/ 132 h 253"/>
                <a:gd name="T20" fmla="*/ 129 w 116"/>
                <a:gd name="T21" fmla="*/ 119 h 253"/>
                <a:gd name="T22" fmla="*/ 129 w 116"/>
                <a:gd name="T23" fmla="*/ 108 h 253"/>
                <a:gd name="T24" fmla="*/ 129 w 116"/>
                <a:gd name="T25" fmla="*/ 97 h 253"/>
                <a:gd name="T26" fmla="*/ 119 w 116"/>
                <a:gd name="T27" fmla="*/ 84 h 253"/>
                <a:gd name="T28" fmla="*/ 106 w 116"/>
                <a:gd name="T29" fmla="*/ 84 h 253"/>
                <a:gd name="T30" fmla="*/ 119 w 116"/>
                <a:gd name="T31" fmla="*/ 24 h 253"/>
                <a:gd name="T32" fmla="*/ 106 w 116"/>
                <a:gd name="T33" fmla="*/ 0 h 253"/>
                <a:gd name="T34" fmla="*/ 93 w 116"/>
                <a:gd name="T35" fmla="*/ 0 h 253"/>
                <a:gd name="T36" fmla="*/ 93 w 116"/>
                <a:gd name="T37" fmla="*/ 24 h 253"/>
                <a:gd name="T38" fmla="*/ 72 w 116"/>
                <a:gd name="T39" fmla="*/ 24 h 253"/>
                <a:gd name="T40" fmla="*/ 59 w 116"/>
                <a:gd name="T41" fmla="*/ 36 h 253"/>
                <a:gd name="T42" fmla="*/ 36 w 116"/>
                <a:gd name="T43" fmla="*/ 84 h 253"/>
                <a:gd name="T44" fmla="*/ 26 w 116"/>
                <a:gd name="T45" fmla="*/ 97 h 253"/>
                <a:gd name="T46" fmla="*/ 14 w 116"/>
                <a:gd name="T47" fmla="*/ 119 h 253"/>
                <a:gd name="T48" fmla="*/ 14 w 116"/>
                <a:gd name="T49" fmla="*/ 132 h 253"/>
                <a:gd name="T50" fmla="*/ 0 w 116"/>
                <a:gd name="T51" fmla="*/ 143 h 253"/>
                <a:gd name="T52" fmla="*/ 26 w 116"/>
                <a:gd name="T53" fmla="*/ 167 h 253"/>
                <a:gd name="T54" fmla="*/ 36 w 116"/>
                <a:gd name="T55" fmla="*/ 191 h 253"/>
                <a:gd name="T56" fmla="*/ 49 w 116"/>
                <a:gd name="T57" fmla="*/ 225 h 253"/>
                <a:gd name="T58" fmla="*/ 36 w 116"/>
                <a:gd name="T59" fmla="*/ 236 h 253"/>
                <a:gd name="T60" fmla="*/ 59 w 116"/>
                <a:gd name="T61" fmla="*/ 249 h 253"/>
                <a:gd name="T62" fmla="*/ 85 w 116"/>
                <a:gd name="T63" fmla="*/ 225 h 253"/>
                <a:gd name="T64" fmla="*/ 93 w 116"/>
                <a:gd name="T65" fmla="*/ 236 h 253"/>
                <a:gd name="T66" fmla="*/ 119 w 116"/>
                <a:gd name="T67" fmla="*/ 308 h 253"/>
                <a:gd name="T68" fmla="*/ 119 w 116"/>
                <a:gd name="T69" fmla="*/ 367 h 2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253"/>
                <a:gd name="T107" fmla="*/ 116 w 116"/>
                <a:gd name="T108" fmla="*/ 253 h 2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253">
                  <a:moveTo>
                    <a:pt x="83" y="252"/>
                  </a:moveTo>
                  <a:lnTo>
                    <a:pt x="99" y="218"/>
                  </a:lnTo>
                  <a:lnTo>
                    <a:pt x="90" y="196"/>
                  </a:lnTo>
                  <a:lnTo>
                    <a:pt x="83" y="178"/>
                  </a:lnTo>
                  <a:lnTo>
                    <a:pt x="83" y="162"/>
                  </a:lnTo>
                  <a:lnTo>
                    <a:pt x="74" y="138"/>
                  </a:lnTo>
                  <a:lnTo>
                    <a:pt x="74" y="121"/>
                  </a:lnTo>
                  <a:lnTo>
                    <a:pt x="106" y="106"/>
                  </a:lnTo>
                  <a:lnTo>
                    <a:pt x="115" y="90"/>
                  </a:lnTo>
                  <a:lnTo>
                    <a:pt x="106" y="90"/>
                  </a:lnTo>
                  <a:lnTo>
                    <a:pt x="90" y="81"/>
                  </a:lnTo>
                  <a:lnTo>
                    <a:pt x="90" y="74"/>
                  </a:lnTo>
                  <a:lnTo>
                    <a:pt x="90" y="66"/>
                  </a:lnTo>
                  <a:lnTo>
                    <a:pt x="83" y="57"/>
                  </a:lnTo>
                  <a:lnTo>
                    <a:pt x="74" y="57"/>
                  </a:lnTo>
                  <a:lnTo>
                    <a:pt x="83" y="16"/>
                  </a:lnTo>
                  <a:lnTo>
                    <a:pt x="74" y="0"/>
                  </a:lnTo>
                  <a:lnTo>
                    <a:pt x="65" y="0"/>
                  </a:lnTo>
                  <a:lnTo>
                    <a:pt x="65" y="16"/>
                  </a:lnTo>
                  <a:lnTo>
                    <a:pt x="50" y="16"/>
                  </a:lnTo>
                  <a:lnTo>
                    <a:pt x="41" y="25"/>
                  </a:lnTo>
                  <a:lnTo>
                    <a:pt x="25" y="57"/>
                  </a:lnTo>
                  <a:lnTo>
                    <a:pt x="18" y="66"/>
                  </a:lnTo>
                  <a:lnTo>
                    <a:pt x="10" y="81"/>
                  </a:lnTo>
                  <a:lnTo>
                    <a:pt x="10" y="90"/>
                  </a:lnTo>
                  <a:lnTo>
                    <a:pt x="0" y="97"/>
                  </a:lnTo>
                  <a:lnTo>
                    <a:pt x="18" y="115"/>
                  </a:lnTo>
                  <a:lnTo>
                    <a:pt x="25" y="131"/>
                  </a:lnTo>
                  <a:lnTo>
                    <a:pt x="34" y="155"/>
                  </a:lnTo>
                  <a:lnTo>
                    <a:pt x="25" y="162"/>
                  </a:lnTo>
                  <a:lnTo>
                    <a:pt x="41" y="171"/>
                  </a:lnTo>
                  <a:lnTo>
                    <a:pt x="59" y="155"/>
                  </a:lnTo>
                  <a:lnTo>
                    <a:pt x="65" y="162"/>
                  </a:lnTo>
                  <a:lnTo>
                    <a:pt x="83" y="211"/>
                  </a:lnTo>
                  <a:lnTo>
                    <a:pt x="83" y="252"/>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06" name="Freeform 108"/>
            <p:cNvSpPr>
              <a:spLocks/>
            </p:cNvSpPr>
            <p:nvPr/>
          </p:nvSpPr>
          <p:spPr bwMode="blackWhite">
            <a:xfrm>
              <a:off x="4143" y="2261"/>
              <a:ext cx="108" cy="215"/>
            </a:xfrm>
            <a:custGeom>
              <a:avLst/>
              <a:gdLst>
                <a:gd name="T0" fmla="*/ 47 w 98"/>
                <a:gd name="T1" fmla="*/ 0 h 196"/>
                <a:gd name="T2" fmla="*/ 0 w 98"/>
                <a:gd name="T3" fmla="*/ 22 h 196"/>
                <a:gd name="T4" fmla="*/ 0 w 98"/>
                <a:gd name="T5" fmla="*/ 46 h 196"/>
                <a:gd name="T6" fmla="*/ 13 w 98"/>
                <a:gd name="T7" fmla="*/ 80 h 196"/>
                <a:gd name="T8" fmla="*/ 13 w 98"/>
                <a:gd name="T9" fmla="*/ 104 h 196"/>
                <a:gd name="T10" fmla="*/ 24 w 98"/>
                <a:gd name="T11" fmla="*/ 132 h 196"/>
                <a:gd name="T12" fmla="*/ 37 w 98"/>
                <a:gd name="T13" fmla="*/ 162 h 196"/>
                <a:gd name="T14" fmla="*/ 13 w 98"/>
                <a:gd name="T15" fmla="*/ 212 h 196"/>
                <a:gd name="T16" fmla="*/ 13 w 98"/>
                <a:gd name="T17" fmla="*/ 222 h 196"/>
                <a:gd name="T18" fmla="*/ 13 w 98"/>
                <a:gd name="T19" fmla="*/ 235 h 196"/>
                <a:gd name="T20" fmla="*/ 47 w 98"/>
                <a:gd name="T21" fmla="*/ 270 h 196"/>
                <a:gd name="T22" fmla="*/ 47 w 98"/>
                <a:gd name="T23" fmla="*/ 257 h 196"/>
                <a:gd name="T24" fmla="*/ 61 w 98"/>
                <a:gd name="T25" fmla="*/ 270 h 196"/>
                <a:gd name="T26" fmla="*/ 74 w 98"/>
                <a:gd name="T27" fmla="*/ 283 h 196"/>
                <a:gd name="T28" fmla="*/ 83 w 98"/>
                <a:gd name="T29" fmla="*/ 270 h 196"/>
                <a:gd name="T30" fmla="*/ 74 w 98"/>
                <a:gd name="T31" fmla="*/ 257 h 196"/>
                <a:gd name="T32" fmla="*/ 47 w 98"/>
                <a:gd name="T33" fmla="*/ 257 h 196"/>
                <a:gd name="T34" fmla="*/ 37 w 98"/>
                <a:gd name="T35" fmla="*/ 212 h 196"/>
                <a:gd name="T36" fmla="*/ 24 w 98"/>
                <a:gd name="T37" fmla="*/ 212 h 196"/>
                <a:gd name="T38" fmla="*/ 24 w 98"/>
                <a:gd name="T39" fmla="*/ 199 h 196"/>
                <a:gd name="T40" fmla="*/ 37 w 98"/>
                <a:gd name="T41" fmla="*/ 162 h 196"/>
                <a:gd name="T42" fmla="*/ 37 w 98"/>
                <a:gd name="T43" fmla="*/ 139 h 196"/>
                <a:gd name="T44" fmla="*/ 61 w 98"/>
                <a:gd name="T45" fmla="*/ 139 h 196"/>
                <a:gd name="T46" fmla="*/ 61 w 98"/>
                <a:gd name="T47" fmla="*/ 151 h 196"/>
                <a:gd name="T48" fmla="*/ 74 w 98"/>
                <a:gd name="T49" fmla="*/ 151 h 196"/>
                <a:gd name="T50" fmla="*/ 96 w 98"/>
                <a:gd name="T51" fmla="*/ 177 h 196"/>
                <a:gd name="T52" fmla="*/ 96 w 98"/>
                <a:gd name="T53" fmla="*/ 162 h 196"/>
                <a:gd name="T54" fmla="*/ 83 w 98"/>
                <a:gd name="T55" fmla="*/ 139 h 196"/>
                <a:gd name="T56" fmla="*/ 96 w 98"/>
                <a:gd name="T57" fmla="*/ 116 h 196"/>
                <a:gd name="T58" fmla="*/ 143 w 98"/>
                <a:gd name="T59" fmla="*/ 116 h 196"/>
                <a:gd name="T60" fmla="*/ 143 w 98"/>
                <a:gd name="T61" fmla="*/ 94 h 196"/>
                <a:gd name="T62" fmla="*/ 132 w 98"/>
                <a:gd name="T63" fmla="*/ 80 h 196"/>
                <a:gd name="T64" fmla="*/ 119 w 98"/>
                <a:gd name="T65" fmla="*/ 58 h 196"/>
                <a:gd name="T66" fmla="*/ 110 w 98"/>
                <a:gd name="T67" fmla="*/ 36 h 196"/>
                <a:gd name="T68" fmla="*/ 83 w 98"/>
                <a:gd name="T69" fmla="*/ 46 h 196"/>
                <a:gd name="T70" fmla="*/ 61 w 98"/>
                <a:gd name="T71" fmla="*/ 58 h 196"/>
                <a:gd name="T72" fmla="*/ 61 w 98"/>
                <a:gd name="T73" fmla="*/ 22 h 196"/>
                <a:gd name="T74" fmla="*/ 47 w 98"/>
                <a:gd name="T75" fmla="*/ 13 h 196"/>
                <a:gd name="T76" fmla="*/ 47 w 98"/>
                <a:gd name="T77" fmla="*/ 0 h 1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8"/>
                <a:gd name="T118" fmla="*/ 0 h 196"/>
                <a:gd name="T119" fmla="*/ 98 w 98"/>
                <a:gd name="T120" fmla="*/ 196 h 1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8" h="196">
                  <a:moveTo>
                    <a:pt x="32" y="0"/>
                  </a:moveTo>
                  <a:lnTo>
                    <a:pt x="0" y="15"/>
                  </a:lnTo>
                  <a:lnTo>
                    <a:pt x="0" y="32"/>
                  </a:lnTo>
                  <a:lnTo>
                    <a:pt x="9" y="56"/>
                  </a:lnTo>
                  <a:lnTo>
                    <a:pt x="9" y="72"/>
                  </a:lnTo>
                  <a:lnTo>
                    <a:pt x="16" y="90"/>
                  </a:lnTo>
                  <a:lnTo>
                    <a:pt x="25" y="112"/>
                  </a:lnTo>
                  <a:lnTo>
                    <a:pt x="9" y="146"/>
                  </a:lnTo>
                  <a:lnTo>
                    <a:pt x="9" y="153"/>
                  </a:lnTo>
                  <a:lnTo>
                    <a:pt x="9" y="162"/>
                  </a:lnTo>
                  <a:lnTo>
                    <a:pt x="32" y="186"/>
                  </a:lnTo>
                  <a:lnTo>
                    <a:pt x="32" y="177"/>
                  </a:lnTo>
                  <a:lnTo>
                    <a:pt x="41" y="186"/>
                  </a:lnTo>
                  <a:lnTo>
                    <a:pt x="50" y="195"/>
                  </a:lnTo>
                  <a:lnTo>
                    <a:pt x="56" y="186"/>
                  </a:lnTo>
                  <a:lnTo>
                    <a:pt x="50" y="177"/>
                  </a:lnTo>
                  <a:lnTo>
                    <a:pt x="32" y="177"/>
                  </a:lnTo>
                  <a:lnTo>
                    <a:pt x="25" y="146"/>
                  </a:lnTo>
                  <a:lnTo>
                    <a:pt x="16" y="146"/>
                  </a:lnTo>
                  <a:lnTo>
                    <a:pt x="16" y="137"/>
                  </a:lnTo>
                  <a:lnTo>
                    <a:pt x="25" y="112"/>
                  </a:lnTo>
                  <a:lnTo>
                    <a:pt x="25" y="97"/>
                  </a:lnTo>
                  <a:lnTo>
                    <a:pt x="41" y="97"/>
                  </a:lnTo>
                  <a:lnTo>
                    <a:pt x="41" y="105"/>
                  </a:lnTo>
                  <a:lnTo>
                    <a:pt x="50" y="105"/>
                  </a:lnTo>
                  <a:lnTo>
                    <a:pt x="65" y="122"/>
                  </a:lnTo>
                  <a:lnTo>
                    <a:pt x="65" y="112"/>
                  </a:lnTo>
                  <a:lnTo>
                    <a:pt x="56" y="97"/>
                  </a:lnTo>
                  <a:lnTo>
                    <a:pt x="65" y="80"/>
                  </a:lnTo>
                  <a:lnTo>
                    <a:pt x="97" y="80"/>
                  </a:lnTo>
                  <a:lnTo>
                    <a:pt x="97" y="65"/>
                  </a:lnTo>
                  <a:lnTo>
                    <a:pt x="90" y="56"/>
                  </a:lnTo>
                  <a:lnTo>
                    <a:pt x="81" y="40"/>
                  </a:lnTo>
                  <a:lnTo>
                    <a:pt x="75" y="25"/>
                  </a:lnTo>
                  <a:lnTo>
                    <a:pt x="56" y="32"/>
                  </a:lnTo>
                  <a:lnTo>
                    <a:pt x="41" y="40"/>
                  </a:lnTo>
                  <a:lnTo>
                    <a:pt x="41" y="15"/>
                  </a:lnTo>
                  <a:lnTo>
                    <a:pt x="32" y="9"/>
                  </a:lnTo>
                  <a:lnTo>
                    <a:pt x="32"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07" name="Freeform 109"/>
            <p:cNvSpPr>
              <a:spLocks/>
            </p:cNvSpPr>
            <p:nvPr/>
          </p:nvSpPr>
          <p:spPr bwMode="blackWhite">
            <a:xfrm>
              <a:off x="4179" y="2233"/>
              <a:ext cx="100" cy="129"/>
            </a:xfrm>
            <a:custGeom>
              <a:avLst/>
              <a:gdLst>
                <a:gd name="T0" fmla="*/ 132 w 91"/>
                <a:gd name="T1" fmla="*/ 161 h 116"/>
                <a:gd name="T2" fmla="*/ 132 w 91"/>
                <a:gd name="T3" fmla="*/ 137 h 116"/>
                <a:gd name="T4" fmla="*/ 108 w 91"/>
                <a:gd name="T5" fmla="*/ 112 h 116"/>
                <a:gd name="T6" fmla="*/ 108 w 91"/>
                <a:gd name="T7" fmla="*/ 99 h 116"/>
                <a:gd name="T8" fmla="*/ 63 w 91"/>
                <a:gd name="T9" fmla="*/ 60 h 116"/>
                <a:gd name="T10" fmla="*/ 85 w 91"/>
                <a:gd name="T11" fmla="*/ 52 h 116"/>
                <a:gd name="T12" fmla="*/ 71 w 91"/>
                <a:gd name="T13" fmla="*/ 38 h 116"/>
                <a:gd name="T14" fmla="*/ 48 w 91"/>
                <a:gd name="T15" fmla="*/ 24 h 116"/>
                <a:gd name="T16" fmla="*/ 35 w 91"/>
                <a:gd name="T17" fmla="*/ 0 h 116"/>
                <a:gd name="T18" fmla="*/ 26 w 91"/>
                <a:gd name="T19" fmla="*/ 0 h 116"/>
                <a:gd name="T20" fmla="*/ 26 w 91"/>
                <a:gd name="T21" fmla="*/ 24 h 116"/>
                <a:gd name="T22" fmla="*/ 13 w 91"/>
                <a:gd name="T23" fmla="*/ 24 h 116"/>
                <a:gd name="T24" fmla="*/ 13 w 91"/>
                <a:gd name="T25" fmla="*/ 13 h 116"/>
                <a:gd name="T26" fmla="*/ 0 w 91"/>
                <a:gd name="T27" fmla="*/ 38 h 116"/>
                <a:gd name="T28" fmla="*/ 0 w 91"/>
                <a:gd name="T29" fmla="*/ 52 h 116"/>
                <a:gd name="T30" fmla="*/ 13 w 91"/>
                <a:gd name="T31" fmla="*/ 60 h 116"/>
                <a:gd name="T32" fmla="*/ 13 w 91"/>
                <a:gd name="T33" fmla="*/ 99 h 116"/>
                <a:gd name="T34" fmla="*/ 35 w 91"/>
                <a:gd name="T35" fmla="*/ 87 h 116"/>
                <a:gd name="T36" fmla="*/ 63 w 91"/>
                <a:gd name="T37" fmla="*/ 77 h 116"/>
                <a:gd name="T38" fmla="*/ 71 w 91"/>
                <a:gd name="T39" fmla="*/ 99 h 116"/>
                <a:gd name="T40" fmla="*/ 85 w 91"/>
                <a:gd name="T41" fmla="*/ 123 h 116"/>
                <a:gd name="T42" fmla="*/ 95 w 91"/>
                <a:gd name="T43" fmla="*/ 137 h 116"/>
                <a:gd name="T44" fmla="*/ 95 w 91"/>
                <a:gd name="T45" fmla="*/ 161 h 116"/>
                <a:gd name="T46" fmla="*/ 108 w 91"/>
                <a:gd name="T47" fmla="*/ 176 h 116"/>
                <a:gd name="T48" fmla="*/ 108 w 91"/>
                <a:gd name="T49" fmla="*/ 161 h 116"/>
                <a:gd name="T50" fmla="*/ 132 w 91"/>
                <a:gd name="T51" fmla="*/ 161 h 1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1"/>
                <a:gd name="T79" fmla="*/ 0 h 116"/>
                <a:gd name="T80" fmla="*/ 91 w 91"/>
                <a:gd name="T81" fmla="*/ 116 h 1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1" h="116">
                  <a:moveTo>
                    <a:pt x="90" y="105"/>
                  </a:moveTo>
                  <a:lnTo>
                    <a:pt x="90" y="90"/>
                  </a:lnTo>
                  <a:lnTo>
                    <a:pt x="74" y="74"/>
                  </a:lnTo>
                  <a:lnTo>
                    <a:pt x="74" y="65"/>
                  </a:lnTo>
                  <a:lnTo>
                    <a:pt x="43" y="40"/>
                  </a:lnTo>
                  <a:lnTo>
                    <a:pt x="58" y="34"/>
                  </a:lnTo>
                  <a:lnTo>
                    <a:pt x="49" y="25"/>
                  </a:lnTo>
                  <a:lnTo>
                    <a:pt x="33" y="16"/>
                  </a:lnTo>
                  <a:lnTo>
                    <a:pt x="24" y="0"/>
                  </a:lnTo>
                  <a:lnTo>
                    <a:pt x="18" y="0"/>
                  </a:lnTo>
                  <a:lnTo>
                    <a:pt x="18" y="16"/>
                  </a:lnTo>
                  <a:lnTo>
                    <a:pt x="9" y="16"/>
                  </a:lnTo>
                  <a:lnTo>
                    <a:pt x="9" y="9"/>
                  </a:lnTo>
                  <a:lnTo>
                    <a:pt x="0" y="25"/>
                  </a:lnTo>
                  <a:lnTo>
                    <a:pt x="0" y="34"/>
                  </a:lnTo>
                  <a:lnTo>
                    <a:pt x="9" y="40"/>
                  </a:lnTo>
                  <a:lnTo>
                    <a:pt x="9" y="65"/>
                  </a:lnTo>
                  <a:lnTo>
                    <a:pt x="24" y="57"/>
                  </a:lnTo>
                  <a:lnTo>
                    <a:pt x="43" y="50"/>
                  </a:lnTo>
                  <a:lnTo>
                    <a:pt x="49" y="65"/>
                  </a:lnTo>
                  <a:lnTo>
                    <a:pt x="58" y="81"/>
                  </a:lnTo>
                  <a:lnTo>
                    <a:pt x="65" y="90"/>
                  </a:lnTo>
                  <a:lnTo>
                    <a:pt x="65" y="105"/>
                  </a:lnTo>
                  <a:lnTo>
                    <a:pt x="74" y="115"/>
                  </a:lnTo>
                  <a:lnTo>
                    <a:pt x="74" y="105"/>
                  </a:lnTo>
                  <a:lnTo>
                    <a:pt x="90" y="105"/>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08" name="Freeform 110"/>
            <p:cNvSpPr>
              <a:spLocks/>
            </p:cNvSpPr>
            <p:nvPr/>
          </p:nvSpPr>
          <p:spPr bwMode="blackWhite">
            <a:xfrm>
              <a:off x="4205" y="2227"/>
              <a:ext cx="101" cy="204"/>
            </a:xfrm>
            <a:custGeom>
              <a:avLst/>
              <a:gdLst>
                <a:gd name="T0" fmla="*/ 0 w 92"/>
                <a:gd name="T1" fmla="*/ 11 h 186"/>
                <a:gd name="T2" fmla="*/ 0 w 92"/>
                <a:gd name="T3" fmla="*/ 0 h 186"/>
                <a:gd name="T4" fmla="*/ 13 w 92"/>
                <a:gd name="T5" fmla="*/ 11 h 186"/>
                <a:gd name="T6" fmla="*/ 59 w 92"/>
                <a:gd name="T7" fmla="*/ 0 h 186"/>
                <a:gd name="T8" fmla="*/ 86 w 92"/>
                <a:gd name="T9" fmla="*/ 0 h 186"/>
                <a:gd name="T10" fmla="*/ 86 w 92"/>
                <a:gd name="T11" fmla="*/ 24 h 186"/>
                <a:gd name="T12" fmla="*/ 108 w 92"/>
                <a:gd name="T13" fmla="*/ 24 h 186"/>
                <a:gd name="T14" fmla="*/ 86 w 92"/>
                <a:gd name="T15" fmla="*/ 33 h 186"/>
                <a:gd name="T16" fmla="*/ 72 w 92"/>
                <a:gd name="T17" fmla="*/ 59 h 186"/>
                <a:gd name="T18" fmla="*/ 59 w 92"/>
                <a:gd name="T19" fmla="*/ 69 h 186"/>
                <a:gd name="T20" fmla="*/ 120 w 92"/>
                <a:gd name="T21" fmla="*/ 150 h 186"/>
                <a:gd name="T22" fmla="*/ 133 w 92"/>
                <a:gd name="T23" fmla="*/ 177 h 186"/>
                <a:gd name="T24" fmla="*/ 120 w 92"/>
                <a:gd name="T25" fmla="*/ 223 h 186"/>
                <a:gd name="T26" fmla="*/ 96 w 92"/>
                <a:gd name="T27" fmla="*/ 235 h 186"/>
                <a:gd name="T28" fmla="*/ 86 w 92"/>
                <a:gd name="T29" fmla="*/ 235 h 186"/>
                <a:gd name="T30" fmla="*/ 72 w 92"/>
                <a:gd name="T31" fmla="*/ 258 h 186"/>
                <a:gd name="T32" fmla="*/ 49 w 92"/>
                <a:gd name="T33" fmla="*/ 269 h 186"/>
                <a:gd name="T34" fmla="*/ 49 w 92"/>
                <a:gd name="T35" fmla="*/ 245 h 186"/>
                <a:gd name="T36" fmla="*/ 36 w 92"/>
                <a:gd name="T37" fmla="*/ 235 h 186"/>
                <a:gd name="T38" fmla="*/ 59 w 92"/>
                <a:gd name="T39" fmla="*/ 223 h 186"/>
                <a:gd name="T40" fmla="*/ 72 w 92"/>
                <a:gd name="T41" fmla="*/ 208 h 186"/>
                <a:gd name="T42" fmla="*/ 96 w 92"/>
                <a:gd name="T43" fmla="*/ 199 h 186"/>
                <a:gd name="T44" fmla="*/ 96 w 92"/>
                <a:gd name="T45" fmla="*/ 162 h 186"/>
                <a:gd name="T46" fmla="*/ 96 w 92"/>
                <a:gd name="T47" fmla="*/ 139 h 186"/>
                <a:gd name="T48" fmla="*/ 72 w 92"/>
                <a:gd name="T49" fmla="*/ 117 h 186"/>
                <a:gd name="T50" fmla="*/ 72 w 92"/>
                <a:gd name="T51" fmla="*/ 104 h 186"/>
                <a:gd name="T52" fmla="*/ 27 w 92"/>
                <a:gd name="T53" fmla="*/ 69 h 186"/>
                <a:gd name="T54" fmla="*/ 49 w 92"/>
                <a:gd name="T55" fmla="*/ 59 h 186"/>
                <a:gd name="T56" fmla="*/ 36 w 92"/>
                <a:gd name="T57" fmla="*/ 46 h 186"/>
                <a:gd name="T58" fmla="*/ 13 w 92"/>
                <a:gd name="T59" fmla="*/ 33 h 186"/>
                <a:gd name="T60" fmla="*/ 0 w 92"/>
                <a:gd name="T61" fmla="*/ 11 h 1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2"/>
                <a:gd name="T94" fmla="*/ 0 h 186"/>
                <a:gd name="T95" fmla="*/ 92 w 92"/>
                <a:gd name="T96" fmla="*/ 186 h 1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2" h="186">
                  <a:moveTo>
                    <a:pt x="0" y="7"/>
                  </a:moveTo>
                  <a:lnTo>
                    <a:pt x="0" y="0"/>
                  </a:lnTo>
                  <a:lnTo>
                    <a:pt x="9" y="7"/>
                  </a:lnTo>
                  <a:lnTo>
                    <a:pt x="41" y="0"/>
                  </a:lnTo>
                  <a:lnTo>
                    <a:pt x="59" y="0"/>
                  </a:lnTo>
                  <a:lnTo>
                    <a:pt x="59" y="16"/>
                  </a:lnTo>
                  <a:lnTo>
                    <a:pt x="74" y="16"/>
                  </a:lnTo>
                  <a:lnTo>
                    <a:pt x="59" y="23"/>
                  </a:lnTo>
                  <a:lnTo>
                    <a:pt x="50" y="41"/>
                  </a:lnTo>
                  <a:lnTo>
                    <a:pt x="41" y="47"/>
                  </a:lnTo>
                  <a:lnTo>
                    <a:pt x="82" y="104"/>
                  </a:lnTo>
                  <a:lnTo>
                    <a:pt x="91" y="122"/>
                  </a:lnTo>
                  <a:lnTo>
                    <a:pt x="82" y="154"/>
                  </a:lnTo>
                  <a:lnTo>
                    <a:pt x="66" y="162"/>
                  </a:lnTo>
                  <a:lnTo>
                    <a:pt x="59" y="162"/>
                  </a:lnTo>
                  <a:lnTo>
                    <a:pt x="50" y="178"/>
                  </a:lnTo>
                  <a:lnTo>
                    <a:pt x="34" y="185"/>
                  </a:lnTo>
                  <a:lnTo>
                    <a:pt x="34" y="169"/>
                  </a:lnTo>
                  <a:lnTo>
                    <a:pt x="25" y="162"/>
                  </a:lnTo>
                  <a:lnTo>
                    <a:pt x="41" y="154"/>
                  </a:lnTo>
                  <a:lnTo>
                    <a:pt x="50" y="144"/>
                  </a:lnTo>
                  <a:lnTo>
                    <a:pt x="66" y="137"/>
                  </a:lnTo>
                  <a:lnTo>
                    <a:pt x="66" y="112"/>
                  </a:lnTo>
                  <a:lnTo>
                    <a:pt x="66" y="97"/>
                  </a:lnTo>
                  <a:lnTo>
                    <a:pt x="50" y="81"/>
                  </a:lnTo>
                  <a:lnTo>
                    <a:pt x="50" y="72"/>
                  </a:lnTo>
                  <a:lnTo>
                    <a:pt x="19" y="47"/>
                  </a:lnTo>
                  <a:lnTo>
                    <a:pt x="34" y="41"/>
                  </a:lnTo>
                  <a:lnTo>
                    <a:pt x="25" y="32"/>
                  </a:lnTo>
                  <a:lnTo>
                    <a:pt x="9" y="23"/>
                  </a:lnTo>
                  <a:lnTo>
                    <a:pt x="0" y="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09" name="Freeform 111"/>
            <p:cNvSpPr>
              <a:spLocks/>
            </p:cNvSpPr>
            <p:nvPr/>
          </p:nvSpPr>
          <p:spPr bwMode="blackWhite">
            <a:xfrm>
              <a:off x="4205" y="2350"/>
              <a:ext cx="74" cy="56"/>
            </a:xfrm>
            <a:custGeom>
              <a:avLst/>
              <a:gdLst>
                <a:gd name="T0" fmla="*/ 38 w 67"/>
                <a:gd name="T1" fmla="*/ 72 h 51"/>
                <a:gd name="T2" fmla="*/ 61 w 67"/>
                <a:gd name="T3" fmla="*/ 61 h 51"/>
                <a:gd name="T4" fmla="*/ 74 w 67"/>
                <a:gd name="T5" fmla="*/ 46 h 51"/>
                <a:gd name="T6" fmla="*/ 98 w 67"/>
                <a:gd name="T7" fmla="*/ 36 h 51"/>
                <a:gd name="T8" fmla="*/ 98 w 67"/>
                <a:gd name="T9" fmla="*/ 0 h 51"/>
                <a:gd name="T10" fmla="*/ 74 w 67"/>
                <a:gd name="T11" fmla="*/ 0 h 51"/>
                <a:gd name="T12" fmla="*/ 74 w 67"/>
                <a:gd name="T13" fmla="*/ 14 h 51"/>
                <a:gd name="T14" fmla="*/ 61 w 67"/>
                <a:gd name="T15" fmla="*/ 0 h 51"/>
                <a:gd name="T16" fmla="*/ 13 w 67"/>
                <a:gd name="T17" fmla="*/ 0 h 51"/>
                <a:gd name="T18" fmla="*/ 0 w 67"/>
                <a:gd name="T19" fmla="*/ 25 h 51"/>
                <a:gd name="T20" fmla="*/ 13 w 67"/>
                <a:gd name="T21" fmla="*/ 46 h 51"/>
                <a:gd name="T22" fmla="*/ 13 w 67"/>
                <a:gd name="T23" fmla="*/ 61 h 51"/>
                <a:gd name="T24" fmla="*/ 13 w 67"/>
                <a:gd name="T25" fmla="*/ 72 h 51"/>
                <a:gd name="T26" fmla="*/ 38 w 67"/>
                <a:gd name="T27" fmla="*/ 72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51"/>
                <a:gd name="T44" fmla="*/ 67 w 67"/>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51">
                  <a:moveTo>
                    <a:pt x="25" y="50"/>
                  </a:moveTo>
                  <a:lnTo>
                    <a:pt x="41" y="42"/>
                  </a:lnTo>
                  <a:lnTo>
                    <a:pt x="50" y="32"/>
                  </a:lnTo>
                  <a:lnTo>
                    <a:pt x="66" y="25"/>
                  </a:lnTo>
                  <a:lnTo>
                    <a:pt x="66" y="0"/>
                  </a:lnTo>
                  <a:lnTo>
                    <a:pt x="50" y="0"/>
                  </a:lnTo>
                  <a:lnTo>
                    <a:pt x="50" y="10"/>
                  </a:lnTo>
                  <a:lnTo>
                    <a:pt x="41" y="0"/>
                  </a:lnTo>
                  <a:lnTo>
                    <a:pt x="9" y="0"/>
                  </a:lnTo>
                  <a:lnTo>
                    <a:pt x="0" y="17"/>
                  </a:lnTo>
                  <a:lnTo>
                    <a:pt x="9" y="32"/>
                  </a:lnTo>
                  <a:lnTo>
                    <a:pt x="9" y="42"/>
                  </a:lnTo>
                  <a:lnTo>
                    <a:pt x="9" y="50"/>
                  </a:lnTo>
                  <a:lnTo>
                    <a:pt x="25" y="5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10" name="Freeform 112"/>
            <p:cNvSpPr>
              <a:spLocks/>
            </p:cNvSpPr>
            <p:nvPr/>
          </p:nvSpPr>
          <p:spPr bwMode="blackWhite">
            <a:xfrm>
              <a:off x="4179" y="2456"/>
              <a:ext cx="55" cy="82"/>
            </a:xfrm>
            <a:custGeom>
              <a:avLst/>
              <a:gdLst>
                <a:gd name="T0" fmla="*/ 35 w 50"/>
                <a:gd name="T1" fmla="*/ 13 h 75"/>
                <a:gd name="T2" fmla="*/ 26 w 50"/>
                <a:gd name="T3" fmla="*/ 26 h 75"/>
                <a:gd name="T4" fmla="*/ 13 w 50"/>
                <a:gd name="T5" fmla="*/ 13 h 75"/>
                <a:gd name="T6" fmla="*/ 0 w 50"/>
                <a:gd name="T7" fmla="*/ 0 h 75"/>
                <a:gd name="T8" fmla="*/ 0 w 50"/>
                <a:gd name="T9" fmla="*/ 13 h 75"/>
                <a:gd name="T10" fmla="*/ 0 w 50"/>
                <a:gd name="T11" fmla="*/ 48 h 75"/>
                <a:gd name="T12" fmla="*/ 26 w 50"/>
                <a:gd name="T13" fmla="*/ 72 h 75"/>
                <a:gd name="T14" fmla="*/ 63 w 50"/>
                <a:gd name="T15" fmla="*/ 106 h 75"/>
                <a:gd name="T16" fmla="*/ 72 w 50"/>
                <a:gd name="T17" fmla="*/ 106 h 75"/>
                <a:gd name="T18" fmla="*/ 63 w 50"/>
                <a:gd name="T19" fmla="*/ 72 h 75"/>
                <a:gd name="T20" fmla="*/ 63 w 50"/>
                <a:gd name="T21" fmla="*/ 36 h 75"/>
                <a:gd name="T22" fmla="*/ 35 w 50"/>
                <a:gd name="T23" fmla="*/ 13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5"/>
                <a:gd name="T38" fmla="*/ 50 w 50"/>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5">
                  <a:moveTo>
                    <a:pt x="24" y="9"/>
                  </a:moveTo>
                  <a:lnTo>
                    <a:pt x="18" y="18"/>
                  </a:lnTo>
                  <a:lnTo>
                    <a:pt x="9" y="9"/>
                  </a:lnTo>
                  <a:lnTo>
                    <a:pt x="0" y="0"/>
                  </a:lnTo>
                  <a:lnTo>
                    <a:pt x="0" y="9"/>
                  </a:lnTo>
                  <a:lnTo>
                    <a:pt x="0" y="34"/>
                  </a:lnTo>
                  <a:lnTo>
                    <a:pt x="18" y="50"/>
                  </a:lnTo>
                  <a:lnTo>
                    <a:pt x="43" y="74"/>
                  </a:lnTo>
                  <a:lnTo>
                    <a:pt x="49" y="74"/>
                  </a:lnTo>
                  <a:lnTo>
                    <a:pt x="43" y="50"/>
                  </a:lnTo>
                  <a:lnTo>
                    <a:pt x="43" y="25"/>
                  </a:lnTo>
                  <a:lnTo>
                    <a:pt x="24" y="9"/>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11" name="Freeform 113"/>
            <p:cNvSpPr>
              <a:spLocks/>
            </p:cNvSpPr>
            <p:nvPr/>
          </p:nvSpPr>
          <p:spPr bwMode="blackWhite">
            <a:xfrm>
              <a:off x="4306" y="2456"/>
              <a:ext cx="144" cy="82"/>
            </a:xfrm>
            <a:custGeom>
              <a:avLst/>
              <a:gdLst>
                <a:gd name="T0" fmla="*/ 104 w 131"/>
                <a:gd name="T1" fmla="*/ 36 h 75"/>
                <a:gd name="T2" fmla="*/ 118 w 131"/>
                <a:gd name="T3" fmla="*/ 36 h 75"/>
                <a:gd name="T4" fmla="*/ 104 w 131"/>
                <a:gd name="T5" fmla="*/ 48 h 75"/>
                <a:gd name="T6" fmla="*/ 95 w 131"/>
                <a:gd name="T7" fmla="*/ 48 h 75"/>
                <a:gd name="T8" fmla="*/ 82 w 131"/>
                <a:gd name="T9" fmla="*/ 48 h 75"/>
                <a:gd name="T10" fmla="*/ 58 w 131"/>
                <a:gd name="T11" fmla="*/ 72 h 75"/>
                <a:gd name="T12" fmla="*/ 36 w 131"/>
                <a:gd name="T13" fmla="*/ 72 h 75"/>
                <a:gd name="T14" fmla="*/ 36 w 131"/>
                <a:gd name="T15" fmla="*/ 93 h 75"/>
                <a:gd name="T16" fmla="*/ 0 w 131"/>
                <a:gd name="T17" fmla="*/ 93 h 75"/>
                <a:gd name="T18" fmla="*/ 22 w 131"/>
                <a:gd name="T19" fmla="*/ 106 h 75"/>
                <a:gd name="T20" fmla="*/ 45 w 131"/>
                <a:gd name="T21" fmla="*/ 106 h 75"/>
                <a:gd name="T22" fmla="*/ 58 w 131"/>
                <a:gd name="T23" fmla="*/ 93 h 75"/>
                <a:gd name="T24" fmla="*/ 82 w 131"/>
                <a:gd name="T25" fmla="*/ 106 h 75"/>
                <a:gd name="T26" fmla="*/ 95 w 131"/>
                <a:gd name="T27" fmla="*/ 93 h 75"/>
                <a:gd name="T28" fmla="*/ 131 w 131"/>
                <a:gd name="T29" fmla="*/ 48 h 75"/>
                <a:gd name="T30" fmla="*/ 163 w 131"/>
                <a:gd name="T31" fmla="*/ 48 h 75"/>
                <a:gd name="T32" fmla="*/ 175 w 131"/>
                <a:gd name="T33" fmla="*/ 48 h 75"/>
                <a:gd name="T34" fmla="*/ 163 w 131"/>
                <a:gd name="T35" fmla="*/ 36 h 75"/>
                <a:gd name="T36" fmla="*/ 190 w 131"/>
                <a:gd name="T37" fmla="*/ 36 h 75"/>
                <a:gd name="T38" fmla="*/ 153 w 131"/>
                <a:gd name="T39" fmla="*/ 26 h 75"/>
                <a:gd name="T40" fmla="*/ 153 w 131"/>
                <a:gd name="T41" fmla="*/ 13 h 75"/>
                <a:gd name="T42" fmla="*/ 142 w 131"/>
                <a:gd name="T43" fmla="*/ 0 h 75"/>
                <a:gd name="T44" fmla="*/ 118 w 131"/>
                <a:gd name="T45" fmla="*/ 26 h 75"/>
                <a:gd name="T46" fmla="*/ 104 w 131"/>
                <a:gd name="T47" fmla="*/ 36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75"/>
                <a:gd name="T74" fmla="*/ 131 w 131"/>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75">
                  <a:moveTo>
                    <a:pt x="71" y="25"/>
                  </a:moveTo>
                  <a:lnTo>
                    <a:pt x="80" y="25"/>
                  </a:lnTo>
                  <a:lnTo>
                    <a:pt x="71" y="34"/>
                  </a:lnTo>
                  <a:lnTo>
                    <a:pt x="65" y="34"/>
                  </a:lnTo>
                  <a:lnTo>
                    <a:pt x="56" y="34"/>
                  </a:lnTo>
                  <a:lnTo>
                    <a:pt x="40" y="50"/>
                  </a:lnTo>
                  <a:lnTo>
                    <a:pt x="25" y="50"/>
                  </a:lnTo>
                  <a:lnTo>
                    <a:pt x="25" y="65"/>
                  </a:lnTo>
                  <a:lnTo>
                    <a:pt x="0" y="65"/>
                  </a:lnTo>
                  <a:lnTo>
                    <a:pt x="15" y="74"/>
                  </a:lnTo>
                  <a:lnTo>
                    <a:pt x="31" y="74"/>
                  </a:lnTo>
                  <a:lnTo>
                    <a:pt x="40" y="65"/>
                  </a:lnTo>
                  <a:lnTo>
                    <a:pt x="56" y="74"/>
                  </a:lnTo>
                  <a:lnTo>
                    <a:pt x="65" y="65"/>
                  </a:lnTo>
                  <a:lnTo>
                    <a:pt x="89" y="34"/>
                  </a:lnTo>
                  <a:lnTo>
                    <a:pt x="112" y="34"/>
                  </a:lnTo>
                  <a:lnTo>
                    <a:pt x="120" y="34"/>
                  </a:lnTo>
                  <a:lnTo>
                    <a:pt x="112" y="25"/>
                  </a:lnTo>
                  <a:lnTo>
                    <a:pt x="130" y="25"/>
                  </a:lnTo>
                  <a:lnTo>
                    <a:pt x="105" y="18"/>
                  </a:lnTo>
                  <a:lnTo>
                    <a:pt x="105" y="9"/>
                  </a:lnTo>
                  <a:lnTo>
                    <a:pt x="96" y="0"/>
                  </a:lnTo>
                  <a:lnTo>
                    <a:pt x="80" y="18"/>
                  </a:lnTo>
                  <a:lnTo>
                    <a:pt x="71" y="25"/>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12" name="Freeform 114"/>
            <p:cNvSpPr>
              <a:spLocks/>
            </p:cNvSpPr>
            <p:nvPr/>
          </p:nvSpPr>
          <p:spPr bwMode="blackWhite">
            <a:xfrm>
              <a:off x="4367" y="2483"/>
              <a:ext cx="28" cy="20"/>
            </a:xfrm>
            <a:custGeom>
              <a:avLst/>
              <a:gdLst>
                <a:gd name="T0" fmla="*/ 0 w 25"/>
                <a:gd name="T1" fmla="*/ 31 h 17"/>
                <a:gd name="T2" fmla="*/ 13 w 25"/>
                <a:gd name="T3" fmla="*/ 31 h 17"/>
                <a:gd name="T4" fmla="*/ 24 w 25"/>
                <a:gd name="T5" fmla="*/ 31 h 17"/>
                <a:gd name="T6" fmla="*/ 38 w 25"/>
                <a:gd name="T7" fmla="*/ 0 h 17"/>
                <a:gd name="T8" fmla="*/ 24 w 25"/>
                <a:gd name="T9" fmla="*/ 0 h 17"/>
                <a:gd name="T10" fmla="*/ 0 w 25"/>
                <a:gd name="T11" fmla="*/ 31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0" y="16"/>
                  </a:moveTo>
                  <a:lnTo>
                    <a:pt x="9" y="16"/>
                  </a:lnTo>
                  <a:lnTo>
                    <a:pt x="15" y="16"/>
                  </a:lnTo>
                  <a:lnTo>
                    <a:pt x="24" y="0"/>
                  </a:lnTo>
                  <a:lnTo>
                    <a:pt x="15" y="0"/>
                  </a:lnTo>
                  <a:lnTo>
                    <a:pt x="0"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13" name="Freeform 115"/>
            <p:cNvSpPr>
              <a:spLocks/>
            </p:cNvSpPr>
            <p:nvPr/>
          </p:nvSpPr>
          <p:spPr bwMode="blackWhite">
            <a:xfrm>
              <a:off x="4294" y="2493"/>
              <a:ext cx="145" cy="116"/>
            </a:xfrm>
            <a:custGeom>
              <a:avLst/>
              <a:gdLst>
                <a:gd name="T0" fmla="*/ 13 w 130"/>
                <a:gd name="T1" fmla="*/ 44 h 106"/>
                <a:gd name="T2" fmla="*/ 37 w 130"/>
                <a:gd name="T3" fmla="*/ 58 h 106"/>
                <a:gd name="T4" fmla="*/ 62 w 130"/>
                <a:gd name="T5" fmla="*/ 58 h 106"/>
                <a:gd name="T6" fmla="*/ 76 w 130"/>
                <a:gd name="T7" fmla="*/ 44 h 106"/>
                <a:gd name="T8" fmla="*/ 100 w 130"/>
                <a:gd name="T9" fmla="*/ 58 h 106"/>
                <a:gd name="T10" fmla="*/ 116 w 130"/>
                <a:gd name="T11" fmla="*/ 44 h 106"/>
                <a:gd name="T12" fmla="*/ 152 w 130"/>
                <a:gd name="T13" fmla="*/ 0 h 106"/>
                <a:gd name="T14" fmla="*/ 187 w 130"/>
                <a:gd name="T15" fmla="*/ 0 h 106"/>
                <a:gd name="T16" fmla="*/ 176 w 130"/>
                <a:gd name="T17" fmla="*/ 24 h 106"/>
                <a:gd name="T18" fmla="*/ 187 w 130"/>
                <a:gd name="T19" fmla="*/ 36 h 106"/>
                <a:gd name="T20" fmla="*/ 176 w 130"/>
                <a:gd name="T21" fmla="*/ 44 h 106"/>
                <a:gd name="T22" fmla="*/ 201 w 130"/>
                <a:gd name="T23" fmla="*/ 58 h 106"/>
                <a:gd name="T24" fmla="*/ 187 w 130"/>
                <a:gd name="T25" fmla="*/ 69 h 106"/>
                <a:gd name="T26" fmla="*/ 162 w 130"/>
                <a:gd name="T27" fmla="*/ 93 h 106"/>
                <a:gd name="T28" fmla="*/ 152 w 130"/>
                <a:gd name="T29" fmla="*/ 116 h 106"/>
                <a:gd name="T30" fmla="*/ 162 w 130"/>
                <a:gd name="T31" fmla="*/ 116 h 106"/>
                <a:gd name="T32" fmla="*/ 152 w 130"/>
                <a:gd name="T33" fmla="*/ 139 h 106"/>
                <a:gd name="T34" fmla="*/ 123 w 130"/>
                <a:gd name="T35" fmla="*/ 151 h 106"/>
                <a:gd name="T36" fmla="*/ 116 w 130"/>
                <a:gd name="T37" fmla="*/ 139 h 106"/>
                <a:gd name="T38" fmla="*/ 88 w 130"/>
                <a:gd name="T39" fmla="*/ 139 h 106"/>
                <a:gd name="T40" fmla="*/ 62 w 130"/>
                <a:gd name="T41" fmla="*/ 139 h 106"/>
                <a:gd name="T42" fmla="*/ 62 w 130"/>
                <a:gd name="T43" fmla="*/ 126 h 106"/>
                <a:gd name="T44" fmla="*/ 37 w 130"/>
                <a:gd name="T45" fmla="*/ 126 h 106"/>
                <a:gd name="T46" fmla="*/ 26 w 130"/>
                <a:gd name="T47" fmla="*/ 103 h 106"/>
                <a:gd name="T48" fmla="*/ 13 w 130"/>
                <a:gd name="T49" fmla="*/ 80 h 106"/>
                <a:gd name="T50" fmla="*/ 0 w 130"/>
                <a:gd name="T51" fmla="*/ 58 h 106"/>
                <a:gd name="T52" fmla="*/ 13 w 130"/>
                <a:gd name="T53" fmla="*/ 44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106"/>
                <a:gd name="T83" fmla="*/ 130 w 130"/>
                <a:gd name="T84" fmla="*/ 106 h 1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106">
                  <a:moveTo>
                    <a:pt x="9" y="31"/>
                  </a:moveTo>
                  <a:lnTo>
                    <a:pt x="24" y="40"/>
                  </a:lnTo>
                  <a:lnTo>
                    <a:pt x="40" y="40"/>
                  </a:lnTo>
                  <a:lnTo>
                    <a:pt x="49" y="31"/>
                  </a:lnTo>
                  <a:lnTo>
                    <a:pt x="65" y="40"/>
                  </a:lnTo>
                  <a:lnTo>
                    <a:pt x="74" y="31"/>
                  </a:lnTo>
                  <a:lnTo>
                    <a:pt x="98" y="0"/>
                  </a:lnTo>
                  <a:lnTo>
                    <a:pt x="121" y="0"/>
                  </a:lnTo>
                  <a:lnTo>
                    <a:pt x="114" y="16"/>
                  </a:lnTo>
                  <a:lnTo>
                    <a:pt x="121" y="25"/>
                  </a:lnTo>
                  <a:lnTo>
                    <a:pt x="114" y="31"/>
                  </a:lnTo>
                  <a:lnTo>
                    <a:pt x="129" y="40"/>
                  </a:lnTo>
                  <a:lnTo>
                    <a:pt x="121" y="48"/>
                  </a:lnTo>
                  <a:lnTo>
                    <a:pt x="105" y="65"/>
                  </a:lnTo>
                  <a:lnTo>
                    <a:pt x="98" y="81"/>
                  </a:lnTo>
                  <a:lnTo>
                    <a:pt x="105" y="81"/>
                  </a:lnTo>
                  <a:lnTo>
                    <a:pt x="98" y="97"/>
                  </a:lnTo>
                  <a:lnTo>
                    <a:pt x="80" y="105"/>
                  </a:lnTo>
                  <a:lnTo>
                    <a:pt x="74" y="97"/>
                  </a:lnTo>
                  <a:lnTo>
                    <a:pt x="57" y="97"/>
                  </a:lnTo>
                  <a:lnTo>
                    <a:pt x="40" y="97"/>
                  </a:lnTo>
                  <a:lnTo>
                    <a:pt x="40" y="88"/>
                  </a:lnTo>
                  <a:lnTo>
                    <a:pt x="24" y="88"/>
                  </a:lnTo>
                  <a:lnTo>
                    <a:pt x="17" y="72"/>
                  </a:lnTo>
                  <a:lnTo>
                    <a:pt x="9" y="56"/>
                  </a:lnTo>
                  <a:lnTo>
                    <a:pt x="0" y="40"/>
                  </a:lnTo>
                  <a:lnTo>
                    <a:pt x="9" y="31"/>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14" name="Freeform 116"/>
            <p:cNvSpPr>
              <a:spLocks/>
            </p:cNvSpPr>
            <p:nvPr/>
          </p:nvSpPr>
          <p:spPr bwMode="blackWhite">
            <a:xfrm>
              <a:off x="4609" y="2554"/>
              <a:ext cx="144" cy="125"/>
            </a:xfrm>
            <a:custGeom>
              <a:avLst/>
              <a:gdLst>
                <a:gd name="T0" fmla="*/ 190 w 131"/>
                <a:gd name="T1" fmla="*/ 48 h 113"/>
                <a:gd name="T2" fmla="*/ 190 w 131"/>
                <a:gd name="T3" fmla="*/ 97 h 113"/>
                <a:gd name="T4" fmla="*/ 190 w 131"/>
                <a:gd name="T5" fmla="*/ 168 h 113"/>
                <a:gd name="T6" fmla="*/ 163 w 131"/>
                <a:gd name="T7" fmla="*/ 145 h 113"/>
                <a:gd name="T8" fmla="*/ 130 w 131"/>
                <a:gd name="T9" fmla="*/ 158 h 113"/>
                <a:gd name="T10" fmla="*/ 143 w 131"/>
                <a:gd name="T11" fmla="*/ 132 h 113"/>
                <a:gd name="T12" fmla="*/ 130 w 131"/>
                <a:gd name="T13" fmla="*/ 107 h 113"/>
                <a:gd name="T14" fmla="*/ 45 w 131"/>
                <a:gd name="T15" fmla="*/ 61 h 113"/>
                <a:gd name="T16" fmla="*/ 36 w 131"/>
                <a:gd name="T17" fmla="*/ 73 h 113"/>
                <a:gd name="T18" fmla="*/ 36 w 131"/>
                <a:gd name="T19" fmla="*/ 61 h 113"/>
                <a:gd name="T20" fmla="*/ 24 w 131"/>
                <a:gd name="T21" fmla="*/ 48 h 113"/>
                <a:gd name="T22" fmla="*/ 45 w 131"/>
                <a:gd name="T23" fmla="*/ 48 h 113"/>
                <a:gd name="T24" fmla="*/ 58 w 131"/>
                <a:gd name="T25" fmla="*/ 38 h 113"/>
                <a:gd name="T26" fmla="*/ 24 w 131"/>
                <a:gd name="T27" fmla="*/ 38 h 113"/>
                <a:gd name="T28" fmla="*/ 10 w 131"/>
                <a:gd name="T29" fmla="*/ 24 h 113"/>
                <a:gd name="T30" fmla="*/ 0 w 131"/>
                <a:gd name="T31" fmla="*/ 24 h 113"/>
                <a:gd name="T32" fmla="*/ 24 w 131"/>
                <a:gd name="T33" fmla="*/ 0 h 113"/>
                <a:gd name="T34" fmla="*/ 36 w 131"/>
                <a:gd name="T35" fmla="*/ 0 h 113"/>
                <a:gd name="T36" fmla="*/ 58 w 131"/>
                <a:gd name="T37" fmla="*/ 13 h 113"/>
                <a:gd name="T38" fmla="*/ 58 w 131"/>
                <a:gd name="T39" fmla="*/ 38 h 113"/>
                <a:gd name="T40" fmla="*/ 82 w 131"/>
                <a:gd name="T41" fmla="*/ 61 h 113"/>
                <a:gd name="T42" fmla="*/ 106 w 131"/>
                <a:gd name="T43" fmla="*/ 38 h 113"/>
                <a:gd name="T44" fmla="*/ 130 w 131"/>
                <a:gd name="T45" fmla="*/ 24 h 113"/>
                <a:gd name="T46" fmla="*/ 190 w 131"/>
                <a:gd name="T47" fmla="*/ 48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113"/>
                <a:gd name="T74" fmla="*/ 131 w 131"/>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113">
                  <a:moveTo>
                    <a:pt x="130" y="32"/>
                  </a:moveTo>
                  <a:lnTo>
                    <a:pt x="130" y="65"/>
                  </a:lnTo>
                  <a:lnTo>
                    <a:pt x="130" y="112"/>
                  </a:lnTo>
                  <a:lnTo>
                    <a:pt x="112" y="97"/>
                  </a:lnTo>
                  <a:lnTo>
                    <a:pt x="88" y="106"/>
                  </a:lnTo>
                  <a:lnTo>
                    <a:pt x="97" y="89"/>
                  </a:lnTo>
                  <a:lnTo>
                    <a:pt x="88" y="72"/>
                  </a:lnTo>
                  <a:lnTo>
                    <a:pt x="31" y="41"/>
                  </a:lnTo>
                  <a:lnTo>
                    <a:pt x="25" y="49"/>
                  </a:lnTo>
                  <a:lnTo>
                    <a:pt x="25" y="41"/>
                  </a:lnTo>
                  <a:lnTo>
                    <a:pt x="16" y="32"/>
                  </a:lnTo>
                  <a:lnTo>
                    <a:pt x="31" y="32"/>
                  </a:lnTo>
                  <a:lnTo>
                    <a:pt x="40" y="25"/>
                  </a:lnTo>
                  <a:lnTo>
                    <a:pt x="16" y="25"/>
                  </a:lnTo>
                  <a:lnTo>
                    <a:pt x="6" y="16"/>
                  </a:lnTo>
                  <a:lnTo>
                    <a:pt x="0" y="16"/>
                  </a:lnTo>
                  <a:lnTo>
                    <a:pt x="16" y="0"/>
                  </a:lnTo>
                  <a:lnTo>
                    <a:pt x="25" y="0"/>
                  </a:lnTo>
                  <a:lnTo>
                    <a:pt x="40" y="9"/>
                  </a:lnTo>
                  <a:lnTo>
                    <a:pt x="40" y="25"/>
                  </a:lnTo>
                  <a:lnTo>
                    <a:pt x="56" y="41"/>
                  </a:lnTo>
                  <a:lnTo>
                    <a:pt x="72" y="25"/>
                  </a:lnTo>
                  <a:lnTo>
                    <a:pt x="88" y="16"/>
                  </a:lnTo>
                  <a:lnTo>
                    <a:pt x="130" y="32"/>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15" name="Freeform 117"/>
            <p:cNvSpPr>
              <a:spLocks/>
            </p:cNvSpPr>
            <p:nvPr/>
          </p:nvSpPr>
          <p:spPr bwMode="blackWhite">
            <a:xfrm>
              <a:off x="4751" y="2590"/>
              <a:ext cx="135" cy="117"/>
            </a:xfrm>
            <a:custGeom>
              <a:avLst/>
              <a:gdLst>
                <a:gd name="T0" fmla="*/ 0 w 123"/>
                <a:gd name="T1" fmla="*/ 118 h 106"/>
                <a:gd name="T2" fmla="*/ 0 w 123"/>
                <a:gd name="T3" fmla="*/ 49 h 106"/>
                <a:gd name="T4" fmla="*/ 0 w 123"/>
                <a:gd name="T5" fmla="*/ 0 h 106"/>
                <a:gd name="T6" fmla="*/ 46 w 123"/>
                <a:gd name="T7" fmla="*/ 13 h 106"/>
                <a:gd name="T8" fmla="*/ 83 w 123"/>
                <a:gd name="T9" fmla="*/ 38 h 106"/>
                <a:gd name="T10" fmla="*/ 83 w 123"/>
                <a:gd name="T11" fmla="*/ 49 h 106"/>
                <a:gd name="T12" fmla="*/ 127 w 123"/>
                <a:gd name="T13" fmla="*/ 73 h 106"/>
                <a:gd name="T14" fmla="*/ 104 w 123"/>
                <a:gd name="T15" fmla="*/ 85 h 106"/>
                <a:gd name="T16" fmla="*/ 119 w 123"/>
                <a:gd name="T17" fmla="*/ 85 h 106"/>
                <a:gd name="T18" fmla="*/ 127 w 123"/>
                <a:gd name="T19" fmla="*/ 96 h 106"/>
                <a:gd name="T20" fmla="*/ 139 w 123"/>
                <a:gd name="T21" fmla="*/ 118 h 106"/>
                <a:gd name="T22" fmla="*/ 150 w 123"/>
                <a:gd name="T23" fmla="*/ 118 h 106"/>
                <a:gd name="T24" fmla="*/ 150 w 123"/>
                <a:gd name="T25" fmla="*/ 132 h 106"/>
                <a:gd name="T26" fmla="*/ 177 w 123"/>
                <a:gd name="T27" fmla="*/ 146 h 106"/>
                <a:gd name="T28" fmla="*/ 177 w 123"/>
                <a:gd name="T29" fmla="*/ 156 h 106"/>
                <a:gd name="T30" fmla="*/ 119 w 123"/>
                <a:gd name="T31" fmla="*/ 146 h 106"/>
                <a:gd name="T32" fmla="*/ 91 w 123"/>
                <a:gd name="T33" fmla="*/ 96 h 106"/>
                <a:gd name="T34" fmla="*/ 69 w 123"/>
                <a:gd name="T35" fmla="*/ 96 h 106"/>
                <a:gd name="T36" fmla="*/ 58 w 123"/>
                <a:gd name="T37" fmla="*/ 96 h 106"/>
                <a:gd name="T38" fmla="*/ 33 w 123"/>
                <a:gd name="T39" fmla="*/ 110 h 106"/>
                <a:gd name="T40" fmla="*/ 46 w 123"/>
                <a:gd name="T41" fmla="*/ 118 h 106"/>
                <a:gd name="T42" fmla="*/ 22 w 123"/>
                <a:gd name="T43" fmla="*/ 118 h 106"/>
                <a:gd name="T44" fmla="*/ 0 w 123"/>
                <a:gd name="T45" fmla="*/ 118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3"/>
                <a:gd name="T70" fmla="*/ 0 h 106"/>
                <a:gd name="T71" fmla="*/ 123 w 123"/>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3" h="106">
                  <a:moveTo>
                    <a:pt x="0" y="80"/>
                  </a:moveTo>
                  <a:lnTo>
                    <a:pt x="0" y="33"/>
                  </a:lnTo>
                  <a:lnTo>
                    <a:pt x="0" y="0"/>
                  </a:lnTo>
                  <a:lnTo>
                    <a:pt x="32" y="9"/>
                  </a:lnTo>
                  <a:lnTo>
                    <a:pt x="57" y="25"/>
                  </a:lnTo>
                  <a:lnTo>
                    <a:pt x="57" y="33"/>
                  </a:lnTo>
                  <a:lnTo>
                    <a:pt x="88" y="49"/>
                  </a:lnTo>
                  <a:lnTo>
                    <a:pt x="72" y="57"/>
                  </a:lnTo>
                  <a:lnTo>
                    <a:pt x="81" y="57"/>
                  </a:lnTo>
                  <a:lnTo>
                    <a:pt x="88" y="65"/>
                  </a:lnTo>
                  <a:lnTo>
                    <a:pt x="97" y="80"/>
                  </a:lnTo>
                  <a:lnTo>
                    <a:pt x="104" y="80"/>
                  </a:lnTo>
                  <a:lnTo>
                    <a:pt x="104" y="90"/>
                  </a:lnTo>
                  <a:lnTo>
                    <a:pt x="122" y="99"/>
                  </a:lnTo>
                  <a:lnTo>
                    <a:pt x="122" y="105"/>
                  </a:lnTo>
                  <a:lnTo>
                    <a:pt x="81" y="99"/>
                  </a:lnTo>
                  <a:lnTo>
                    <a:pt x="63" y="65"/>
                  </a:lnTo>
                  <a:lnTo>
                    <a:pt x="47" y="65"/>
                  </a:lnTo>
                  <a:lnTo>
                    <a:pt x="40" y="65"/>
                  </a:lnTo>
                  <a:lnTo>
                    <a:pt x="23" y="74"/>
                  </a:lnTo>
                  <a:lnTo>
                    <a:pt x="32" y="80"/>
                  </a:lnTo>
                  <a:lnTo>
                    <a:pt x="15" y="80"/>
                  </a:lnTo>
                  <a:lnTo>
                    <a:pt x="0" y="8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16" name="Freeform 118"/>
            <p:cNvSpPr>
              <a:spLocks/>
            </p:cNvSpPr>
            <p:nvPr/>
          </p:nvSpPr>
          <p:spPr bwMode="blackWhite">
            <a:xfrm>
              <a:off x="4544" y="1968"/>
              <a:ext cx="48" cy="73"/>
            </a:xfrm>
            <a:custGeom>
              <a:avLst/>
              <a:gdLst>
                <a:gd name="T0" fmla="*/ 0 w 44"/>
                <a:gd name="T1" fmla="*/ 24 h 66"/>
                <a:gd name="T2" fmla="*/ 35 w 44"/>
                <a:gd name="T3" fmla="*/ 0 h 66"/>
                <a:gd name="T4" fmla="*/ 48 w 44"/>
                <a:gd name="T5" fmla="*/ 24 h 66"/>
                <a:gd name="T6" fmla="*/ 61 w 44"/>
                <a:gd name="T7" fmla="*/ 60 h 66"/>
                <a:gd name="T8" fmla="*/ 48 w 44"/>
                <a:gd name="T9" fmla="*/ 84 h 66"/>
                <a:gd name="T10" fmla="*/ 0 w 44"/>
                <a:gd name="T11" fmla="*/ 97 h 66"/>
                <a:gd name="T12" fmla="*/ 0 w 44"/>
                <a:gd name="T13" fmla="*/ 84 h 66"/>
                <a:gd name="T14" fmla="*/ 0 w 44"/>
                <a:gd name="T15" fmla="*/ 72 h 66"/>
                <a:gd name="T16" fmla="*/ 0 w 44"/>
                <a:gd name="T17" fmla="*/ 37 h 66"/>
                <a:gd name="T18" fmla="*/ 0 w 44"/>
                <a:gd name="T19" fmla="*/ 24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66"/>
                <a:gd name="T32" fmla="*/ 44 w 44"/>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66">
                  <a:moveTo>
                    <a:pt x="0" y="16"/>
                  </a:moveTo>
                  <a:lnTo>
                    <a:pt x="25" y="0"/>
                  </a:lnTo>
                  <a:lnTo>
                    <a:pt x="34" y="16"/>
                  </a:lnTo>
                  <a:lnTo>
                    <a:pt x="43" y="40"/>
                  </a:lnTo>
                  <a:lnTo>
                    <a:pt x="34" y="56"/>
                  </a:lnTo>
                  <a:lnTo>
                    <a:pt x="0" y="65"/>
                  </a:lnTo>
                  <a:lnTo>
                    <a:pt x="0" y="56"/>
                  </a:lnTo>
                  <a:lnTo>
                    <a:pt x="0" y="48"/>
                  </a:lnTo>
                  <a:lnTo>
                    <a:pt x="0" y="24"/>
                  </a:lnTo>
                  <a:lnTo>
                    <a:pt x="0"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17" name="Freeform 119"/>
            <p:cNvSpPr>
              <a:spLocks/>
            </p:cNvSpPr>
            <p:nvPr/>
          </p:nvSpPr>
          <p:spPr bwMode="blackWhite">
            <a:xfrm>
              <a:off x="4519" y="1895"/>
              <a:ext cx="91" cy="92"/>
            </a:xfrm>
            <a:custGeom>
              <a:avLst/>
              <a:gdLst>
                <a:gd name="T0" fmla="*/ 123 w 82"/>
                <a:gd name="T1" fmla="*/ 0 h 83"/>
                <a:gd name="T2" fmla="*/ 110 w 82"/>
                <a:gd name="T3" fmla="*/ 0 h 83"/>
                <a:gd name="T4" fmla="*/ 85 w 82"/>
                <a:gd name="T5" fmla="*/ 13 h 83"/>
                <a:gd name="T6" fmla="*/ 71 w 82"/>
                <a:gd name="T7" fmla="*/ 13 h 83"/>
                <a:gd name="T8" fmla="*/ 60 w 82"/>
                <a:gd name="T9" fmla="*/ 25 h 83"/>
                <a:gd name="T10" fmla="*/ 49 w 82"/>
                <a:gd name="T11" fmla="*/ 25 h 83"/>
                <a:gd name="T12" fmla="*/ 0 w 82"/>
                <a:gd name="T13" fmla="*/ 61 h 83"/>
                <a:gd name="T14" fmla="*/ 0 w 82"/>
                <a:gd name="T15" fmla="*/ 75 h 83"/>
                <a:gd name="T16" fmla="*/ 11 w 82"/>
                <a:gd name="T17" fmla="*/ 75 h 83"/>
                <a:gd name="T18" fmla="*/ 0 w 82"/>
                <a:gd name="T19" fmla="*/ 112 h 83"/>
                <a:gd name="T20" fmla="*/ 11 w 82"/>
                <a:gd name="T21" fmla="*/ 124 h 83"/>
                <a:gd name="T22" fmla="*/ 24 w 82"/>
                <a:gd name="T23" fmla="*/ 124 h 83"/>
                <a:gd name="T24" fmla="*/ 33 w 82"/>
                <a:gd name="T25" fmla="*/ 124 h 83"/>
                <a:gd name="T26" fmla="*/ 71 w 82"/>
                <a:gd name="T27" fmla="*/ 100 h 83"/>
                <a:gd name="T28" fmla="*/ 49 w 82"/>
                <a:gd name="T29" fmla="*/ 86 h 83"/>
                <a:gd name="T30" fmla="*/ 49 w 82"/>
                <a:gd name="T31" fmla="*/ 75 h 83"/>
                <a:gd name="T32" fmla="*/ 99 w 82"/>
                <a:gd name="T33" fmla="*/ 52 h 83"/>
                <a:gd name="T34" fmla="*/ 99 w 82"/>
                <a:gd name="T35" fmla="*/ 25 h 83"/>
                <a:gd name="T36" fmla="*/ 123 w 82"/>
                <a:gd name="T37" fmla="*/ 0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83"/>
                <a:gd name="T59" fmla="*/ 82 w 82"/>
                <a:gd name="T60" fmla="*/ 83 h 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83">
                  <a:moveTo>
                    <a:pt x="81" y="0"/>
                  </a:moveTo>
                  <a:lnTo>
                    <a:pt x="72" y="0"/>
                  </a:lnTo>
                  <a:lnTo>
                    <a:pt x="56" y="9"/>
                  </a:lnTo>
                  <a:lnTo>
                    <a:pt x="47" y="9"/>
                  </a:lnTo>
                  <a:lnTo>
                    <a:pt x="40" y="17"/>
                  </a:lnTo>
                  <a:lnTo>
                    <a:pt x="32" y="17"/>
                  </a:lnTo>
                  <a:lnTo>
                    <a:pt x="0" y="41"/>
                  </a:lnTo>
                  <a:lnTo>
                    <a:pt x="0" y="50"/>
                  </a:lnTo>
                  <a:lnTo>
                    <a:pt x="7" y="50"/>
                  </a:lnTo>
                  <a:lnTo>
                    <a:pt x="0" y="74"/>
                  </a:lnTo>
                  <a:lnTo>
                    <a:pt x="7" y="82"/>
                  </a:lnTo>
                  <a:lnTo>
                    <a:pt x="16" y="82"/>
                  </a:lnTo>
                  <a:lnTo>
                    <a:pt x="22" y="82"/>
                  </a:lnTo>
                  <a:lnTo>
                    <a:pt x="47" y="66"/>
                  </a:lnTo>
                  <a:lnTo>
                    <a:pt x="32" y="57"/>
                  </a:lnTo>
                  <a:lnTo>
                    <a:pt x="32" y="50"/>
                  </a:lnTo>
                  <a:lnTo>
                    <a:pt x="65" y="34"/>
                  </a:lnTo>
                  <a:lnTo>
                    <a:pt x="65" y="17"/>
                  </a:lnTo>
                  <a:lnTo>
                    <a:pt x="81" y="0"/>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18" name="Freeform 120"/>
            <p:cNvSpPr>
              <a:spLocks/>
            </p:cNvSpPr>
            <p:nvPr/>
          </p:nvSpPr>
          <p:spPr bwMode="blackWhite">
            <a:xfrm>
              <a:off x="2583" y="2021"/>
              <a:ext cx="170" cy="134"/>
            </a:xfrm>
            <a:custGeom>
              <a:avLst/>
              <a:gdLst>
                <a:gd name="T0" fmla="*/ 196 w 156"/>
                <a:gd name="T1" fmla="*/ 12 h 123"/>
                <a:gd name="T2" fmla="*/ 207 w 156"/>
                <a:gd name="T3" fmla="*/ 12 h 123"/>
                <a:gd name="T4" fmla="*/ 219 w 156"/>
                <a:gd name="T5" fmla="*/ 68 h 123"/>
                <a:gd name="T6" fmla="*/ 172 w 156"/>
                <a:gd name="T7" fmla="*/ 81 h 123"/>
                <a:gd name="T8" fmla="*/ 172 w 156"/>
                <a:gd name="T9" fmla="*/ 93 h 123"/>
                <a:gd name="T10" fmla="*/ 141 w 156"/>
                <a:gd name="T11" fmla="*/ 115 h 123"/>
                <a:gd name="T12" fmla="*/ 92 w 156"/>
                <a:gd name="T13" fmla="*/ 136 h 123"/>
                <a:gd name="T14" fmla="*/ 81 w 156"/>
                <a:gd name="T15" fmla="*/ 147 h 123"/>
                <a:gd name="T16" fmla="*/ 81 w 156"/>
                <a:gd name="T17" fmla="*/ 172 h 123"/>
                <a:gd name="T18" fmla="*/ 0 w 156"/>
                <a:gd name="T19" fmla="*/ 159 h 123"/>
                <a:gd name="T20" fmla="*/ 23 w 156"/>
                <a:gd name="T21" fmla="*/ 159 h 123"/>
                <a:gd name="T22" fmla="*/ 45 w 156"/>
                <a:gd name="T23" fmla="*/ 136 h 123"/>
                <a:gd name="T24" fmla="*/ 57 w 156"/>
                <a:gd name="T25" fmla="*/ 115 h 123"/>
                <a:gd name="T26" fmla="*/ 57 w 156"/>
                <a:gd name="T27" fmla="*/ 93 h 123"/>
                <a:gd name="T28" fmla="*/ 70 w 156"/>
                <a:gd name="T29" fmla="*/ 68 h 123"/>
                <a:gd name="T30" fmla="*/ 81 w 156"/>
                <a:gd name="T31" fmla="*/ 45 h 123"/>
                <a:gd name="T32" fmla="*/ 114 w 156"/>
                <a:gd name="T33" fmla="*/ 35 h 123"/>
                <a:gd name="T34" fmla="*/ 127 w 156"/>
                <a:gd name="T35" fmla="*/ 0 h 123"/>
                <a:gd name="T36" fmla="*/ 141 w 156"/>
                <a:gd name="T37" fmla="*/ 0 h 123"/>
                <a:gd name="T38" fmla="*/ 147 w 156"/>
                <a:gd name="T39" fmla="*/ 12 h 123"/>
                <a:gd name="T40" fmla="*/ 184 w 156"/>
                <a:gd name="T41" fmla="*/ 12 h 123"/>
                <a:gd name="T42" fmla="*/ 196 w 156"/>
                <a:gd name="T43" fmla="*/ 12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6"/>
                <a:gd name="T67" fmla="*/ 0 h 123"/>
                <a:gd name="T68" fmla="*/ 156 w 156"/>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6" h="123">
                  <a:moveTo>
                    <a:pt x="139" y="8"/>
                  </a:moveTo>
                  <a:lnTo>
                    <a:pt x="147" y="8"/>
                  </a:lnTo>
                  <a:lnTo>
                    <a:pt x="155" y="48"/>
                  </a:lnTo>
                  <a:lnTo>
                    <a:pt x="122" y="57"/>
                  </a:lnTo>
                  <a:lnTo>
                    <a:pt x="122" y="66"/>
                  </a:lnTo>
                  <a:lnTo>
                    <a:pt x="99" y="82"/>
                  </a:lnTo>
                  <a:lnTo>
                    <a:pt x="65" y="97"/>
                  </a:lnTo>
                  <a:lnTo>
                    <a:pt x="57" y="105"/>
                  </a:lnTo>
                  <a:lnTo>
                    <a:pt x="57" y="122"/>
                  </a:lnTo>
                  <a:lnTo>
                    <a:pt x="0" y="113"/>
                  </a:lnTo>
                  <a:lnTo>
                    <a:pt x="16" y="113"/>
                  </a:lnTo>
                  <a:lnTo>
                    <a:pt x="32" y="97"/>
                  </a:lnTo>
                  <a:lnTo>
                    <a:pt x="40" y="82"/>
                  </a:lnTo>
                  <a:lnTo>
                    <a:pt x="40" y="66"/>
                  </a:lnTo>
                  <a:lnTo>
                    <a:pt x="50" y="48"/>
                  </a:lnTo>
                  <a:lnTo>
                    <a:pt x="57" y="32"/>
                  </a:lnTo>
                  <a:lnTo>
                    <a:pt x="81" y="25"/>
                  </a:lnTo>
                  <a:lnTo>
                    <a:pt x="90" y="0"/>
                  </a:lnTo>
                  <a:lnTo>
                    <a:pt x="99" y="0"/>
                  </a:lnTo>
                  <a:lnTo>
                    <a:pt x="105" y="8"/>
                  </a:lnTo>
                  <a:lnTo>
                    <a:pt x="130" y="8"/>
                  </a:lnTo>
                  <a:lnTo>
                    <a:pt x="139" y="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19" name="Freeform 121"/>
            <p:cNvSpPr>
              <a:spLocks/>
            </p:cNvSpPr>
            <p:nvPr/>
          </p:nvSpPr>
          <p:spPr bwMode="blackWhite">
            <a:xfrm>
              <a:off x="2870" y="1994"/>
              <a:ext cx="52" cy="117"/>
            </a:xfrm>
            <a:custGeom>
              <a:avLst/>
              <a:gdLst>
                <a:gd name="T0" fmla="*/ 65 w 48"/>
                <a:gd name="T1" fmla="*/ 94 h 107"/>
                <a:gd name="T2" fmla="*/ 65 w 48"/>
                <a:gd name="T3" fmla="*/ 103 h 107"/>
                <a:gd name="T4" fmla="*/ 43 w 48"/>
                <a:gd name="T5" fmla="*/ 128 h 107"/>
                <a:gd name="T6" fmla="*/ 43 w 48"/>
                <a:gd name="T7" fmla="*/ 139 h 107"/>
                <a:gd name="T8" fmla="*/ 34 w 48"/>
                <a:gd name="T9" fmla="*/ 152 h 107"/>
                <a:gd name="T10" fmla="*/ 34 w 48"/>
                <a:gd name="T11" fmla="*/ 116 h 107"/>
                <a:gd name="T12" fmla="*/ 10 w 48"/>
                <a:gd name="T13" fmla="*/ 103 h 107"/>
                <a:gd name="T14" fmla="*/ 0 w 48"/>
                <a:gd name="T15" fmla="*/ 80 h 107"/>
                <a:gd name="T16" fmla="*/ 20 w 48"/>
                <a:gd name="T17" fmla="*/ 59 h 107"/>
                <a:gd name="T18" fmla="*/ 10 w 48"/>
                <a:gd name="T19" fmla="*/ 13 h 107"/>
                <a:gd name="T20" fmla="*/ 20 w 48"/>
                <a:gd name="T21" fmla="*/ 0 h 107"/>
                <a:gd name="T22" fmla="*/ 43 w 48"/>
                <a:gd name="T23" fmla="*/ 0 h 107"/>
                <a:gd name="T24" fmla="*/ 55 w 48"/>
                <a:gd name="T25" fmla="*/ 13 h 107"/>
                <a:gd name="T26" fmla="*/ 65 w 48"/>
                <a:gd name="T27" fmla="*/ 0 h 107"/>
                <a:gd name="T28" fmla="*/ 55 w 48"/>
                <a:gd name="T29" fmla="*/ 23 h 107"/>
                <a:gd name="T30" fmla="*/ 65 w 48"/>
                <a:gd name="T31" fmla="*/ 46 h 107"/>
                <a:gd name="T32" fmla="*/ 43 w 48"/>
                <a:gd name="T33" fmla="*/ 71 h 107"/>
                <a:gd name="T34" fmla="*/ 43 w 48"/>
                <a:gd name="T35" fmla="*/ 80 h 107"/>
                <a:gd name="T36" fmla="*/ 65 w 48"/>
                <a:gd name="T37" fmla="*/ 80 h 107"/>
                <a:gd name="T38" fmla="*/ 65 w 48"/>
                <a:gd name="T39" fmla="*/ 94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07"/>
                <a:gd name="T62" fmla="*/ 48 w 48"/>
                <a:gd name="T63" fmla="*/ 107 h 1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07">
                  <a:moveTo>
                    <a:pt x="47" y="66"/>
                  </a:moveTo>
                  <a:lnTo>
                    <a:pt x="47" y="72"/>
                  </a:lnTo>
                  <a:lnTo>
                    <a:pt x="31" y="90"/>
                  </a:lnTo>
                  <a:lnTo>
                    <a:pt x="31" y="97"/>
                  </a:lnTo>
                  <a:lnTo>
                    <a:pt x="25" y="106"/>
                  </a:lnTo>
                  <a:lnTo>
                    <a:pt x="25" y="81"/>
                  </a:lnTo>
                  <a:lnTo>
                    <a:pt x="6" y="72"/>
                  </a:lnTo>
                  <a:lnTo>
                    <a:pt x="0" y="56"/>
                  </a:lnTo>
                  <a:lnTo>
                    <a:pt x="15" y="41"/>
                  </a:lnTo>
                  <a:lnTo>
                    <a:pt x="6" y="9"/>
                  </a:lnTo>
                  <a:lnTo>
                    <a:pt x="15" y="0"/>
                  </a:lnTo>
                  <a:lnTo>
                    <a:pt x="31" y="0"/>
                  </a:lnTo>
                  <a:lnTo>
                    <a:pt x="40" y="9"/>
                  </a:lnTo>
                  <a:lnTo>
                    <a:pt x="47" y="0"/>
                  </a:lnTo>
                  <a:lnTo>
                    <a:pt x="40" y="16"/>
                  </a:lnTo>
                  <a:lnTo>
                    <a:pt x="47" y="32"/>
                  </a:lnTo>
                  <a:lnTo>
                    <a:pt x="31" y="49"/>
                  </a:lnTo>
                  <a:lnTo>
                    <a:pt x="31" y="56"/>
                  </a:lnTo>
                  <a:lnTo>
                    <a:pt x="47" y="56"/>
                  </a:lnTo>
                  <a:lnTo>
                    <a:pt x="47" y="66"/>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20" name="Freeform 122"/>
            <p:cNvSpPr>
              <a:spLocks/>
            </p:cNvSpPr>
            <p:nvPr/>
          </p:nvSpPr>
          <p:spPr bwMode="blackWhite">
            <a:xfrm>
              <a:off x="3234" y="2297"/>
              <a:ext cx="205" cy="206"/>
            </a:xfrm>
            <a:custGeom>
              <a:avLst/>
              <a:gdLst>
                <a:gd name="T0" fmla="*/ 175 w 187"/>
                <a:gd name="T1" fmla="*/ 107 h 187"/>
                <a:gd name="T2" fmla="*/ 163 w 187"/>
                <a:gd name="T3" fmla="*/ 107 h 187"/>
                <a:gd name="T4" fmla="*/ 163 w 187"/>
                <a:gd name="T5" fmla="*/ 132 h 187"/>
                <a:gd name="T6" fmla="*/ 163 w 187"/>
                <a:gd name="T7" fmla="*/ 144 h 187"/>
                <a:gd name="T8" fmla="*/ 175 w 187"/>
                <a:gd name="T9" fmla="*/ 144 h 187"/>
                <a:gd name="T10" fmla="*/ 175 w 187"/>
                <a:gd name="T11" fmla="*/ 155 h 187"/>
                <a:gd name="T12" fmla="*/ 200 w 187"/>
                <a:gd name="T13" fmla="*/ 178 h 187"/>
                <a:gd name="T14" fmla="*/ 258 w 187"/>
                <a:gd name="T15" fmla="*/ 192 h 187"/>
                <a:gd name="T16" fmla="*/ 270 w 187"/>
                <a:gd name="T17" fmla="*/ 192 h 187"/>
                <a:gd name="T18" fmla="*/ 221 w 187"/>
                <a:gd name="T19" fmla="*/ 250 h 187"/>
                <a:gd name="T20" fmla="*/ 186 w 187"/>
                <a:gd name="T21" fmla="*/ 250 h 187"/>
                <a:gd name="T22" fmla="*/ 163 w 187"/>
                <a:gd name="T23" fmla="*/ 274 h 187"/>
                <a:gd name="T24" fmla="*/ 139 w 187"/>
                <a:gd name="T25" fmla="*/ 263 h 187"/>
                <a:gd name="T26" fmla="*/ 104 w 187"/>
                <a:gd name="T27" fmla="*/ 274 h 187"/>
                <a:gd name="T28" fmla="*/ 46 w 187"/>
                <a:gd name="T29" fmla="*/ 263 h 187"/>
                <a:gd name="T30" fmla="*/ 46 w 187"/>
                <a:gd name="T31" fmla="*/ 240 h 187"/>
                <a:gd name="T32" fmla="*/ 35 w 187"/>
                <a:gd name="T33" fmla="*/ 240 h 187"/>
                <a:gd name="T34" fmla="*/ 11 w 187"/>
                <a:gd name="T35" fmla="*/ 205 h 187"/>
                <a:gd name="T36" fmla="*/ 0 w 187"/>
                <a:gd name="T37" fmla="*/ 192 h 187"/>
                <a:gd name="T38" fmla="*/ 11 w 187"/>
                <a:gd name="T39" fmla="*/ 178 h 187"/>
                <a:gd name="T40" fmla="*/ 24 w 187"/>
                <a:gd name="T41" fmla="*/ 144 h 187"/>
                <a:gd name="T42" fmla="*/ 59 w 187"/>
                <a:gd name="T43" fmla="*/ 96 h 187"/>
                <a:gd name="T44" fmla="*/ 68 w 187"/>
                <a:gd name="T45" fmla="*/ 25 h 187"/>
                <a:gd name="T46" fmla="*/ 95 w 187"/>
                <a:gd name="T47" fmla="*/ 12 h 187"/>
                <a:gd name="T48" fmla="*/ 95 w 187"/>
                <a:gd name="T49" fmla="*/ 0 h 187"/>
                <a:gd name="T50" fmla="*/ 117 w 187"/>
                <a:gd name="T51" fmla="*/ 48 h 187"/>
                <a:gd name="T52" fmla="*/ 139 w 187"/>
                <a:gd name="T53" fmla="*/ 71 h 187"/>
                <a:gd name="T54" fmla="*/ 175 w 187"/>
                <a:gd name="T55" fmla="*/ 107 h 1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87"/>
                <a:gd name="T86" fmla="*/ 187 w 187"/>
                <a:gd name="T87" fmla="*/ 187 h 1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87">
                  <a:moveTo>
                    <a:pt x="121" y="73"/>
                  </a:moveTo>
                  <a:lnTo>
                    <a:pt x="113" y="73"/>
                  </a:lnTo>
                  <a:lnTo>
                    <a:pt x="113" y="90"/>
                  </a:lnTo>
                  <a:lnTo>
                    <a:pt x="113" y="98"/>
                  </a:lnTo>
                  <a:lnTo>
                    <a:pt x="121" y="98"/>
                  </a:lnTo>
                  <a:lnTo>
                    <a:pt x="121" y="105"/>
                  </a:lnTo>
                  <a:lnTo>
                    <a:pt x="138" y="121"/>
                  </a:lnTo>
                  <a:lnTo>
                    <a:pt x="178" y="130"/>
                  </a:lnTo>
                  <a:lnTo>
                    <a:pt x="186" y="130"/>
                  </a:lnTo>
                  <a:lnTo>
                    <a:pt x="153" y="170"/>
                  </a:lnTo>
                  <a:lnTo>
                    <a:pt x="129" y="170"/>
                  </a:lnTo>
                  <a:lnTo>
                    <a:pt x="113" y="186"/>
                  </a:lnTo>
                  <a:lnTo>
                    <a:pt x="97" y="179"/>
                  </a:lnTo>
                  <a:lnTo>
                    <a:pt x="72" y="186"/>
                  </a:lnTo>
                  <a:lnTo>
                    <a:pt x="32" y="179"/>
                  </a:lnTo>
                  <a:lnTo>
                    <a:pt x="32" y="163"/>
                  </a:lnTo>
                  <a:lnTo>
                    <a:pt x="24" y="163"/>
                  </a:lnTo>
                  <a:lnTo>
                    <a:pt x="7" y="139"/>
                  </a:lnTo>
                  <a:lnTo>
                    <a:pt x="0" y="130"/>
                  </a:lnTo>
                  <a:lnTo>
                    <a:pt x="7" y="121"/>
                  </a:lnTo>
                  <a:lnTo>
                    <a:pt x="16" y="98"/>
                  </a:lnTo>
                  <a:lnTo>
                    <a:pt x="41" y="65"/>
                  </a:lnTo>
                  <a:lnTo>
                    <a:pt x="47" y="17"/>
                  </a:lnTo>
                  <a:lnTo>
                    <a:pt x="66" y="8"/>
                  </a:lnTo>
                  <a:lnTo>
                    <a:pt x="66" y="0"/>
                  </a:lnTo>
                  <a:lnTo>
                    <a:pt x="81" y="33"/>
                  </a:lnTo>
                  <a:lnTo>
                    <a:pt x="97" y="48"/>
                  </a:lnTo>
                  <a:lnTo>
                    <a:pt x="121" y="73"/>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21" name="Freeform 123"/>
            <p:cNvSpPr>
              <a:spLocks/>
            </p:cNvSpPr>
            <p:nvPr/>
          </p:nvSpPr>
          <p:spPr bwMode="blackWhite">
            <a:xfrm>
              <a:off x="3359" y="2375"/>
              <a:ext cx="19" cy="31"/>
            </a:xfrm>
            <a:custGeom>
              <a:avLst/>
              <a:gdLst>
                <a:gd name="T0" fmla="*/ 12 w 17"/>
                <a:gd name="T1" fmla="*/ 51 h 26"/>
                <a:gd name="T2" fmla="*/ 0 w 17"/>
                <a:gd name="T3" fmla="*/ 51 h 26"/>
                <a:gd name="T4" fmla="*/ 0 w 17"/>
                <a:gd name="T5" fmla="*/ 35 h 26"/>
                <a:gd name="T6" fmla="*/ 0 w 17"/>
                <a:gd name="T7" fmla="*/ 0 h 26"/>
                <a:gd name="T8" fmla="*/ 12 w 17"/>
                <a:gd name="T9" fmla="*/ 0 h 26"/>
                <a:gd name="T10" fmla="*/ 25 w 17"/>
                <a:gd name="T11" fmla="*/ 0 h 26"/>
                <a:gd name="T12" fmla="*/ 25 w 17"/>
                <a:gd name="T13" fmla="*/ 14 h 26"/>
                <a:gd name="T14" fmla="*/ 12 w 17"/>
                <a:gd name="T15" fmla="*/ 14 h 26"/>
                <a:gd name="T16" fmla="*/ 25 w 17"/>
                <a:gd name="T17" fmla="*/ 35 h 26"/>
                <a:gd name="T18" fmla="*/ 12 w 17"/>
                <a:gd name="T19" fmla="*/ 51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6"/>
                <a:gd name="T32" fmla="*/ 17 w 1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22" name="Freeform 124"/>
            <p:cNvSpPr>
              <a:spLocks/>
            </p:cNvSpPr>
            <p:nvPr/>
          </p:nvSpPr>
          <p:spPr bwMode="blackWhite">
            <a:xfrm>
              <a:off x="3359" y="2375"/>
              <a:ext cx="19" cy="31"/>
            </a:xfrm>
            <a:custGeom>
              <a:avLst/>
              <a:gdLst>
                <a:gd name="T0" fmla="*/ 12 w 17"/>
                <a:gd name="T1" fmla="*/ 51 h 26"/>
                <a:gd name="T2" fmla="*/ 0 w 17"/>
                <a:gd name="T3" fmla="*/ 51 h 26"/>
                <a:gd name="T4" fmla="*/ 0 w 17"/>
                <a:gd name="T5" fmla="*/ 35 h 26"/>
                <a:gd name="T6" fmla="*/ 0 w 17"/>
                <a:gd name="T7" fmla="*/ 0 h 26"/>
                <a:gd name="T8" fmla="*/ 12 w 17"/>
                <a:gd name="T9" fmla="*/ 0 h 26"/>
                <a:gd name="T10" fmla="*/ 25 w 17"/>
                <a:gd name="T11" fmla="*/ 0 h 26"/>
                <a:gd name="T12" fmla="*/ 25 w 17"/>
                <a:gd name="T13" fmla="*/ 14 h 26"/>
                <a:gd name="T14" fmla="*/ 12 w 17"/>
                <a:gd name="T15" fmla="*/ 14 h 26"/>
                <a:gd name="T16" fmla="*/ 25 w 17"/>
                <a:gd name="T17" fmla="*/ 35 h 26"/>
                <a:gd name="T18" fmla="*/ 12 w 17"/>
                <a:gd name="T19" fmla="*/ 51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6"/>
                <a:gd name="T32" fmla="*/ 17 w 1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23" name="Freeform 125"/>
            <p:cNvSpPr>
              <a:spLocks/>
            </p:cNvSpPr>
            <p:nvPr/>
          </p:nvSpPr>
          <p:spPr bwMode="blackWhite">
            <a:xfrm>
              <a:off x="3341" y="2384"/>
              <a:ext cx="144" cy="189"/>
            </a:xfrm>
            <a:custGeom>
              <a:avLst/>
              <a:gdLst>
                <a:gd name="T0" fmla="*/ 23 w 132"/>
                <a:gd name="T1" fmla="*/ 154 h 172"/>
                <a:gd name="T2" fmla="*/ 0 w 132"/>
                <a:gd name="T3" fmla="*/ 180 h 172"/>
                <a:gd name="T4" fmla="*/ 0 w 132"/>
                <a:gd name="T5" fmla="*/ 240 h 172"/>
                <a:gd name="T6" fmla="*/ 13 w 132"/>
                <a:gd name="T7" fmla="*/ 249 h 172"/>
                <a:gd name="T8" fmla="*/ 45 w 132"/>
                <a:gd name="T9" fmla="*/ 215 h 172"/>
                <a:gd name="T10" fmla="*/ 92 w 132"/>
                <a:gd name="T11" fmla="*/ 180 h 172"/>
                <a:gd name="T12" fmla="*/ 127 w 132"/>
                <a:gd name="T13" fmla="*/ 145 h 172"/>
                <a:gd name="T14" fmla="*/ 152 w 132"/>
                <a:gd name="T15" fmla="*/ 121 h 172"/>
                <a:gd name="T16" fmla="*/ 185 w 132"/>
                <a:gd name="T17" fmla="*/ 26 h 172"/>
                <a:gd name="T18" fmla="*/ 185 w 132"/>
                <a:gd name="T19" fmla="*/ 0 h 172"/>
                <a:gd name="T20" fmla="*/ 171 w 132"/>
                <a:gd name="T21" fmla="*/ 0 h 172"/>
                <a:gd name="T22" fmla="*/ 152 w 132"/>
                <a:gd name="T23" fmla="*/ 14 h 172"/>
                <a:gd name="T24" fmla="*/ 69 w 132"/>
                <a:gd name="T25" fmla="*/ 36 h 172"/>
                <a:gd name="T26" fmla="*/ 58 w 132"/>
                <a:gd name="T27" fmla="*/ 26 h 172"/>
                <a:gd name="T28" fmla="*/ 45 w 132"/>
                <a:gd name="T29" fmla="*/ 14 h 172"/>
                <a:gd name="T30" fmla="*/ 34 w 132"/>
                <a:gd name="T31" fmla="*/ 26 h 172"/>
                <a:gd name="T32" fmla="*/ 34 w 132"/>
                <a:gd name="T33" fmla="*/ 36 h 172"/>
                <a:gd name="T34" fmla="*/ 58 w 132"/>
                <a:gd name="T35" fmla="*/ 59 h 172"/>
                <a:gd name="T36" fmla="*/ 115 w 132"/>
                <a:gd name="T37" fmla="*/ 73 h 172"/>
                <a:gd name="T38" fmla="*/ 127 w 132"/>
                <a:gd name="T39" fmla="*/ 73 h 172"/>
                <a:gd name="T40" fmla="*/ 80 w 132"/>
                <a:gd name="T41" fmla="*/ 132 h 172"/>
                <a:gd name="T42" fmla="*/ 45 w 132"/>
                <a:gd name="T43" fmla="*/ 132 h 172"/>
                <a:gd name="T44" fmla="*/ 23 w 132"/>
                <a:gd name="T45" fmla="*/ 154 h 1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172"/>
                <a:gd name="T71" fmla="*/ 132 w 132"/>
                <a:gd name="T72" fmla="*/ 172 h 1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172">
                  <a:moveTo>
                    <a:pt x="16" y="106"/>
                  </a:moveTo>
                  <a:lnTo>
                    <a:pt x="0" y="124"/>
                  </a:lnTo>
                  <a:lnTo>
                    <a:pt x="0" y="164"/>
                  </a:lnTo>
                  <a:lnTo>
                    <a:pt x="9" y="171"/>
                  </a:lnTo>
                  <a:lnTo>
                    <a:pt x="32" y="147"/>
                  </a:lnTo>
                  <a:lnTo>
                    <a:pt x="65" y="124"/>
                  </a:lnTo>
                  <a:lnTo>
                    <a:pt x="89" y="99"/>
                  </a:lnTo>
                  <a:lnTo>
                    <a:pt x="106" y="83"/>
                  </a:lnTo>
                  <a:lnTo>
                    <a:pt x="131" y="18"/>
                  </a:lnTo>
                  <a:lnTo>
                    <a:pt x="131" y="0"/>
                  </a:lnTo>
                  <a:lnTo>
                    <a:pt x="121" y="0"/>
                  </a:lnTo>
                  <a:lnTo>
                    <a:pt x="106" y="10"/>
                  </a:lnTo>
                  <a:lnTo>
                    <a:pt x="49" y="25"/>
                  </a:lnTo>
                  <a:lnTo>
                    <a:pt x="41" y="18"/>
                  </a:lnTo>
                  <a:lnTo>
                    <a:pt x="32" y="10"/>
                  </a:lnTo>
                  <a:lnTo>
                    <a:pt x="24" y="18"/>
                  </a:lnTo>
                  <a:lnTo>
                    <a:pt x="24" y="25"/>
                  </a:lnTo>
                  <a:lnTo>
                    <a:pt x="41" y="41"/>
                  </a:lnTo>
                  <a:lnTo>
                    <a:pt x="81" y="50"/>
                  </a:lnTo>
                  <a:lnTo>
                    <a:pt x="89" y="50"/>
                  </a:lnTo>
                  <a:lnTo>
                    <a:pt x="56" y="90"/>
                  </a:lnTo>
                  <a:lnTo>
                    <a:pt x="32" y="90"/>
                  </a:lnTo>
                  <a:lnTo>
                    <a:pt x="16" y="10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24" name="Freeform 126"/>
            <p:cNvSpPr>
              <a:spLocks/>
            </p:cNvSpPr>
            <p:nvPr/>
          </p:nvSpPr>
          <p:spPr bwMode="blackWhite">
            <a:xfrm>
              <a:off x="2528" y="2155"/>
              <a:ext cx="171" cy="187"/>
            </a:xfrm>
            <a:custGeom>
              <a:avLst/>
              <a:gdLst>
                <a:gd name="T0" fmla="*/ 0 w 155"/>
                <a:gd name="T1" fmla="*/ 130 h 170"/>
                <a:gd name="T2" fmla="*/ 13 w 155"/>
                <a:gd name="T3" fmla="*/ 119 h 170"/>
                <a:gd name="T4" fmla="*/ 73 w 155"/>
                <a:gd name="T5" fmla="*/ 119 h 170"/>
                <a:gd name="T6" fmla="*/ 73 w 155"/>
                <a:gd name="T7" fmla="*/ 96 h 170"/>
                <a:gd name="T8" fmla="*/ 96 w 155"/>
                <a:gd name="T9" fmla="*/ 84 h 170"/>
                <a:gd name="T10" fmla="*/ 96 w 155"/>
                <a:gd name="T11" fmla="*/ 24 h 170"/>
                <a:gd name="T12" fmla="*/ 157 w 155"/>
                <a:gd name="T13" fmla="*/ 24 h 170"/>
                <a:gd name="T14" fmla="*/ 157 w 155"/>
                <a:gd name="T15" fmla="*/ 0 h 170"/>
                <a:gd name="T16" fmla="*/ 228 w 155"/>
                <a:gd name="T17" fmla="*/ 47 h 170"/>
                <a:gd name="T18" fmla="*/ 192 w 155"/>
                <a:gd name="T19" fmla="*/ 47 h 170"/>
                <a:gd name="T20" fmla="*/ 220 w 155"/>
                <a:gd name="T21" fmla="*/ 238 h 170"/>
                <a:gd name="T22" fmla="*/ 131 w 155"/>
                <a:gd name="T23" fmla="*/ 238 h 170"/>
                <a:gd name="T24" fmla="*/ 119 w 155"/>
                <a:gd name="T25" fmla="*/ 247 h 170"/>
                <a:gd name="T26" fmla="*/ 109 w 155"/>
                <a:gd name="T27" fmla="*/ 238 h 170"/>
                <a:gd name="T28" fmla="*/ 86 w 155"/>
                <a:gd name="T29" fmla="*/ 247 h 170"/>
                <a:gd name="T30" fmla="*/ 73 w 155"/>
                <a:gd name="T31" fmla="*/ 223 h 170"/>
                <a:gd name="T32" fmla="*/ 35 w 155"/>
                <a:gd name="T33" fmla="*/ 214 h 170"/>
                <a:gd name="T34" fmla="*/ 13 w 155"/>
                <a:gd name="T35" fmla="*/ 214 h 170"/>
                <a:gd name="T36" fmla="*/ 0 w 155"/>
                <a:gd name="T37" fmla="*/ 223 h 170"/>
                <a:gd name="T38" fmla="*/ 13 w 155"/>
                <a:gd name="T39" fmla="*/ 178 h 170"/>
                <a:gd name="T40" fmla="*/ 0 w 155"/>
                <a:gd name="T41" fmla="*/ 164 h 170"/>
                <a:gd name="T42" fmla="*/ 13 w 155"/>
                <a:gd name="T43" fmla="*/ 143 h 170"/>
                <a:gd name="T44" fmla="*/ 0 w 155"/>
                <a:gd name="T45" fmla="*/ 130 h 1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
                <a:gd name="T70" fmla="*/ 0 h 170"/>
                <a:gd name="T71" fmla="*/ 155 w 155"/>
                <a:gd name="T72" fmla="*/ 170 h 1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 h="170">
                  <a:moveTo>
                    <a:pt x="0" y="88"/>
                  </a:moveTo>
                  <a:lnTo>
                    <a:pt x="9" y="81"/>
                  </a:lnTo>
                  <a:lnTo>
                    <a:pt x="49" y="81"/>
                  </a:lnTo>
                  <a:lnTo>
                    <a:pt x="49" y="65"/>
                  </a:lnTo>
                  <a:lnTo>
                    <a:pt x="65" y="57"/>
                  </a:lnTo>
                  <a:lnTo>
                    <a:pt x="65" y="16"/>
                  </a:lnTo>
                  <a:lnTo>
                    <a:pt x="106" y="16"/>
                  </a:lnTo>
                  <a:lnTo>
                    <a:pt x="106" y="0"/>
                  </a:lnTo>
                  <a:lnTo>
                    <a:pt x="154" y="32"/>
                  </a:lnTo>
                  <a:lnTo>
                    <a:pt x="130" y="32"/>
                  </a:lnTo>
                  <a:lnTo>
                    <a:pt x="148" y="162"/>
                  </a:lnTo>
                  <a:lnTo>
                    <a:pt x="89" y="162"/>
                  </a:lnTo>
                  <a:lnTo>
                    <a:pt x="81" y="169"/>
                  </a:lnTo>
                  <a:lnTo>
                    <a:pt x="74" y="162"/>
                  </a:lnTo>
                  <a:lnTo>
                    <a:pt x="58" y="169"/>
                  </a:lnTo>
                  <a:lnTo>
                    <a:pt x="49" y="153"/>
                  </a:lnTo>
                  <a:lnTo>
                    <a:pt x="24" y="146"/>
                  </a:lnTo>
                  <a:lnTo>
                    <a:pt x="9" y="146"/>
                  </a:lnTo>
                  <a:lnTo>
                    <a:pt x="0" y="153"/>
                  </a:lnTo>
                  <a:lnTo>
                    <a:pt x="9" y="122"/>
                  </a:lnTo>
                  <a:lnTo>
                    <a:pt x="0" y="112"/>
                  </a:lnTo>
                  <a:lnTo>
                    <a:pt x="9" y="97"/>
                  </a:lnTo>
                  <a:lnTo>
                    <a:pt x="0" y="8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25" name="Freeform 127"/>
            <p:cNvSpPr>
              <a:spLocks/>
            </p:cNvSpPr>
            <p:nvPr/>
          </p:nvSpPr>
          <p:spPr bwMode="blackWhite">
            <a:xfrm>
              <a:off x="2528" y="2145"/>
              <a:ext cx="118" cy="107"/>
            </a:xfrm>
            <a:custGeom>
              <a:avLst/>
              <a:gdLst>
                <a:gd name="T0" fmla="*/ 0 w 107"/>
                <a:gd name="T1" fmla="*/ 139 h 98"/>
                <a:gd name="T2" fmla="*/ 13 w 107"/>
                <a:gd name="T3" fmla="*/ 128 h 98"/>
                <a:gd name="T4" fmla="*/ 73 w 107"/>
                <a:gd name="T5" fmla="*/ 128 h 98"/>
                <a:gd name="T6" fmla="*/ 73 w 107"/>
                <a:gd name="T7" fmla="*/ 105 h 98"/>
                <a:gd name="T8" fmla="*/ 96 w 107"/>
                <a:gd name="T9" fmla="*/ 94 h 98"/>
                <a:gd name="T10" fmla="*/ 96 w 107"/>
                <a:gd name="T11" fmla="*/ 35 h 98"/>
                <a:gd name="T12" fmla="*/ 157 w 107"/>
                <a:gd name="T13" fmla="*/ 35 h 98"/>
                <a:gd name="T14" fmla="*/ 157 w 107"/>
                <a:gd name="T15" fmla="*/ 13 h 98"/>
                <a:gd name="T16" fmla="*/ 73 w 107"/>
                <a:gd name="T17" fmla="*/ 0 h 98"/>
                <a:gd name="T18" fmla="*/ 60 w 107"/>
                <a:gd name="T19" fmla="*/ 23 h 98"/>
                <a:gd name="T20" fmla="*/ 50 w 107"/>
                <a:gd name="T21" fmla="*/ 35 h 98"/>
                <a:gd name="T22" fmla="*/ 35 w 107"/>
                <a:gd name="T23" fmla="*/ 70 h 98"/>
                <a:gd name="T24" fmla="*/ 0 w 107"/>
                <a:gd name="T25" fmla="*/ 115 h 98"/>
                <a:gd name="T26" fmla="*/ 0 w 107"/>
                <a:gd name="T27" fmla="*/ 139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
                <a:gd name="T43" fmla="*/ 0 h 98"/>
                <a:gd name="T44" fmla="*/ 107 w 107"/>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 h="98">
                  <a:moveTo>
                    <a:pt x="0" y="97"/>
                  </a:moveTo>
                  <a:lnTo>
                    <a:pt x="9" y="90"/>
                  </a:lnTo>
                  <a:lnTo>
                    <a:pt x="49" y="90"/>
                  </a:lnTo>
                  <a:lnTo>
                    <a:pt x="49" y="74"/>
                  </a:lnTo>
                  <a:lnTo>
                    <a:pt x="65" y="66"/>
                  </a:lnTo>
                  <a:lnTo>
                    <a:pt x="65" y="25"/>
                  </a:lnTo>
                  <a:lnTo>
                    <a:pt x="106" y="25"/>
                  </a:lnTo>
                  <a:lnTo>
                    <a:pt x="106" y="9"/>
                  </a:lnTo>
                  <a:lnTo>
                    <a:pt x="49" y="0"/>
                  </a:lnTo>
                  <a:lnTo>
                    <a:pt x="40" y="16"/>
                  </a:lnTo>
                  <a:lnTo>
                    <a:pt x="34" y="25"/>
                  </a:lnTo>
                  <a:lnTo>
                    <a:pt x="24" y="49"/>
                  </a:lnTo>
                  <a:lnTo>
                    <a:pt x="0" y="81"/>
                  </a:lnTo>
                  <a:lnTo>
                    <a:pt x="0" y="97"/>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26" name="Freeform 128"/>
            <p:cNvSpPr>
              <a:spLocks/>
            </p:cNvSpPr>
            <p:nvPr/>
          </p:nvSpPr>
          <p:spPr bwMode="blackWhite">
            <a:xfrm>
              <a:off x="2520" y="2315"/>
              <a:ext cx="91" cy="63"/>
            </a:xfrm>
            <a:custGeom>
              <a:avLst/>
              <a:gdLst>
                <a:gd name="T0" fmla="*/ 12 w 83"/>
                <a:gd name="T1" fmla="*/ 72 h 57"/>
                <a:gd name="T2" fmla="*/ 25 w 83"/>
                <a:gd name="T3" fmla="*/ 72 h 57"/>
                <a:gd name="T4" fmla="*/ 46 w 83"/>
                <a:gd name="T5" fmla="*/ 61 h 57"/>
                <a:gd name="T6" fmla="*/ 60 w 83"/>
                <a:gd name="T7" fmla="*/ 72 h 57"/>
                <a:gd name="T8" fmla="*/ 70 w 83"/>
                <a:gd name="T9" fmla="*/ 61 h 57"/>
                <a:gd name="T10" fmla="*/ 46 w 83"/>
                <a:gd name="T11" fmla="*/ 61 h 57"/>
                <a:gd name="T12" fmla="*/ 12 w 83"/>
                <a:gd name="T13" fmla="*/ 61 h 57"/>
                <a:gd name="T14" fmla="*/ 0 w 83"/>
                <a:gd name="T15" fmla="*/ 34 h 57"/>
                <a:gd name="T16" fmla="*/ 12 w 83"/>
                <a:gd name="T17" fmla="*/ 11 h 57"/>
                <a:gd name="T18" fmla="*/ 25 w 83"/>
                <a:gd name="T19" fmla="*/ 0 h 57"/>
                <a:gd name="T20" fmla="*/ 46 w 83"/>
                <a:gd name="T21" fmla="*/ 0 h 57"/>
                <a:gd name="T22" fmla="*/ 82 w 83"/>
                <a:gd name="T23" fmla="*/ 11 h 57"/>
                <a:gd name="T24" fmla="*/ 95 w 83"/>
                <a:gd name="T25" fmla="*/ 34 h 57"/>
                <a:gd name="T26" fmla="*/ 120 w 83"/>
                <a:gd name="T27" fmla="*/ 84 h 57"/>
                <a:gd name="T28" fmla="*/ 70 w 83"/>
                <a:gd name="T29" fmla="*/ 84 h 57"/>
                <a:gd name="T30" fmla="*/ 12 w 83"/>
                <a:gd name="T31" fmla="*/ 84 h 57"/>
                <a:gd name="T32" fmla="*/ 12 w 83"/>
                <a:gd name="T33" fmla="*/ 72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7"/>
                <a:gd name="T53" fmla="*/ 83 w 83"/>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7">
                  <a:moveTo>
                    <a:pt x="8" y="48"/>
                  </a:moveTo>
                  <a:lnTo>
                    <a:pt x="17" y="48"/>
                  </a:lnTo>
                  <a:lnTo>
                    <a:pt x="32" y="41"/>
                  </a:lnTo>
                  <a:lnTo>
                    <a:pt x="42" y="48"/>
                  </a:lnTo>
                  <a:lnTo>
                    <a:pt x="48" y="41"/>
                  </a:lnTo>
                  <a:lnTo>
                    <a:pt x="32" y="41"/>
                  </a:lnTo>
                  <a:lnTo>
                    <a:pt x="8" y="41"/>
                  </a:lnTo>
                  <a:lnTo>
                    <a:pt x="0" y="23"/>
                  </a:lnTo>
                  <a:lnTo>
                    <a:pt x="8" y="7"/>
                  </a:lnTo>
                  <a:lnTo>
                    <a:pt x="17" y="0"/>
                  </a:lnTo>
                  <a:lnTo>
                    <a:pt x="32" y="0"/>
                  </a:lnTo>
                  <a:lnTo>
                    <a:pt x="57" y="7"/>
                  </a:lnTo>
                  <a:lnTo>
                    <a:pt x="66" y="23"/>
                  </a:lnTo>
                  <a:lnTo>
                    <a:pt x="82" y="56"/>
                  </a:lnTo>
                  <a:lnTo>
                    <a:pt x="48" y="56"/>
                  </a:lnTo>
                  <a:lnTo>
                    <a:pt x="8" y="56"/>
                  </a:lnTo>
                  <a:lnTo>
                    <a:pt x="8" y="4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27" name="Freeform 129"/>
            <p:cNvSpPr>
              <a:spLocks/>
            </p:cNvSpPr>
            <p:nvPr/>
          </p:nvSpPr>
          <p:spPr bwMode="blackWhite">
            <a:xfrm>
              <a:off x="2528" y="2361"/>
              <a:ext cx="45" cy="18"/>
            </a:xfrm>
            <a:custGeom>
              <a:avLst/>
              <a:gdLst>
                <a:gd name="T0" fmla="*/ 0 w 41"/>
                <a:gd name="T1" fmla="*/ 20 h 17"/>
                <a:gd name="T2" fmla="*/ 13 w 41"/>
                <a:gd name="T3" fmla="*/ 20 h 17"/>
                <a:gd name="T4" fmla="*/ 35 w 41"/>
                <a:gd name="T5" fmla="*/ 0 h 17"/>
                <a:gd name="T6" fmla="*/ 49 w 41"/>
                <a:gd name="T7" fmla="*/ 20 h 17"/>
                <a:gd name="T8" fmla="*/ 58 w 41"/>
                <a:gd name="T9" fmla="*/ 0 h 17"/>
                <a:gd name="T10" fmla="*/ 35 w 41"/>
                <a:gd name="T11" fmla="*/ 0 h 17"/>
                <a:gd name="T12" fmla="*/ 0 w 41"/>
                <a:gd name="T13" fmla="*/ 0 h 17"/>
                <a:gd name="T14" fmla="*/ 0 w 41"/>
                <a:gd name="T15" fmla="*/ 20 h 1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7"/>
                <a:gd name="T26" fmla="*/ 41 w 4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7">
                  <a:moveTo>
                    <a:pt x="0" y="16"/>
                  </a:moveTo>
                  <a:lnTo>
                    <a:pt x="9" y="16"/>
                  </a:lnTo>
                  <a:lnTo>
                    <a:pt x="24" y="0"/>
                  </a:lnTo>
                  <a:lnTo>
                    <a:pt x="34" y="16"/>
                  </a:lnTo>
                  <a:lnTo>
                    <a:pt x="40" y="0"/>
                  </a:lnTo>
                  <a:lnTo>
                    <a:pt x="24" y="0"/>
                  </a:lnTo>
                  <a:lnTo>
                    <a:pt x="0" y="0"/>
                  </a:lnTo>
                  <a:lnTo>
                    <a:pt x="0"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28" name="Freeform 130"/>
            <p:cNvSpPr>
              <a:spLocks/>
            </p:cNvSpPr>
            <p:nvPr/>
          </p:nvSpPr>
          <p:spPr bwMode="blackWhite">
            <a:xfrm>
              <a:off x="2528" y="2375"/>
              <a:ext cx="45" cy="31"/>
            </a:xfrm>
            <a:custGeom>
              <a:avLst/>
              <a:gdLst>
                <a:gd name="T0" fmla="*/ 35 w 41"/>
                <a:gd name="T1" fmla="*/ 51 h 26"/>
                <a:gd name="T2" fmla="*/ 58 w 41"/>
                <a:gd name="T3" fmla="*/ 14 h 26"/>
                <a:gd name="T4" fmla="*/ 58 w 41"/>
                <a:gd name="T5" fmla="*/ 0 h 26"/>
                <a:gd name="T6" fmla="*/ 0 w 41"/>
                <a:gd name="T7" fmla="*/ 0 h 26"/>
                <a:gd name="T8" fmla="*/ 25 w 41"/>
                <a:gd name="T9" fmla="*/ 14 h 26"/>
                <a:gd name="T10" fmla="*/ 25 w 41"/>
                <a:gd name="T11" fmla="*/ 35 h 26"/>
                <a:gd name="T12" fmla="*/ 35 w 41"/>
                <a:gd name="T13" fmla="*/ 51 h 26"/>
                <a:gd name="T14" fmla="*/ 0 60000 65536"/>
                <a:gd name="T15" fmla="*/ 0 60000 65536"/>
                <a:gd name="T16" fmla="*/ 0 60000 65536"/>
                <a:gd name="T17" fmla="*/ 0 60000 65536"/>
                <a:gd name="T18" fmla="*/ 0 60000 65536"/>
                <a:gd name="T19" fmla="*/ 0 60000 65536"/>
                <a:gd name="T20" fmla="*/ 0 60000 65536"/>
                <a:gd name="T21" fmla="*/ 0 w 41"/>
                <a:gd name="T22" fmla="*/ 0 h 26"/>
                <a:gd name="T23" fmla="*/ 41 w 4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6">
                  <a:moveTo>
                    <a:pt x="24" y="25"/>
                  </a:moveTo>
                  <a:lnTo>
                    <a:pt x="40" y="7"/>
                  </a:lnTo>
                  <a:lnTo>
                    <a:pt x="40" y="0"/>
                  </a:lnTo>
                  <a:lnTo>
                    <a:pt x="0" y="0"/>
                  </a:lnTo>
                  <a:lnTo>
                    <a:pt x="17" y="7"/>
                  </a:lnTo>
                  <a:lnTo>
                    <a:pt x="17" y="17"/>
                  </a:lnTo>
                  <a:lnTo>
                    <a:pt x="24" y="25"/>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29" name="Freeform 131"/>
            <p:cNvSpPr>
              <a:spLocks/>
            </p:cNvSpPr>
            <p:nvPr/>
          </p:nvSpPr>
          <p:spPr bwMode="blackWhite">
            <a:xfrm>
              <a:off x="2555" y="2375"/>
              <a:ext cx="101" cy="75"/>
            </a:xfrm>
            <a:custGeom>
              <a:avLst/>
              <a:gdLst>
                <a:gd name="T0" fmla="*/ 124 w 91"/>
                <a:gd name="T1" fmla="*/ 104 h 67"/>
                <a:gd name="T2" fmla="*/ 137 w 91"/>
                <a:gd name="T3" fmla="*/ 104 h 67"/>
                <a:gd name="T4" fmla="*/ 137 w 91"/>
                <a:gd name="T5" fmla="*/ 91 h 67"/>
                <a:gd name="T6" fmla="*/ 137 w 91"/>
                <a:gd name="T7" fmla="*/ 75 h 67"/>
                <a:gd name="T8" fmla="*/ 137 w 91"/>
                <a:gd name="T9" fmla="*/ 64 h 67"/>
                <a:gd name="T10" fmla="*/ 137 w 91"/>
                <a:gd name="T11" fmla="*/ 50 h 67"/>
                <a:gd name="T12" fmla="*/ 113 w 91"/>
                <a:gd name="T13" fmla="*/ 0 h 67"/>
                <a:gd name="T14" fmla="*/ 87 w 91"/>
                <a:gd name="T15" fmla="*/ 11 h 67"/>
                <a:gd name="T16" fmla="*/ 63 w 91"/>
                <a:gd name="T17" fmla="*/ 11 h 67"/>
                <a:gd name="T18" fmla="*/ 75 w 91"/>
                <a:gd name="T19" fmla="*/ 0 h 67"/>
                <a:gd name="T20" fmla="*/ 24 w 91"/>
                <a:gd name="T21" fmla="*/ 0 h 67"/>
                <a:gd name="T22" fmla="*/ 24 w 91"/>
                <a:gd name="T23" fmla="*/ 11 h 67"/>
                <a:gd name="T24" fmla="*/ 0 w 91"/>
                <a:gd name="T25" fmla="*/ 39 h 67"/>
                <a:gd name="T26" fmla="*/ 38 w 91"/>
                <a:gd name="T27" fmla="*/ 64 h 67"/>
                <a:gd name="T28" fmla="*/ 52 w 91"/>
                <a:gd name="T29" fmla="*/ 50 h 67"/>
                <a:gd name="T30" fmla="*/ 63 w 91"/>
                <a:gd name="T31" fmla="*/ 50 h 67"/>
                <a:gd name="T32" fmla="*/ 87 w 91"/>
                <a:gd name="T33" fmla="*/ 75 h 67"/>
                <a:gd name="T34" fmla="*/ 87 w 91"/>
                <a:gd name="T35" fmla="*/ 91 h 67"/>
                <a:gd name="T36" fmla="*/ 99 w 91"/>
                <a:gd name="T37" fmla="*/ 75 h 67"/>
                <a:gd name="T38" fmla="*/ 113 w 91"/>
                <a:gd name="T39" fmla="*/ 104 h 67"/>
                <a:gd name="T40" fmla="*/ 124 w 91"/>
                <a:gd name="T41" fmla="*/ 104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67"/>
                <a:gd name="T65" fmla="*/ 91 w 91"/>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67">
                  <a:moveTo>
                    <a:pt x="82" y="66"/>
                  </a:moveTo>
                  <a:lnTo>
                    <a:pt x="90" y="66"/>
                  </a:lnTo>
                  <a:lnTo>
                    <a:pt x="90" y="57"/>
                  </a:lnTo>
                  <a:lnTo>
                    <a:pt x="90" y="48"/>
                  </a:lnTo>
                  <a:lnTo>
                    <a:pt x="90" y="41"/>
                  </a:lnTo>
                  <a:lnTo>
                    <a:pt x="90" y="32"/>
                  </a:lnTo>
                  <a:lnTo>
                    <a:pt x="75" y="0"/>
                  </a:lnTo>
                  <a:lnTo>
                    <a:pt x="57" y="7"/>
                  </a:lnTo>
                  <a:lnTo>
                    <a:pt x="41" y="7"/>
                  </a:lnTo>
                  <a:lnTo>
                    <a:pt x="50" y="0"/>
                  </a:lnTo>
                  <a:lnTo>
                    <a:pt x="16" y="0"/>
                  </a:lnTo>
                  <a:lnTo>
                    <a:pt x="16" y="7"/>
                  </a:lnTo>
                  <a:lnTo>
                    <a:pt x="0" y="25"/>
                  </a:lnTo>
                  <a:lnTo>
                    <a:pt x="25" y="41"/>
                  </a:lnTo>
                  <a:lnTo>
                    <a:pt x="34" y="32"/>
                  </a:lnTo>
                  <a:lnTo>
                    <a:pt x="41" y="32"/>
                  </a:lnTo>
                  <a:lnTo>
                    <a:pt x="57" y="48"/>
                  </a:lnTo>
                  <a:lnTo>
                    <a:pt x="57" y="57"/>
                  </a:lnTo>
                  <a:lnTo>
                    <a:pt x="65" y="48"/>
                  </a:lnTo>
                  <a:lnTo>
                    <a:pt x="75" y="66"/>
                  </a:lnTo>
                  <a:lnTo>
                    <a:pt x="82" y="6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30" name="Freeform 132"/>
            <p:cNvSpPr>
              <a:spLocks/>
            </p:cNvSpPr>
            <p:nvPr/>
          </p:nvSpPr>
          <p:spPr bwMode="blackWhite">
            <a:xfrm>
              <a:off x="2583" y="2412"/>
              <a:ext cx="35" cy="45"/>
            </a:xfrm>
            <a:custGeom>
              <a:avLst/>
              <a:gdLst>
                <a:gd name="T0" fmla="*/ 0 w 33"/>
                <a:gd name="T1" fmla="*/ 13 h 41"/>
                <a:gd name="T2" fmla="*/ 13 w 33"/>
                <a:gd name="T3" fmla="*/ 0 h 41"/>
                <a:gd name="T4" fmla="*/ 20 w 33"/>
                <a:gd name="T5" fmla="*/ 0 h 41"/>
                <a:gd name="T6" fmla="*/ 40 w 33"/>
                <a:gd name="T7" fmla="*/ 24 h 41"/>
                <a:gd name="T8" fmla="*/ 40 w 33"/>
                <a:gd name="T9" fmla="*/ 36 h 41"/>
                <a:gd name="T10" fmla="*/ 20 w 33"/>
                <a:gd name="T11" fmla="*/ 58 h 41"/>
                <a:gd name="T12" fmla="*/ 13 w 33"/>
                <a:gd name="T13" fmla="*/ 49 h 41"/>
                <a:gd name="T14" fmla="*/ 0 w 33"/>
                <a:gd name="T15" fmla="*/ 49 h 41"/>
                <a:gd name="T16" fmla="*/ 0 w 33"/>
                <a:gd name="T17" fmla="*/ 13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1"/>
                <a:gd name="T29" fmla="*/ 33 w 33"/>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1">
                  <a:moveTo>
                    <a:pt x="0" y="9"/>
                  </a:moveTo>
                  <a:lnTo>
                    <a:pt x="9" y="0"/>
                  </a:lnTo>
                  <a:lnTo>
                    <a:pt x="16" y="0"/>
                  </a:lnTo>
                  <a:lnTo>
                    <a:pt x="32" y="16"/>
                  </a:lnTo>
                  <a:lnTo>
                    <a:pt x="32" y="25"/>
                  </a:lnTo>
                  <a:lnTo>
                    <a:pt x="16" y="40"/>
                  </a:lnTo>
                  <a:lnTo>
                    <a:pt x="9" y="34"/>
                  </a:lnTo>
                  <a:lnTo>
                    <a:pt x="0" y="34"/>
                  </a:lnTo>
                  <a:lnTo>
                    <a:pt x="0" y="9"/>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31" name="Freeform 133"/>
            <p:cNvSpPr>
              <a:spLocks/>
            </p:cNvSpPr>
            <p:nvPr/>
          </p:nvSpPr>
          <p:spPr bwMode="blackWhite">
            <a:xfrm>
              <a:off x="2601" y="2430"/>
              <a:ext cx="65" cy="64"/>
            </a:xfrm>
            <a:custGeom>
              <a:avLst/>
              <a:gdLst>
                <a:gd name="T0" fmla="*/ 86 w 59"/>
                <a:gd name="T1" fmla="*/ 80 h 59"/>
                <a:gd name="T2" fmla="*/ 86 w 59"/>
                <a:gd name="T3" fmla="*/ 59 h 59"/>
                <a:gd name="T4" fmla="*/ 61 w 59"/>
                <a:gd name="T5" fmla="*/ 46 h 59"/>
                <a:gd name="T6" fmla="*/ 61 w 59"/>
                <a:gd name="T7" fmla="*/ 26 h 59"/>
                <a:gd name="T8" fmla="*/ 50 w 59"/>
                <a:gd name="T9" fmla="*/ 26 h 59"/>
                <a:gd name="T10" fmla="*/ 35 w 59"/>
                <a:gd name="T11" fmla="*/ 0 h 59"/>
                <a:gd name="T12" fmla="*/ 24 w 59"/>
                <a:gd name="T13" fmla="*/ 13 h 59"/>
                <a:gd name="T14" fmla="*/ 0 w 59"/>
                <a:gd name="T15" fmla="*/ 33 h 59"/>
                <a:gd name="T16" fmla="*/ 61 w 59"/>
                <a:gd name="T17" fmla="*/ 80 h 59"/>
                <a:gd name="T18" fmla="*/ 86 w 59"/>
                <a:gd name="T19" fmla="*/ 8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59"/>
                <a:gd name="T32" fmla="*/ 59 w 59"/>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59">
                  <a:moveTo>
                    <a:pt x="58" y="58"/>
                  </a:moveTo>
                  <a:lnTo>
                    <a:pt x="58" y="42"/>
                  </a:lnTo>
                  <a:lnTo>
                    <a:pt x="41" y="33"/>
                  </a:lnTo>
                  <a:lnTo>
                    <a:pt x="41" y="18"/>
                  </a:lnTo>
                  <a:lnTo>
                    <a:pt x="34" y="18"/>
                  </a:lnTo>
                  <a:lnTo>
                    <a:pt x="24" y="0"/>
                  </a:lnTo>
                  <a:lnTo>
                    <a:pt x="16" y="9"/>
                  </a:lnTo>
                  <a:lnTo>
                    <a:pt x="0" y="24"/>
                  </a:lnTo>
                  <a:lnTo>
                    <a:pt x="41" y="58"/>
                  </a:lnTo>
                  <a:lnTo>
                    <a:pt x="58" y="58"/>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32" name="Freeform 134"/>
            <p:cNvSpPr>
              <a:spLocks/>
            </p:cNvSpPr>
            <p:nvPr/>
          </p:nvSpPr>
          <p:spPr bwMode="blackWhite">
            <a:xfrm>
              <a:off x="2760" y="2396"/>
              <a:ext cx="30" cy="70"/>
            </a:xfrm>
            <a:custGeom>
              <a:avLst/>
              <a:gdLst>
                <a:gd name="T0" fmla="*/ 31 w 26"/>
                <a:gd name="T1" fmla="*/ 0 h 65"/>
                <a:gd name="T2" fmla="*/ 0 w 26"/>
                <a:gd name="T3" fmla="*/ 0 h 65"/>
                <a:gd name="T4" fmla="*/ 16 w 26"/>
                <a:gd name="T5" fmla="*/ 42 h 65"/>
                <a:gd name="T6" fmla="*/ 31 w 26"/>
                <a:gd name="T7" fmla="*/ 74 h 65"/>
                <a:gd name="T8" fmla="*/ 31 w 26"/>
                <a:gd name="T9" fmla="*/ 86 h 65"/>
                <a:gd name="T10" fmla="*/ 44 w 26"/>
                <a:gd name="T11" fmla="*/ 86 h 65"/>
                <a:gd name="T12" fmla="*/ 44 w 26"/>
                <a:gd name="T13" fmla="*/ 42 h 65"/>
                <a:gd name="T14" fmla="*/ 44 w 26"/>
                <a:gd name="T15" fmla="*/ 19 h 65"/>
                <a:gd name="T16" fmla="*/ 31 w 26"/>
                <a:gd name="T17" fmla="*/ 12 h 65"/>
                <a:gd name="T18" fmla="*/ 31 w 26"/>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65"/>
                <a:gd name="T32" fmla="*/ 26 w 26"/>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65">
                  <a:moveTo>
                    <a:pt x="17" y="0"/>
                  </a:moveTo>
                  <a:lnTo>
                    <a:pt x="0" y="0"/>
                  </a:lnTo>
                  <a:lnTo>
                    <a:pt x="9" y="31"/>
                  </a:lnTo>
                  <a:lnTo>
                    <a:pt x="17" y="55"/>
                  </a:lnTo>
                  <a:lnTo>
                    <a:pt x="17" y="64"/>
                  </a:lnTo>
                  <a:lnTo>
                    <a:pt x="25" y="64"/>
                  </a:lnTo>
                  <a:lnTo>
                    <a:pt x="25" y="31"/>
                  </a:lnTo>
                  <a:lnTo>
                    <a:pt x="25" y="15"/>
                  </a:lnTo>
                  <a:lnTo>
                    <a:pt x="17" y="8"/>
                  </a:lnTo>
                  <a:lnTo>
                    <a:pt x="17" y="0"/>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33" name="Freeform 135"/>
            <p:cNvSpPr>
              <a:spLocks/>
            </p:cNvSpPr>
            <p:nvPr/>
          </p:nvSpPr>
          <p:spPr bwMode="blackWhite">
            <a:xfrm>
              <a:off x="2896" y="2520"/>
              <a:ext cx="26" cy="19"/>
            </a:xfrm>
            <a:custGeom>
              <a:avLst/>
              <a:gdLst>
                <a:gd name="T0" fmla="*/ 36 w 23"/>
                <a:gd name="T1" fmla="*/ 0 h 17"/>
                <a:gd name="T2" fmla="*/ 36 w 23"/>
                <a:gd name="T3" fmla="*/ 25 h 17"/>
                <a:gd name="T4" fmla="*/ 10 w 23"/>
                <a:gd name="T5" fmla="*/ 25 h 17"/>
                <a:gd name="T6" fmla="*/ 0 w 23"/>
                <a:gd name="T7" fmla="*/ 25 h 17"/>
                <a:gd name="T8" fmla="*/ 10 w 23"/>
                <a:gd name="T9" fmla="*/ 0 h 17"/>
                <a:gd name="T10" fmla="*/ 36 w 23"/>
                <a:gd name="T11" fmla="*/ 0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22" y="0"/>
                  </a:moveTo>
                  <a:lnTo>
                    <a:pt x="22" y="16"/>
                  </a:lnTo>
                  <a:lnTo>
                    <a:pt x="6" y="16"/>
                  </a:lnTo>
                  <a:lnTo>
                    <a:pt x="0" y="16"/>
                  </a:lnTo>
                  <a:lnTo>
                    <a:pt x="6" y="0"/>
                  </a:lnTo>
                  <a:lnTo>
                    <a:pt x="22" y="0"/>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34" name="Freeform 136"/>
            <p:cNvSpPr>
              <a:spLocks/>
            </p:cNvSpPr>
            <p:nvPr/>
          </p:nvSpPr>
          <p:spPr bwMode="blackWhite">
            <a:xfrm>
              <a:off x="2921" y="2502"/>
              <a:ext cx="109" cy="125"/>
            </a:xfrm>
            <a:custGeom>
              <a:avLst/>
              <a:gdLst>
                <a:gd name="T0" fmla="*/ 96 w 99"/>
                <a:gd name="T1" fmla="*/ 13 h 115"/>
                <a:gd name="T2" fmla="*/ 96 w 99"/>
                <a:gd name="T3" fmla="*/ 33 h 115"/>
                <a:gd name="T4" fmla="*/ 37 w 99"/>
                <a:gd name="T5" fmla="*/ 26 h 115"/>
                <a:gd name="T6" fmla="*/ 37 w 99"/>
                <a:gd name="T7" fmla="*/ 46 h 115"/>
                <a:gd name="T8" fmla="*/ 48 w 99"/>
                <a:gd name="T9" fmla="*/ 33 h 115"/>
                <a:gd name="T10" fmla="*/ 61 w 99"/>
                <a:gd name="T11" fmla="*/ 46 h 115"/>
                <a:gd name="T12" fmla="*/ 61 w 99"/>
                <a:gd name="T13" fmla="*/ 58 h 115"/>
                <a:gd name="T14" fmla="*/ 61 w 99"/>
                <a:gd name="T15" fmla="*/ 103 h 115"/>
                <a:gd name="T16" fmla="*/ 26 w 99"/>
                <a:gd name="T17" fmla="*/ 103 h 115"/>
                <a:gd name="T18" fmla="*/ 13 w 99"/>
                <a:gd name="T19" fmla="*/ 113 h 115"/>
                <a:gd name="T20" fmla="*/ 13 w 99"/>
                <a:gd name="T21" fmla="*/ 126 h 115"/>
                <a:gd name="T22" fmla="*/ 0 w 99"/>
                <a:gd name="T23" fmla="*/ 126 h 115"/>
                <a:gd name="T24" fmla="*/ 0 w 99"/>
                <a:gd name="T25" fmla="*/ 137 h 115"/>
                <a:gd name="T26" fmla="*/ 26 w 99"/>
                <a:gd name="T27" fmla="*/ 160 h 115"/>
                <a:gd name="T28" fmla="*/ 26 w 99"/>
                <a:gd name="T29" fmla="*/ 148 h 115"/>
                <a:gd name="T30" fmla="*/ 37 w 99"/>
                <a:gd name="T31" fmla="*/ 148 h 115"/>
                <a:gd name="T32" fmla="*/ 61 w 99"/>
                <a:gd name="T33" fmla="*/ 148 h 115"/>
                <a:gd name="T34" fmla="*/ 85 w 99"/>
                <a:gd name="T35" fmla="*/ 137 h 115"/>
                <a:gd name="T36" fmla="*/ 96 w 99"/>
                <a:gd name="T37" fmla="*/ 103 h 115"/>
                <a:gd name="T38" fmla="*/ 119 w 99"/>
                <a:gd name="T39" fmla="*/ 80 h 115"/>
                <a:gd name="T40" fmla="*/ 144 w 99"/>
                <a:gd name="T41" fmla="*/ 0 h 115"/>
                <a:gd name="T42" fmla="*/ 110 w 99"/>
                <a:gd name="T43" fmla="*/ 13 h 115"/>
                <a:gd name="T44" fmla="*/ 96 w 99"/>
                <a:gd name="T45" fmla="*/ 13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9"/>
                <a:gd name="T70" fmla="*/ 0 h 115"/>
                <a:gd name="T71" fmla="*/ 99 w 99"/>
                <a:gd name="T72" fmla="*/ 115 h 1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9" h="115">
                  <a:moveTo>
                    <a:pt x="65" y="9"/>
                  </a:moveTo>
                  <a:lnTo>
                    <a:pt x="65" y="24"/>
                  </a:lnTo>
                  <a:lnTo>
                    <a:pt x="25" y="18"/>
                  </a:lnTo>
                  <a:lnTo>
                    <a:pt x="25" y="33"/>
                  </a:lnTo>
                  <a:lnTo>
                    <a:pt x="33" y="24"/>
                  </a:lnTo>
                  <a:lnTo>
                    <a:pt x="41" y="33"/>
                  </a:lnTo>
                  <a:lnTo>
                    <a:pt x="41" y="41"/>
                  </a:lnTo>
                  <a:lnTo>
                    <a:pt x="41" y="74"/>
                  </a:lnTo>
                  <a:lnTo>
                    <a:pt x="18" y="74"/>
                  </a:lnTo>
                  <a:lnTo>
                    <a:pt x="9" y="81"/>
                  </a:lnTo>
                  <a:lnTo>
                    <a:pt x="9" y="90"/>
                  </a:lnTo>
                  <a:lnTo>
                    <a:pt x="0" y="90"/>
                  </a:lnTo>
                  <a:lnTo>
                    <a:pt x="0" y="98"/>
                  </a:lnTo>
                  <a:lnTo>
                    <a:pt x="18" y="114"/>
                  </a:lnTo>
                  <a:lnTo>
                    <a:pt x="18" y="106"/>
                  </a:lnTo>
                  <a:lnTo>
                    <a:pt x="25" y="106"/>
                  </a:lnTo>
                  <a:lnTo>
                    <a:pt x="41" y="106"/>
                  </a:lnTo>
                  <a:lnTo>
                    <a:pt x="58" y="98"/>
                  </a:lnTo>
                  <a:lnTo>
                    <a:pt x="65" y="74"/>
                  </a:lnTo>
                  <a:lnTo>
                    <a:pt x="81" y="58"/>
                  </a:lnTo>
                  <a:lnTo>
                    <a:pt x="98" y="0"/>
                  </a:lnTo>
                  <a:lnTo>
                    <a:pt x="75" y="9"/>
                  </a:lnTo>
                  <a:lnTo>
                    <a:pt x="65" y="9"/>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35" name="Freeform 137"/>
            <p:cNvSpPr>
              <a:spLocks/>
            </p:cNvSpPr>
            <p:nvPr/>
          </p:nvSpPr>
          <p:spPr bwMode="blackWhite">
            <a:xfrm>
              <a:off x="3171" y="2564"/>
              <a:ext cx="28" cy="27"/>
            </a:xfrm>
            <a:custGeom>
              <a:avLst/>
              <a:gdLst>
                <a:gd name="T0" fmla="*/ 33 w 26"/>
                <a:gd name="T1" fmla="*/ 37 h 24"/>
                <a:gd name="T2" fmla="*/ 13 w 26"/>
                <a:gd name="T3" fmla="*/ 37 h 24"/>
                <a:gd name="T4" fmla="*/ 0 w 26"/>
                <a:gd name="T5" fmla="*/ 37 h 24"/>
                <a:gd name="T6" fmla="*/ 13 w 26"/>
                <a:gd name="T7" fmla="*/ 11 h 24"/>
                <a:gd name="T8" fmla="*/ 33 w 26"/>
                <a:gd name="T9" fmla="*/ 0 h 24"/>
                <a:gd name="T10" fmla="*/ 33 w 26"/>
                <a:gd name="T11" fmla="*/ 26 h 24"/>
                <a:gd name="T12" fmla="*/ 33 w 26"/>
                <a:gd name="T13" fmla="*/ 37 h 24"/>
                <a:gd name="T14" fmla="*/ 0 60000 65536"/>
                <a:gd name="T15" fmla="*/ 0 60000 65536"/>
                <a:gd name="T16" fmla="*/ 0 60000 65536"/>
                <a:gd name="T17" fmla="*/ 0 60000 65536"/>
                <a:gd name="T18" fmla="*/ 0 60000 65536"/>
                <a:gd name="T19" fmla="*/ 0 60000 65536"/>
                <a:gd name="T20" fmla="*/ 0 60000 65536"/>
                <a:gd name="T21" fmla="*/ 0 w 26"/>
                <a:gd name="T22" fmla="*/ 0 h 24"/>
                <a:gd name="T23" fmla="*/ 26 w 2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4">
                  <a:moveTo>
                    <a:pt x="25" y="23"/>
                  </a:moveTo>
                  <a:lnTo>
                    <a:pt x="9" y="23"/>
                  </a:lnTo>
                  <a:lnTo>
                    <a:pt x="0" y="23"/>
                  </a:lnTo>
                  <a:lnTo>
                    <a:pt x="9" y="7"/>
                  </a:lnTo>
                  <a:lnTo>
                    <a:pt x="25" y="0"/>
                  </a:lnTo>
                  <a:lnTo>
                    <a:pt x="25" y="16"/>
                  </a:lnTo>
                  <a:lnTo>
                    <a:pt x="25" y="23"/>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36" name="Freeform 138"/>
            <p:cNvSpPr>
              <a:spLocks/>
            </p:cNvSpPr>
            <p:nvPr/>
          </p:nvSpPr>
          <p:spPr bwMode="blackWhite">
            <a:xfrm>
              <a:off x="3180" y="2590"/>
              <a:ext cx="19" cy="28"/>
            </a:xfrm>
            <a:custGeom>
              <a:avLst/>
              <a:gdLst>
                <a:gd name="T0" fmla="*/ 25 w 17"/>
                <a:gd name="T1" fmla="*/ 0 h 26"/>
                <a:gd name="T2" fmla="*/ 25 w 17"/>
                <a:gd name="T3" fmla="*/ 13 h 26"/>
                <a:gd name="T4" fmla="*/ 0 w 17"/>
                <a:gd name="T5" fmla="*/ 33 h 26"/>
                <a:gd name="T6" fmla="*/ 0 w 17"/>
                <a:gd name="T7" fmla="*/ 13 h 26"/>
                <a:gd name="T8" fmla="*/ 0 w 17"/>
                <a:gd name="T9" fmla="*/ 0 h 26"/>
                <a:gd name="T10" fmla="*/ 25 w 17"/>
                <a:gd name="T11" fmla="*/ 0 h 26"/>
                <a:gd name="T12" fmla="*/ 0 60000 65536"/>
                <a:gd name="T13" fmla="*/ 0 60000 65536"/>
                <a:gd name="T14" fmla="*/ 0 60000 65536"/>
                <a:gd name="T15" fmla="*/ 0 60000 65536"/>
                <a:gd name="T16" fmla="*/ 0 60000 65536"/>
                <a:gd name="T17" fmla="*/ 0 60000 65536"/>
                <a:gd name="T18" fmla="*/ 0 w 17"/>
                <a:gd name="T19" fmla="*/ 0 h 26"/>
                <a:gd name="T20" fmla="*/ 17 w 1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7" h="26">
                  <a:moveTo>
                    <a:pt x="16" y="0"/>
                  </a:moveTo>
                  <a:lnTo>
                    <a:pt x="16" y="9"/>
                  </a:lnTo>
                  <a:lnTo>
                    <a:pt x="0" y="25"/>
                  </a:lnTo>
                  <a:lnTo>
                    <a:pt x="0" y="9"/>
                  </a:lnTo>
                  <a:lnTo>
                    <a:pt x="0" y="0"/>
                  </a:lnTo>
                  <a:lnTo>
                    <a:pt x="16"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37" name="Freeform 139"/>
            <p:cNvSpPr>
              <a:spLocks/>
            </p:cNvSpPr>
            <p:nvPr/>
          </p:nvSpPr>
          <p:spPr bwMode="blackWhite">
            <a:xfrm>
              <a:off x="2931" y="2795"/>
              <a:ext cx="188" cy="179"/>
            </a:xfrm>
            <a:custGeom>
              <a:avLst/>
              <a:gdLst>
                <a:gd name="T0" fmla="*/ 80 w 172"/>
                <a:gd name="T1" fmla="*/ 235 h 163"/>
                <a:gd name="T2" fmla="*/ 70 w 172"/>
                <a:gd name="T3" fmla="*/ 212 h 163"/>
                <a:gd name="T4" fmla="*/ 46 w 172"/>
                <a:gd name="T5" fmla="*/ 145 h 163"/>
                <a:gd name="T6" fmla="*/ 46 w 172"/>
                <a:gd name="T7" fmla="*/ 109 h 163"/>
                <a:gd name="T8" fmla="*/ 0 w 172"/>
                <a:gd name="T9" fmla="*/ 13 h 163"/>
                <a:gd name="T10" fmla="*/ 0 w 172"/>
                <a:gd name="T11" fmla="*/ 0 h 163"/>
                <a:gd name="T12" fmla="*/ 23 w 172"/>
                <a:gd name="T13" fmla="*/ 0 h 163"/>
                <a:gd name="T14" fmla="*/ 46 w 172"/>
                <a:gd name="T15" fmla="*/ 0 h 163"/>
                <a:gd name="T16" fmla="*/ 116 w 172"/>
                <a:gd name="T17" fmla="*/ 13 h 163"/>
                <a:gd name="T18" fmla="*/ 139 w 172"/>
                <a:gd name="T19" fmla="*/ 13 h 163"/>
                <a:gd name="T20" fmla="*/ 185 w 172"/>
                <a:gd name="T21" fmla="*/ 24 h 163"/>
                <a:gd name="T22" fmla="*/ 209 w 172"/>
                <a:gd name="T23" fmla="*/ 13 h 163"/>
                <a:gd name="T24" fmla="*/ 219 w 172"/>
                <a:gd name="T25" fmla="*/ 0 h 163"/>
                <a:gd name="T26" fmla="*/ 244 w 172"/>
                <a:gd name="T27" fmla="*/ 13 h 163"/>
                <a:gd name="T28" fmla="*/ 219 w 172"/>
                <a:gd name="T29" fmla="*/ 36 h 163"/>
                <a:gd name="T30" fmla="*/ 209 w 172"/>
                <a:gd name="T31" fmla="*/ 24 h 163"/>
                <a:gd name="T32" fmla="*/ 172 w 172"/>
                <a:gd name="T33" fmla="*/ 24 h 163"/>
                <a:gd name="T34" fmla="*/ 158 w 172"/>
                <a:gd name="T35" fmla="*/ 94 h 163"/>
                <a:gd name="T36" fmla="*/ 152 w 172"/>
                <a:gd name="T37" fmla="*/ 109 h 163"/>
                <a:gd name="T38" fmla="*/ 152 w 172"/>
                <a:gd name="T39" fmla="*/ 153 h 163"/>
                <a:gd name="T40" fmla="*/ 152 w 172"/>
                <a:gd name="T41" fmla="*/ 225 h 163"/>
                <a:gd name="T42" fmla="*/ 127 w 172"/>
                <a:gd name="T43" fmla="*/ 235 h 163"/>
                <a:gd name="T44" fmla="*/ 103 w 172"/>
                <a:gd name="T45" fmla="*/ 235 h 163"/>
                <a:gd name="T46" fmla="*/ 94 w 172"/>
                <a:gd name="T47" fmla="*/ 225 h 163"/>
                <a:gd name="T48" fmla="*/ 80 w 172"/>
                <a:gd name="T49" fmla="*/ 235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
                <a:gd name="T76" fmla="*/ 0 h 163"/>
                <a:gd name="T77" fmla="*/ 172 w 172"/>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 h="163">
                  <a:moveTo>
                    <a:pt x="56" y="162"/>
                  </a:moveTo>
                  <a:lnTo>
                    <a:pt x="49" y="146"/>
                  </a:lnTo>
                  <a:lnTo>
                    <a:pt x="32" y="99"/>
                  </a:lnTo>
                  <a:lnTo>
                    <a:pt x="32" y="75"/>
                  </a:lnTo>
                  <a:lnTo>
                    <a:pt x="0" y="9"/>
                  </a:lnTo>
                  <a:lnTo>
                    <a:pt x="0" y="0"/>
                  </a:lnTo>
                  <a:lnTo>
                    <a:pt x="16" y="0"/>
                  </a:lnTo>
                  <a:lnTo>
                    <a:pt x="32" y="0"/>
                  </a:lnTo>
                  <a:lnTo>
                    <a:pt x="81" y="9"/>
                  </a:lnTo>
                  <a:lnTo>
                    <a:pt x="97" y="9"/>
                  </a:lnTo>
                  <a:lnTo>
                    <a:pt x="130" y="16"/>
                  </a:lnTo>
                  <a:lnTo>
                    <a:pt x="146" y="9"/>
                  </a:lnTo>
                  <a:lnTo>
                    <a:pt x="153" y="0"/>
                  </a:lnTo>
                  <a:lnTo>
                    <a:pt x="171" y="9"/>
                  </a:lnTo>
                  <a:lnTo>
                    <a:pt x="153" y="25"/>
                  </a:lnTo>
                  <a:lnTo>
                    <a:pt x="146" y="16"/>
                  </a:lnTo>
                  <a:lnTo>
                    <a:pt x="121" y="16"/>
                  </a:lnTo>
                  <a:lnTo>
                    <a:pt x="112" y="65"/>
                  </a:lnTo>
                  <a:lnTo>
                    <a:pt x="106" y="75"/>
                  </a:lnTo>
                  <a:lnTo>
                    <a:pt x="106" y="106"/>
                  </a:lnTo>
                  <a:lnTo>
                    <a:pt x="106" y="155"/>
                  </a:lnTo>
                  <a:lnTo>
                    <a:pt x="89" y="162"/>
                  </a:lnTo>
                  <a:lnTo>
                    <a:pt x="72" y="162"/>
                  </a:lnTo>
                  <a:lnTo>
                    <a:pt x="66" y="155"/>
                  </a:lnTo>
                  <a:lnTo>
                    <a:pt x="56" y="162"/>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38" name="Freeform 140"/>
            <p:cNvSpPr>
              <a:spLocks/>
            </p:cNvSpPr>
            <p:nvPr/>
          </p:nvSpPr>
          <p:spPr bwMode="blackWhite">
            <a:xfrm>
              <a:off x="2931" y="2634"/>
              <a:ext cx="177" cy="179"/>
            </a:xfrm>
            <a:custGeom>
              <a:avLst/>
              <a:gdLst>
                <a:gd name="T0" fmla="*/ 0 w 162"/>
                <a:gd name="T1" fmla="*/ 212 h 163"/>
                <a:gd name="T2" fmla="*/ 23 w 162"/>
                <a:gd name="T3" fmla="*/ 212 h 163"/>
                <a:gd name="T4" fmla="*/ 46 w 162"/>
                <a:gd name="T5" fmla="*/ 212 h 163"/>
                <a:gd name="T6" fmla="*/ 116 w 162"/>
                <a:gd name="T7" fmla="*/ 225 h 163"/>
                <a:gd name="T8" fmla="*/ 139 w 162"/>
                <a:gd name="T9" fmla="*/ 225 h 163"/>
                <a:gd name="T10" fmla="*/ 185 w 162"/>
                <a:gd name="T11" fmla="*/ 235 h 163"/>
                <a:gd name="T12" fmla="*/ 209 w 162"/>
                <a:gd name="T13" fmla="*/ 225 h 163"/>
                <a:gd name="T14" fmla="*/ 185 w 162"/>
                <a:gd name="T15" fmla="*/ 202 h 163"/>
                <a:gd name="T16" fmla="*/ 185 w 162"/>
                <a:gd name="T17" fmla="*/ 145 h 163"/>
                <a:gd name="T18" fmla="*/ 229 w 162"/>
                <a:gd name="T19" fmla="*/ 132 h 163"/>
                <a:gd name="T20" fmla="*/ 217 w 162"/>
                <a:gd name="T21" fmla="*/ 94 h 163"/>
                <a:gd name="T22" fmla="*/ 185 w 162"/>
                <a:gd name="T23" fmla="*/ 108 h 163"/>
                <a:gd name="T24" fmla="*/ 185 w 162"/>
                <a:gd name="T25" fmla="*/ 94 h 163"/>
                <a:gd name="T26" fmla="*/ 196 w 162"/>
                <a:gd name="T27" fmla="*/ 86 h 163"/>
                <a:gd name="T28" fmla="*/ 185 w 162"/>
                <a:gd name="T29" fmla="*/ 72 h 163"/>
                <a:gd name="T30" fmla="*/ 185 w 162"/>
                <a:gd name="T31" fmla="*/ 36 h 163"/>
                <a:gd name="T32" fmla="*/ 158 w 162"/>
                <a:gd name="T33" fmla="*/ 25 h 163"/>
                <a:gd name="T34" fmla="*/ 139 w 162"/>
                <a:gd name="T35" fmla="*/ 25 h 163"/>
                <a:gd name="T36" fmla="*/ 139 w 162"/>
                <a:gd name="T37" fmla="*/ 36 h 163"/>
                <a:gd name="T38" fmla="*/ 116 w 162"/>
                <a:gd name="T39" fmla="*/ 49 h 163"/>
                <a:gd name="T40" fmla="*/ 94 w 162"/>
                <a:gd name="T41" fmla="*/ 25 h 163"/>
                <a:gd name="T42" fmla="*/ 94 w 162"/>
                <a:gd name="T43" fmla="*/ 0 h 163"/>
                <a:gd name="T44" fmla="*/ 80 w 162"/>
                <a:gd name="T45" fmla="*/ 0 h 163"/>
                <a:gd name="T46" fmla="*/ 34 w 162"/>
                <a:gd name="T47" fmla="*/ 0 h 163"/>
                <a:gd name="T48" fmla="*/ 13 w 162"/>
                <a:gd name="T49" fmla="*/ 13 h 163"/>
                <a:gd name="T50" fmla="*/ 23 w 162"/>
                <a:gd name="T51" fmla="*/ 49 h 163"/>
                <a:gd name="T52" fmla="*/ 23 w 162"/>
                <a:gd name="T53" fmla="*/ 58 h 163"/>
                <a:gd name="T54" fmla="*/ 34 w 162"/>
                <a:gd name="T55" fmla="*/ 108 h 163"/>
                <a:gd name="T56" fmla="*/ 34 w 162"/>
                <a:gd name="T57" fmla="*/ 132 h 163"/>
                <a:gd name="T58" fmla="*/ 13 w 162"/>
                <a:gd name="T59" fmla="*/ 145 h 163"/>
                <a:gd name="T60" fmla="*/ 0 w 162"/>
                <a:gd name="T61" fmla="*/ 191 h 163"/>
                <a:gd name="T62" fmla="*/ 0 w 162"/>
                <a:gd name="T63" fmla="*/ 212 h 1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
                <a:gd name="T97" fmla="*/ 0 h 163"/>
                <a:gd name="T98" fmla="*/ 162 w 162"/>
                <a:gd name="T99" fmla="*/ 163 h 1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 h="163">
                  <a:moveTo>
                    <a:pt x="0" y="146"/>
                  </a:moveTo>
                  <a:lnTo>
                    <a:pt x="16" y="146"/>
                  </a:lnTo>
                  <a:lnTo>
                    <a:pt x="32" y="146"/>
                  </a:lnTo>
                  <a:lnTo>
                    <a:pt x="81" y="155"/>
                  </a:lnTo>
                  <a:lnTo>
                    <a:pt x="97" y="155"/>
                  </a:lnTo>
                  <a:lnTo>
                    <a:pt x="130" y="162"/>
                  </a:lnTo>
                  <a:lnTo>
                    <a:pt x="146" y="155"/>
                  </a:lnTo>
                  <a:lnTo>
                    <a:pt x="130" y="139"/>
                  </a:lnTo>
                  <a:lnTo>
                    <a:pt x="130" y="99"/>
                  </a:lnTo>
                  <a:lnTo>
                    <a:pt x="161" y="90"/>
                  </a:lnTo>
                  <a:lnTo>
                    <a:pt x="153" y="65"/>
                  </a:lnTo>
                  <a:lnTo>
                    <a:pt x="130" y="74"/>
                  </a:lnTo>
                  <a:lnTo>
                    <a:pt x="130" y="65"/>
                  </a:lnTo>
                  <a:lnTo>
                    <a:pt x="137" y="59"/>
                  </a:lnTo>
                  <a:lnTo>
                    <a:pt x="130" y="50"/>
                  </a:lnTo>
                  <a:lnTo>
                    <a:pt x="130" y="25"/>
                  </a:lnTo>
                  <a:lnTo>
                    <a:pt x="112" y="17"/>
                  </a:lnTo>
                  <a:lnTo>
                    <a:pt x="97" y="17"/>
                  </a:lnTo>
                  <a:lnTo>
                    <a:pt x="97" y="25"/>
                  </a:lnTo>
                  <a:lnTo>
                    <a:pt x="81" y="34"/>
                  </a:lnTo>
                  <a:lnTo>
                    <a:pt x="66" y="17"/>
                  </a:lnTo>
                  <a:lnTo>
                    <a:pt x="66" y="0"/>
                  </a:lnTo>
                  <a:lnTo>
                    <a:pt x="56" y="0"/>
                  </a:lnTo>
                  <a:lnTo>
                    <a:pt x="24" y="0"/>
                  </a:lnTo>
                  <a:lnTo>
                    <a:pt x="9" y="9"/>
                  </a:lnTo>
                  <a:lnTo>
                    <a:pt x="16" y="34"/>
                  </a:lnTo>
                  <a:lnTo>
                    <a:pt x="16" y="40"/>
                  </a:lnTo>
                  <a:lnTo>
                    <a:pt x="24" y="74"/>
                  </a:lnTo>
                  <a:lnTo>
                    <a:pt x="24" y="90"/>
                  </a:lnTo>
                  <a:lnTo>
                    <a:pt x="9" y="99"/>
                  </a:lnTo>
                  <a:lnTo>
                    <a:pt x="0" y="131"/>
                  </a:lnTo>
                  <a:lnTo>
                    <a:pt x="0" y="14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39" name="Freeform 141"/>
            <p:cNvSpPr>
              <a:spLocks/>
            </p:cNvSpPr>
            <p:nvPr/>
          </p:nvSpPr>
          <p:spPr bwMode="blackWhite">
            <a:xfrm>
              <a:off x="2941" y="2617"/>
              <a:ext cx="19" cy="19"/>
            </a:xfrm>
            <a:custGeom>
              <a:avLst/>
              <a:gdLst>
                <a:gd name="T0" fmla="*/ 25 w 17"/>
                <a:gd name="T1" fmla="*/ 0 h 17"/>
                <a:gd name="T2" fmla="*/ 0 w 17"/>
                <a:gd name="T3" fmla="*/ 25 h 17"/>
                <a:gd name="T4" fmla="*/ 0 w 17"/>
                <a:gd name="T5" fmla="*/ 12 h 17"/>
                <a:gd name="T6" fmla="*/ 0 w 17"/>
                <a:gd name="T7" fmla="*/ 0 h 17"/>
                <a:gd name="T8" fmla="*/ 2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16"/>
                  </a:lnTo>
                  <a:lnTo>
                    <a:pt x="0" y="8"/>
                  </a:lnTo>
                  <a:lnTo>
                    <a:pt x="0" y="0"/>
                  </a:lnTo>
                  <a:lnTo>
                    <a:pt x="16"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40" name="Freeform 142"/>
            <p:cNvSpPr>
              <a:spLocks/>
            </p:cNvSpPr>
            <p:nvPr/>
          </p:nvSpPr>
          <p:spPr bwMode="blackWhite">
            <a:xfrm>
              <a:off x="2941" y="2617"/>
              <a:ext cx="19" cy="19"/>
            </a:xfrm>
            <a:custGeom>
              <a:avLst/>
              <a:gdLst>
                <a:gd name="T0" fmla="*/ 25 w 17"/>
                <a:gd name="T1" fmla="*/ 0 h 17"/>
                <a:gd name="T2" fmla="*/ 0 w 17"/>
                <a:gd name="T3" fmla="*/ 25 h 17"/>
                <a:gd name="T4" fmla="*/ 0 w 17"/>
                <a:gd name="T5" fmla="*/ 12 h 17"/>
                <a:gd name="T6" fmla="*/ 0 w 17"/>
                <a:gd name="T7" fmla="*/ 0 h 17"/>
                <a:gd name="T8" fmla="*/ 2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16"/>
                  </a:lnTo>
                  <a:lnTo>
                    <a:pt x="0" y="8"/>
                  </a:lnTo>
                  <a:lnTo>
                    <a:pt x="0" y="0"/>
                  </a:lnTo>
                  <a:lnTo>
                    <a:pt x="16"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41" name="Freeform 143"/>
            <p:cNvSpPr>
              <a:spLocks/>
            </p:cNvSpPr>
            <p:nvPr/>
          </p:nvSpPr>
          <p:spPr bwMode="blackWhite">
            <a:xfrm>
              <a:off x="2993" y="2866"/>
              <a:ext cx="234" cy="207"/>
            </a:xfrm>
            <a:custGeom>
              <a:avLst/>
              <a:gdLst>
                <a:gd name="T0" fmla="*/ 285 w 213"/>
                <a:gd name="T1" fmla="*/ 14 h 188"/>
                <a:gd name="T2" fmla="*/ 294 w 213"/>
                <a:gd name="T3" fmla="*/ 84 h 188"/>
                <a:gd name="T4" fmla="*/ 285 w 213"/>
                <a:gd name="T5" fmla="*/ 84 h 188"/>
                <a:gd name="T6" fmla="*/ 271 w 213"/>
                <a:gd name="T7" fmla="*/ 96 h 188"/>
                <a:gd name="T8" fmla="*/ 285 w 213"/>
                <a:gd name="T9" fmla="*/ 108 h 188"/>
                <a:gd name="T10" fmla="*/ 294 w 213"/>
                <a:gd name="T11" fmla="*/ 96 h 188"/>
                <a:gd name="T12" fmla="*/ 309 w 213"/>
                <a:gd name="T13" fmla="*/ 96 h 188"/>
                <a:gd name="T14" fmla="*/ 309 w 213"/>
                <a:gd name="T15" fmla="*/ 108 h 188"/>
                <a:gd name="T16" fmla="*/ 309 w 213"/>
                <a:gd name="T17" fmla="*/ 143 h 188"/>
                <a:gd name="T18" fmla="*/ 285 w 213"/>
                <a:gd name="T19" fmla="*/ 155 h 188"/>
                <a:gd name="T20" fmla="*/ 263 w 213"/>
                <a:gd name="T21" fmla="*/ 190 h 188"/>
                <a:gd name="T22" fmla="*/ 225 w 213"/>
                <a:gd name="T23" fmla="*/ 225 h 188"/>
                <a:gd name="T24" fmla="*/ 203 w 213"/>
                <a:gd name="T25" fmla="*/ 251 h 188"/>
                <a:gd name="T26" fmla="*/ 167 w 213"/>
                <a:gd name="T27" fmla="*/ 262 h 188"/>
                <a:gd name="T28" fmla="*/ 143 w 213"/>
                <a:gd name="T29" fmla="*/ 262 h 188"/>
                <a:gd name="T30" fmla="*/ 108 w 213"/>
                <a:gd name="T31" fmla="*/ 262 h 188"/>
                <a:gd name="T32" fmla="*/ 73 w 213"/>
                <a:gd name="T33" fmla="*/ 275 h 188"/>
                <a:gd name="T34" fmla="*/ 59 w 213"/>
                <a:gd name="T35" fmla="*/ 275 h 188"/>
                <a:gd name="T36" fmla="*/ 48 w 213"/>
                <a:gd name="T37" fmla="*/ 262 h 188"/>
                <a:gd name="T38" fmla="*/ 36 w 213"/>
                <a:gd name="T39" fmla="*/ 225 h 188"/>
                <a:gd name="T40" fmla="*/ 36 w 213"/>
                <a:gd name="T41" fmla="*/ 216 h 188"/>
                <a:gd name="T42" fmla="*/ 14 w 213"/>
                <a:gd name="T43" fmla="*/ 143 h 188"/>
                <a:gd name="T44" fmla="*/ 0 w 213"/>
                <a:gd name="T45" fmla="*/ 143 h 188"/>
                <a:gd name="T46" fmla="*/ 14 w 213"/>
                <a:gd name="T47" fmla="*/ 132 h 188"/>
                <a:gd name="T48" fmla="*/ 24 w 213"/>
                <a:gd name="T49" fmla="*/ 143 h 188"/>
                <a:gd name="T50" fmla="*/ 48 w 213"/>
                <a:gd name="T51" fmla="*/ 143 h 188"/>
                <a:gd name="T52" fmla="*/ 73 w 213"/>
                <a:gd name="T53" fmla="*/ 132 h 188"/>
                <a:gd name="T54" fmla="*/ 73 w 213"/>
                <a:gd name="T55" fmla="*/ 61 h 188"/>
                <a:gd name="T56" fmla="*/ 82 w 213"/>
                <a:gd name="T57" fmla="*/ 74 h 188"/>
                <a:gd name="T58" fmla="*/ 82 w 213"/>
                <a:gd name="T59" fmla="*/ 96 h 188"/>
                <a:gd name="T60" fmla="*/ 108 w 213"/>
                <a:gd name="T61" fmla="*/ 96 h 188"/>
                <a:gd name="T62" fmla="*/ 143 w 213"/>
                <a:gd name="T63" fmla="*/ 74 h 188"/>
                <a:gd name="T64" fmla="*/ 152 w 213"/>
                <a:gd name="T65" fmla="*/ 84 h 188"/>
                <a:gd name="T66" fmla="*/ 167 w 213"/>
                <a:gd name="T67" fmla="*/ 74 h 188"/>
                <a:gd name="T68" fmla="*/ 213 w 213"/>
                <a:gd name="T69" fmla="*/ 24 h 188"/>
                <a:gd name="T70" fmla="*/ 249 w 213"/>
                <a:gd name="T71" fmla="*/ 0 h 188"/>
                <a:gd name="T72" fmla="*/ 271 w 213"/>
                <a:gd name="T73" fmla="*/ 14 h 188"/>
                <a:gd name="T74" fmla="*/ 285 w 213"/>
                <a:gd name="T75" fmla="*/ 14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188"/>
                <a:gd name="T116" fmla="*/ 213 w 213"/>
                <a:gd name="T117" fmla="*/ 188 h 1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188">
                  <a:moveTo>
                    <a:pt x="196" y="10"/>
                  </a:moveTo>
                  <a:lnTo>
                    <a:pt x="202" y="57"/>
                  </a:lnTo>
                  <a:lnTo>
                    <a:pt x="196" y="57"/>
                  </a:lnTo>
                  <a:lnTo>
                    <a:pt x="187" y="65"/>
                  </a:lnTo>
                  <a:lnTo>
                    <a:pt x="196" y="74"/>
                  </a:lnTo>
                  <a:lnTo>
                    <a:pt x="202" y="65"/>
                  </a:lnTo>
                  <a:lnTo>
                    <a:pt x="212" y="65"/>
                  </a:lnTo>
                  <a:lnTo>
                    <a:pt x="212" y="74"/>
                  </a:lnTo>
                  <a:lnTo>
                    <a:pt x="212" y="97"/>
                  </a:lnTo>
                  <a:lnTo>
                    <a:pt x="196" y="105"/>
                  </a:lnTo>
                  <a:lnTo>
                    <a:pt x="180" y="130"/>
                  </a:lnTo>
                  <a:lnTo>
                    <a:pt x="155" y="153"/>
                  </a:lnTo>
                  <a:lnTo>
                    <a:pt x="139" y="171"/>
                  </a:lnTo>
                  <a:lnTo>
                    <a:pt x="115" y="178"/>
                  </a:lnTo>
                  <a:lnTo>
                    <a:pt x="97" y="178"/>
                  </a:lnTo>
                  <a:lnTo>
                    <a:pt x="74" y="178"/>
                  </a:lnTo>
                  <a:lnTo>
                    <a:pt x="50" y="187"/>
                  </a:lnTo>
                  <a:lnTo>
                    <a:pt x="41" y="187"/>
                  </a:lnTo>
                  <a:lnTo>
                    <a:pt x="33" y="178"/>
                  </a:lnTo>
                  <a:lnTo>
                    <a:pt x="25" y="153"/>
                  </a:lnTo>
                  <a:lnTo>
                    <a:pt x="25" y="147"/>
                  </a:lnTo>
                  <a:lnTo>
                    <a:pt x="10" y="97"/>
                  </a:lnTo>
                  <a:lnTo>
                    <a:pt x="0" y="97"/>
                  </a:lnTo>
                  <a:lnTo>
                    <a:pt x="10" y="90"/>
                  </a:lnTo>
                  <a:lnTo>
                    <a:pt x="16" y="97"/>
                  </a:lnTo>
                  <a:lnTo>
                    <a:pt x="33" y="97"/>
                  </a:lnTo>
                  <a:lnTo>
                    <a:pt x="50" y="90"/>
                  </a:lnTo>
                  <a:lnTo>
                    <a:pt x="50" y="41"/>
                  </a:lnTo>
                  <a:lnTo>
                    <a:pt x="56" y="50"/>
                  </a:lnTo>
                  <a:lnTo>
                    <a:pt x="56" y="65"/>
                  </a:lnTo>
                  <a:lnTo>
                    <a:pt x="74" y="65"/>
                  </a:lnTo>
                  <a:lnTo>
                    <a:pt x="97" y="50"/>
                  </a:lnTo>
                  <a:lnTo>
                    <a:pt x="105" y="57"/>
                  </a:lnTo>
                  <a:lnTo>
                    <a:pt x="115" y="50"/>
                  </a:lnTo>
                  <a:lnTo>
                    <a:pt x="147" y="16"/>
                  </a:lnTo>
                  <a:lnTo>
                    <a:pt x="171" y="0"/>
                  </a:lnTo>
                  <a:lnTo>
                    <a:pt x="187" y="10"/>
                  </a:lnTo>
                  <a:lnTo>
                    <a:pt x="196" y="1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42" name="Freeform 144"/>
            <p:cNvSpPr>
              <a:spLocks/>
            </p:cNvSpPr>
            <p:nvPr/>
          </p:nvSpPr>
          <p:spPr bwMode="blackWhite">
            <a:xfrm>
              <a:off x="3046" y="2804"/>
              <a:ext cx="135" cy="134"/>
            </a:xfrm>
            <a:custGeom>
              <a:avLst/>
              <a:gdLst>
                <a:gd name="T0" fmla="*/ 0 w 122"/>
                <a:gd name="T1" fmla="*/ 143 h 122"/>
                <a:gd name="T2" fmla="*/ 10 w 122"/>
                <a:gd name="T3" fmla="*/ 153 h 122"/>
                <a:gd name="T4" fmla="*/ 10 w 122"/>
                <a:gd name="T5" fmla="*/ 176 h 122"/>
                <a:gd name="T6" fmla="*/ 37 w 122"/>
                <a:gd name="T7" fmla="*/ 176 h 122"/>
                <a:gd name="T8" fmla="*/ 71 w 122"/>
                <a:gd name="T9" fmla="*/ 153 h 122"/>
                <a:gd name="T10" fmla="*/ 83 w 122"/>
                <a:gd name="T11" fmla="*/ 164 h 122"/>
                <a:gd name="T12" fmla="*/ 98 w 122"/>
                <a:gd name="T13" fmla="*/ 153 h 122"/>
                <a:gd name="T14" fmla="*/ 145 w 122"/>
                <a:gd name="T15" fmla="*/ 105 h 122"/>
                <a:gd name="T16" fmla="*/ 181 w 122"/>
                <a:gd name="T17" fmla="*/ 82 h 122"/>
                <a:gd name="T18" fmla="*/ 157 w 122"/>
                <a:gd name="T19" fmla="*/ 82 h 122"/>
                <a:gd name="T20" fmla="*/ 145 w 122"/>
                <a:gd name="T21" fmla="*/ 59 h 122"/>
                <a:gd name="T22" fmla="*/ 120 w 122"/>
                <a:gd name="T23" fmla="*/ 35 h 122"/>
                <a:gd name="T24" fmla="*/ 98 w 122"/>
                <a:gd name="T25" fmla="*/ 0 h 122"/>
                <a:gd name="T26" fmla="*/ 71 w 122"/>
                <a:gd name="T27" fmla="*/ 24 h 122"/>
                <a:gd name="T28" fmla="*/ 60 w 122"/>
                <a:gd name="T29" fmla="*/ 11 h 122"/>
                <a:gd name="T30" fmla="*/ 23 w 122"/>
                <a:gd name="T31" fmla="*/ 11 h 122"/>
                <a:gd name="T32" fmla="*/ 10 w 122"/>
                <a:gd name="T33" fmla="*/ 82 h 122"/>
                <a:gd name="T34" fmla="*/ 0 w 122"/>
                <a:gd name="T35" fmla="*/ 96 h 122"/>
                <a:gd name="T36" fmla="*/ 0 w 122"/>
                <a:gd name="T37" fmla="*/ 143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2"/>
                <a:gd name="T58" fmla="*/ 0 h 122"/>
                <a:gd name="T59" fmla="*/ 122 w 122"/>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2" h="122">
                  <a:moveTo>
                    <a:pt x="0" y="97"/>
                  </a:moveTo>
                  <a:lnTo>
                    <a:pt x="6" y="106"/>
                  </a:lnTo>
                  <a:lnTo>
                    <a:pt x="6" y="121"/>
                  </a:lnTo>
                  <a:lnTo>
                    <a:pt x="24" y="121"/>
                  </a:lnTo>
                  <a:lnTo>
                    <a:pt x="47" y="106"/>
                  </a:lnTo>
                  <a:lnTo>
                    <a:pt x="55" y="113"/>
                  </a:lnTo>
                  <a:lnTo>
                    <a:pt x="65" y="106"/>
                  </a:lnTo>
                  <a:lnTo>
                    <a:pt x="97" y="72"/>
                  </a:lnTo>
                  <a:lnTo>
                    <a:pt x="121" y="56"/>
                  </a:lnTo>
                  <a:lnTo>
                    <a:pt x="105" y="56"/>
                  </a:lnTo>
                  <a:lnTo>
                    <a:pt x="97" y="41"/>
                  </a:lnTo>
                  <a:lnTo>
                    <a:pt x="80" y="24"/>
                  </a:lnTo>
                  <a:lnTo>
                    <a:pt x="65" y="0"/>
                  </a:lnTo>
                  <a:lnTo>
                    <a:pt x="47" y="16"/>
                  </a:lnTo>
                  <a:lnTo>
                    <a:pt x="40" y="7"/>
                  </a:lnTo>
                  <a:lnTo>
                    <a:pt x="15" y="7"/>
                  </a:lnTo>
                  <a:lnTo>
                    <a:pt x="6" y="56"/>
                  </a:lnTo>
                  <a:lnTo>
                    <a:pt x="0" y="66"/>
                  </a:lnTo>
                  <a:lnTo>
                    <a:pt x="0" y="9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43" name="Freeform 145"/>
            <p:cNvSpPr>
              <a:spLocks/>
            </p:cNvSpPr>
            <p:nvPr/>
          </p:nvSpPr>
          <p:spPr bwMode="blackWhite">
            <a:xfrm>
              <a:off x="3118" y="2778"/>
              <a:ext cx="118" cy="101"/>
            </a:xfrm>
            <a:custGeom>
              <a:avLst/>
              <a:gdLst>
                <a:gd name="T0" fmla="*/ 99 w 106"/>
                <a:gd name="T1" fmla="*/ 0 h 91"/>
                <a:gd name="T2" fmla="*/ 72 w 106"/>
                <a:gd name="T3" fmla="*/ 0 h 91"/>
                <a:gd name="T4" fmla="*/ 72 w 106"/>
                <a:gd name="T5" fmla="*/ 12 h 91"/>
                <a:gd name="T6" fmla="*/ 37 w 106"/>
                <a:gd name="T7" fmla="*/ 37 h 91"/>
                <a:gd name="T8" fmla="*/ 0 w 106"/>
                <a:gd name="T9" fmla="*/ 37 h 91"/>
                <a:gd name="T10" fmla="*/ 23 w 106"/>
                <a:gd name="T11" fmla="*/ 72 h 91"/>
                <a:gd name="T12" fmla="*/ 50 w 106"/>
                <a:gd name="T13" fmla="*/ 99 h 91"/>
                <a:gd name="T14" fmla="*/ 62 w 106"/>
                <a:gd name="T15" fmla="*/ 122 h 91"/>
                <a:gd name="T16" fmla="*/ 86 w 106"/>
                <a:gd name="T17" fmla="*/ 122 h 91"/>
                <a:gd name="T18" fmla="*/ 110 w 106"/>
                <a:gd name="T19" fmla="*/ 137 h 91"/>
                <a:gd name="T20" fmla="*/ 124 w 106"/>
                <a:gd name="T21" fmla="*/ 137 h 91"/>
                <a:gd name="T22" fmla="*/ 149 w 106"/>
                <a:gd name="T23" fmla="*/ 85 h 91"/>
                <a:gd name="T24" fmla="*/ 161 w 106"/>
                <a:gd name="T25" fmla="*/ 37 h 91"/>
                <a:gd name="T26" fmla="*/ 149 w 106"/>
                <a:gd name="T27" fmla="*/ 12 h 91"/>
                <a:gd name="T28" fmla="*/ 124 w 106"/>
                <a:gd name="T29" fmla="*/ 0 h 91"/>
                <a:gd name="T30" fmla="*/ 99 w 106"/>
                <a:gd name="T31" fmla="*/ 0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91"/>
                <a:gd name="T50" fmla="*/ 106 w 106"/>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91">
                  <a:moveTo>
                    <a:pt x="65" y="0"/>
                  </a:moveTo>
                  <a:lnTo>
                    <a:pt x="47" y="0"/>
                  </a:lnTo>
                  <a:lnTo>
                    <a:pt x="47" y="8"/>
                  </a:lnTo>
                  <a:lnTo>
                    <a:pt x="24" y="24"/>
                  </a:lnTo>
                  <a:lnTo>
                    <a:pt x="0" y="24"/>
                  </a:lnTo>
                  <a:lnTo>
                    <a:pt x="15" y="48"/>
                  </a:lnTo>
                  <a:lnTo>
                    <a:pt x="32" y="65"/>
                  </a:lnTo>
                  <a:lnTo>
                    <a:pt x="40" y="80"/>
                  </a:lnTo>
                  <a:lnTo>
                    <a:pt x="56" y="80"/>
                  </a:lnTo>
                  <a:lnTo>
                    <a:pt x="72" y="90"/>
                  </a:lnTo>
                  <a:lnTo>
                    <a:pt x="81" y="90"/>
                  </a:lnTo>
                  <a:lnTo>
                    <a:pt x="97" y="56"/>
                  </a:lnTo>
                  <a:lnTo>
                    <a:pt x="105" y="24"/>
                  </a:lnTo>
                  <a:lnTo>
                    <a:pt x="97" y="8"/>
                  </a:lnTo>
                  <a:lnTo>
                    <a:pt x="81" y="0"/>
                  </a:lnTo>
                  <a:lnTo>
                    <a:pt x="65"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44" name="Freeform 146"/>
            <p:cNvSpPr>
              <a:spLocks/>
            </p:cNvSpPr>
            <p:nvPr/>
          </p:nvSpPr>
          <p:spPr bwMode="blackWhite">
            <a:xfrm>
              <a:off x="3190" y="2699"/>
              <a:ext cx="152" cy="239"/>
            </a:xfrm>
            <a:custGeom>
              <a:avLst/>
              <a:gdLst>
                <a:gd name="T0" fmla="*/ 47 w 138"/>
                <a:gd name="T1" fmla="*/ 314 h 218"/>
                <a:gd name="T2" fmla="*/ 47 w 138"/>
                <a:gd name="T3" fmla="*/ 301 h 218"/>
                <a:gd name="T4" fmla="*/ 47 w 138"/>
                <a:gd name="T5" fmla="*/ 291 h 218"/>
                <a:gd name="T6" fmla="*/ 94 w 138"/>
                <a:gd name="T7" fmla="*/ 278 h 218"/>
                <a:gd name="T8" fmla="*/ 106 w 138"/>
                <a:gd name="T9" fmla="*/ 270 h 218"/>
                <a:gd name="T10" fmla="*/ 106 w 138"/>
                <a:gd name="T11" fmla="*/ 235 h 218"/>
                <a:gd name="T12" fmla="*/ 83 w 138"/>
                <a:gd name="T13" fmla="*/ 184 h 218"/>
                <a:gd name="T14" fmla="*/ 129 w 138"/>
                <a:gd name="T15" fmla="*/ 138 h 218"/>
                <a:gd name="T16" fmla="*/ 164 w 138"/>
                <a:gd name="T17" fmla="*/ 125 h 218"/>
                <a:gd name="T18" fmla="*/ 202 w 138"/>
                <a:gd name="T19" fmla="*/ 91 h 218"/>
                <a:gd name="T20" fmla="*/ 189 w 138"/>
                <a:gd name="T21" fmla="*/ 0 h 218"/>
                <a:gd name="T22" fmla="*/ 164 w 138"/>
                <a:gd name="T23" fmla="*/ 22 h 218"/>
                <a:gd name="T24" fmla="*/ 119 w 138"/>
                <a:gd name="T25" fmla="*/ 22 h 218"/>
                <a:gd name="T26" fmla="*/ 94 w 138"/>
                <a:gd name="T27" fmla="*/ 22 h 218"/>
                <a:gd name="T28" fmla="*/ 83 w 138"/>
                <a:gd name="T29" fmla="*/ 33 h 218"/>
                <a:gd name="T30" fmla="*/ 94 w 138"/>
                <a:gd name="T31" fmla="*/ 58 h 218"/>
                <a:gd name="T32" fmla="*/ 106 w 138"/>
                <a:gd name="T33" fmla="*/ 79 h 218"/>
                <a:gd name="T34" fmla="*/ 106 w 138"/>
                <a:gd name="T35" fmla="*/ 104 h 218"/>
                <a:gd name="T36" fmla="*/ 94 w 138"/>
                <a:gd name="T37" fmla="*/ 125 h 218"/>
                <a:gd name="T38" fmla="*/ 83 w 138"/>
                <a:gd name="T39" fmla="*/ 104 h 218"/>
                <a:gd name="T40" fmla="*/ 83 w 138"/>
                <a:gd name="T41" fmla="*/ 79 h 218"/>
                <a:gd name="T42" fmla="*/ 69 w 138"/>
                <a:gd name="T43" fmla="*/ 79 h 218"/>
                <a:gd name="T44" fmla="*/ 58 w 138"/>
                <a:gd name="T45" fmla="*/ 68 h 218"/>
                <a:gd name="T46" fmla="*/ 0 w 138"/>
                <a:gd name="T47" fmla="*/ 91 h 218"/>
                <a:gd name="T48" fmla="*/ 0 w 138"/>
                <a:gd name="T49" fmla="*/ 104 h 218"/>
                <a:gd name="T50" fmla="*/ 24 w 138"/>
                <a:gd name="T51" fmla="*/ 104 h 218"/>
                <a:gd name="T52" fmla="*/ 47 w 138"/>
                <a:gd name="T53" fmla="*/ 115 h 218"/>
                <a:gd name="T54" fmla="*/ 58 w 138"/>
                <a:gd name="T55" fmla="*/ 138 h 218"/>
                <a:gd name="T56" fmla="*/ 47 w 138"/>
                <a:gd name="T57" fmla="*/ 184 h 218"/>
                <a:gd name="T58" fmla="*/ 24 w 138"/>
                <a:gd name="T59" fmla="*/ 235 h 218"/>
                <a:gd name="T60" fmla="*/ 32 w 138"/>
                <a:gd name="T61" fmla="*/ 301 h 218"/>
                <a:gd name="T62" fmla="*/ 32 w 138"/>
                <a:gd name="T63" fmla="*/ 314 h 218"/>
                <a:gd name="T64" fmla="*/ 47 w 138"/>
                <a:gd name="T65" fmla="*/ 314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218"/>
                <a:gd name="T101" fmla="*/ 138 w 138"/>
                <a:gd name="T102" fmla="*/ 218 h 2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218">
                  <a:moveTo>
                    <a:pt x="32" y="217"/>
                  </a:moveTo>
                  <a:lnTo>
                    <a:pt x="32" y="209"/>
                  </a:lnTo>
                  <a:lnTo>
                    <a:pt x="32" y="202"/>
                  </a:lnTo>
                  <a:lnTo>
                    <a:pt x="64" y="193"/>
                  </a:lnTo>
                  <a:lnTo>
                    <a:pt x="72" y="186"/>
                  </a:lnTo>
                  <a:lnTo>
                    <a:pt x="72" y="162"/>
                  </a:lnTo>
                  <a:lnTo>
                    <a:pt x="56" y="128"/>
                  </a:lnTo>
                  <a:lnTo>
                    <a:pt x="87" y="96"/>
                  </a:lnTo>
                  <a:lnTo>
                    <a:pt x="112" y="87"/>
                  </a:lnTo>
                  <a:lnTo>
                    <a:pt x="137" y="63"/>
                  </a:lnTo>
                  <a:lnTo>
                    <a:pt x="129" y="0"/>
                  </a:lnTo>
                  <a:lnTo>
                    <a:pt x="112" y="15"/>
                  </a:lnTo>
                  <a:lnTo>
                    <a:pt x="81" y="15"/>
                  </a:lnTo>
                  <a:lnTo>
                    <a:pt x="64" y="15"/>
                  </a:lnTo>
                  <a:lnTo>
                    <a:pt x="56" y="23"/>
                  </a:lnTo>
                  <a:lnTo>
                    <a:pt x="64" y="40"/>
                  </a:lnTo>
                  <a:lnTo>
                    <a:pt x="72" y="55"/>
                  </a:lnTo>
                  <a:lnTo>
                    <a:pt x="72" y="72"/>
                  </a:lnTo>
                  <a:lnTo>
                    <a:pt x="64" y="87"/>
                  </a:lnTo>
                  <a:lnTo>
                    <a:pt x="56" y="72"/>
                  </a:lnTo>
                  <a:lnTo>
                    <a:pt x="56" y="55"/>
                  </a:lnTo>
                  <a:lnTo>
                    <a:pt x="47" y="55"/>
                  </a:lnTo>
                  <a:lnTo>
                    <a:pt x="40" y="47"/>
                  </a:lnTo>
                  <a:lnTo>
                    <a:pt x="0" y="63"/>
                  </a:lnTo>
                  <a:lnTo>
                    <a:pt x="0" y="72"/>
                  </a:lnTo>
                  <a:lnTo>
                    <a:pt x="16" y="72"/>
                  </a:lnTo>
                  <a:lnTo>
                    <a:pt x="32" y="80"/>
                  </a:lnTo>
                  <a:lnTo>
                    <a:pt x="40" y="96"/>
                  </a:lnTo>
                  <a:lnTo>
                    <a:pt x="32" y="128"/>
                  </a:lnTo>
                  <a:lnTo>
                    <a:pt x="16" y="162"/>
                  </a:lnTo>
                  <a:lnTo>
                    <a:pt x="22" y="209"/>
                  </a:lnTo>
                  <a:lnTo>
                    <a:pt x="22" y="217"/>
                  </a:lnTo>
                  <a:lnTo>
                    <a:pt x="32" y="21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45" name="Freeform 147"/>
            <p:cNvSpPr>
              <a:spLocks/>
            </p:cNvSpPr>
            <p:nvPr/>
          </p:nvSpPr>
          <p:spPr bwMode="blackWhite">
            <a:xfrm>
              <a:off x="3198" y="2929"/>
              <a:ext cx="20" cy="19"/>
            </a:xfrm>
            <a:custGeom>
              <a:avLst/>
              <a:gdLst>
                <a:gd name="T0" fmla="*/ 31 w 17"/>
                <a:gd name="T1" fmla="*/ 8 h 18"/>
                <a:gd name="T2" fmla="*/ 31 w 17"/>
                <a:gd name="T3" fmla="*/ 0 h 18"/>
                <a:gd name="T4" fmla="*/ 18 w 17"/>
                <a:gd name="T5" fmla="*/ 0 h 18"/>
                <a:gd name="T6" fmla="*/ 0 w 17"/>
                <a:gd name="T7" fmla="*/ 8 h 18"/>
                <a:gd name="T8" fmla="*/ 18 w 17"/>
                <a:gd name="T9" fmla="*/ 21 h 18"/>
                <a:gd name="T10" fmla="*/ 31 w 17"/>
                <a:gd name="T11" fmla="*/ 8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6" y="8"/>
                  </a:moveTo>
                  <a:lnTo>
                    <a:pt x="16" y="0"/>
                  </a:lnTo>
                  <a:lnTo>
                    <a:pt x="9" y="0"/>
                  </a:lnTo>
                  <a:lnTo>
                    <a:pt x="0" y="8"/>
                  </a:lnTo>
                  <a:lnTo>
                    <a:pt x="9" y="17"/>
                  </a:lnTo>
                  <a:lnTo>
                    <a:pt x="16" y="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46" name="Freeform 148"/>
            <p:cNvSpPr>
              <a:spLocks/>
            </p:cNvSpPr>
            <p:nvPr/>
          </p:nvSpPr>
          <p:spPr bwMode="blackWhite">
            <a:xfrm>
              <a:off x="3198" y="2929"/>
              <a:ext cx="20" cy="19"/>
            </a:xfrm>
            <a:custGeom>
              <a:avLst/>
              <a:gdLst>
                <a:gd name="T0" fmla="*/ 31 w 17"/>
                <a:gd name="T1" fmla="*/ 8 h 18"/>
                <a:gd name="T2" fmla="*/ 31 w 17"/>
                <a:gd name="T3" fmla="*/ 0 h 18"/>
                <a:gd name="T4" fmla="*/ 18 w 17"/>
                <a:gd name="T5" fmla="*/ 0 h 18"/>
                <a:gd name="T6" fmla="*/ 0 w 17"/>
                <a:gd name="T7" fmla="*/ 8 h 18"/>
                <a:gd name="T8" fmla="*/ 18 w 17"/>
                <a:gd name="T9" fmla="*/ 21 h 18"/>
                <a:gd name="T10" fmla="*/ 31 w 17"/>
                <a:gd name="T11" fmla="*/ 8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6" y="8"/>
                  </a:moveTo>
                  <a:lnTo>
                    <a:pt x="16" y="0"/>
                  </a:lnTo>
                  <a:lnTo>
                    <a:pt x="9" y="0"/>
                  </a:lnTo>
                  <a:lnTo>
                    <a:pt x="0" y="8"/>
                  </a:lnTo>
                  <a:lnTo>
                    <a:pt x="9" y="17"/>
                  </a:lnTo>
                  <a:lnTo>
                    <a:pt x="16" y="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47" name="Freeform 149"/>
            <p:cNvSpPr>
              <a:spLocks/>
            </p:cNvSpPr>
            <p:nvPr/>
          </p:nvSpPr>
          <p:spPr bwMode="blackWhite">
            <a:xfrm>
              <a:off x="94" y="1388"/>
              <a:ext cx="29" cy="20"/>
            </a:xfrm>
            <a:custGeom>
              <a:avLst/>
              <a:gdLst>
                <a:gd name="T0" fmla="*/ 0 w 26"/>
                <a:gd name="T1" fmla="*/ 0 h 18"/>
                <a:gd name="T2" fmla="*/ 13 w 26"/>
                <a:gd name="T3" fmla="*/ 0 h 18"/>
                <a:gd name="T4" fmla="*/ 39 w 26"/>
                <a:gd name="T5" fmla="*/ 12 h 18"/>
                <a:gd name="T6" fmla="*/ 39 w 26"/>
                <a:gd name="T7" fmla="*/ 26 h 18"/>
                <a:gd name="T8" fmla="*/ 13 w 26"/>
                <a:gd name="T9" fmla="*/ 12 h 18"/>
                <a:gd name="T10" fmla="*/ 0 w 26"/>
                <a:gd name="T11" fmla="*/ 12 h 18"/>
                <a:gd name="T12" fmla="*/ 0 w 26"/>
                <a:gd name="T13" fmla="*/ 0 h 18"/>
                <a:gd name="T14" fmla="*/ 0 60000 65536"/>
                <a:gd name="T15" fmla="*/ 0 60000 65536"/>
                <a:gd name="T16" fmla="*/ 0 60000 65536"/>
                <a:gd name="T17" fmla="*/ 0 60000 65536"/>
                <a:gd name="T18" fmla="*/ 0 60000 65536"/>
                <a:gd name="T19" fmla="*/ 0 60000 65536"/>
                <a:gd name="T20" fmla="*/ 0 60000 65536"/>
                <a:gd name="T21" fmla="*/ 0 w 26"/>
                <a:gd name="T22" fmla="*/ 0 h 18"/>
                <a:gd name="T23" fmla="*/ 26 w 2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8">
                  <a:moveTo>
                    <a:pt x="0" y="0"/>
                  </a:moveTo>
                  <a:lnTo>
                    <a:pt x="9" y="0"/>
                  </a:lnTo>
                  <a:lnTo>
                    <a:pt x="25" y="8"/>
                  </a:lnTo>
                  <a:lnTo>
                    <a:pt x="25" y="17"/>
                  </a:lnTo>
                  <a:lnTo>
                    <a:pt x="9" y="8"/>
                  </a:lnTo>
                  <a:lnTo>
                    <a:pt x="0" y="8"/>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48" name="Freeform 150"/>
            <p:cNvSpPr>
              <a:spLocks/>
            </p:cNvSpPr>
            <p:nvPr/>
          </p:nvSpPr>
          <p:spPr bwMode="blackWhite">
            <a:xfrm>
              <a:off x="3377" y="2725"/>
              <a:ext cx="97" cy="197"/>
            </a:xfrm>
            <a:custGeom>
              <a:avLst/>
              <a:gdLst>
                <a:gd name="T0" fmla="*/ 0 w 90"/>
                <a:gd name="T1" fmla="*/ 185 h 180"/>
                <a:gd name="T2" fmla="*/ 13 w 90"/>
                <a:gd name="T3" fmla="*/ 233 h 180"/>
                <a:gd name="T4" fmla="*/ 22 w 90"/>
                <a:gd name="T5" fmla="*/ 257 h 180"/>
                <a:gd name="T6" fmla="*/ 54 w 90"/>
                <a:gd name="T7" fmla="*/ 257 h 180"/>
                <a:gd name="T8" fmla="*/ 66 w 90"/>
                <a:gd name="T9" fmla="*/ 244 h 180"/>
                <a:gd name="T10" fmla="*/ 100 w 90"/>
                <a:gd name="T11" fmla="*/ 115 h 180"/>
                <a:gd name="T12" fmla="*/ 110 w 90"/>
                <a:gd name="T13" fmla="*/ 58 h 180"/>
                <a:gd name="T14" fmla="*/ 120 w 90"/>
                <a:gd name="T15" fmla="*/ 71 h 180"/>
                <a:gd name="T16" fmla="*/ 120 w 90"/>
                <a:gd name="T17" fmla="*/ 58 h 180"/>
                <a:gd name="T18" fmla="*/ 110 w 90"/>
                <a:gd name="T19" fmla="*/ 12 h 180"/>
                <a:gd name="T20" fmla="*/ 100 w 90"/>
                <a:gd name="T21" fmla="*/ 0 h 180"/>
                <a:gd name="T22" fmla="*/ 87 w 90"/>
                <a:gd name="T23" fmla="*/ 25 h 180"/>
                <a:gd name="T24" fmla="*/ 77 w 90"/>
                <a:gd name="T25" fmla="*/ 25 h 180"/>
                <a:gd name="T26" fmla="*/ 77 w 90"/>
                <a:gd name="T27" fmla="*/ 46 h 180"/>
                <a:gd name="T28" fmla="*/ 22 w 90"/>
                <a:gd name="T29" fmla="*/ 81 h 180"/>
                <a:gd name="T30" fmla="*/ 13 w 90"/>
                <a:gd name="T31" fmla="*/ 105 h 180"/>
                <a:gd name="T32" fmla="*/ 22 w 90"/>
                <a:gd name="T33" fmla="*/ 151 h 180"/>
                <a:gd name="T34" fmla="*/ 0 w 90"/>
                <a:gd name="T35" fmla="*/ 185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80"/>
                <a:gd name="T56" fmla="*/ 90 w 90"/>
                <a:gd name="T57" fmla="*/ 180 h 1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80">
                  <a:moveTo>
                    <a:pt x="0" y="129"/>
                  </a:moveTo>
                  <a:lnTo>
                    <a:pt x="9" y="163"/>
                  </a:lnTo>
                  <a:lnTo>
                    <a:pt x="17" y="179"/>
                  </a:lnTo>
                  <a:lnTo>
                    <a:pt x="40" y="179"/>
                  </a:lnTo>
                  <a:lnTo>
                    <a:pt x="49" y="170"/>
                  </a:lnTo>
                  <a:lnTo>
                    <a:pt x="74" y="80"/>
                  </a:lnTo>
                  <a:lnTo>
                    <a:pt x="82" y="40"/>
                  </a:lnTo>
                  <a:lnTo>
                    <a:pt x="89" y="49"/>
                  </a:lnTo>
                  <a:lnTo>
                    <a:pt x="89" y="40"/>
                  </a:lnTo>
                  <a:lnTo>
                    <a:pt x="82" y="8"/>
                  </a:lnTo>
                  <a:lnTo>
                    <a:pt x="74" y="0"/>
                  </a:lnTo>
                  <a:lnTo>
                    <a:pt x="65" y="17"/>
                  </a:lnTo>
                  <a:lnTo>
                    <a:pt x="57" y="17"/>
                  </a:lnTo>
                  <a:lnTo>
                    <a:pt x="57" y="32"/>
                  </a:lnTo>
                  <a:lnTo>
                    <a:pt x="17" y="57"/>
                  </a:lnTo>
                  <a:lnTo>
                    <a:pt x="9" y="73"/>
                  </a:lnTo>
                  <a:lnTo>
                    <a:pt x="17" y="105"/>
                  </a:lnTo>
                  <a:lnTo>
                    <a:pt x="0" y="129"/>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49" name="Freeform 151"/>
            <p:cNvSpPr>
              <a:spLocks/>
            </p:cNvSpPr>
            <p:nvPr/>
          </p:nvSpPr>
          <p:spPr bwMode="blackWhite">
            <a:xfrm>
              <a:off x="4134" y="2526"/>
              <a:ext cx="18" cy="22"/>
            </a:xfrm>
            <a:custGeom>
              <a:avLst/>
              <a:gdLst>
                <a:gd name="T0" fmla="*/ 0 w 17"/>
                <a:gd name="T1" fmla="*/ 20 h 18"/>
                <a:gd name="T2" fmla="*/ 20 w 17"/>
                <a:gd name="T3" fmla="*/ 39 h 18"/>
                <a:gd name="T4" fmla="*/ 0 w 17"/>
                <a:gd name="T5" fmla="*/ 0 h 18"/>
                <a:gd name="T6" fmla="*/ 0 w 17"/>
                <a:gd name="T7" fmla="*/ 2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9"/>
                  </a:moveTo>
                  <a:lnTo>
                    <a:pt x="16" y="17"/>
                  </a:lnTo>
                  <a:lnTo>
                    <a:pt x="0" y="0"/>
                  </a:lnTo>
                  <a:lnTo>
                    <a:pt x="0" y="9"/>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50" name="Freeform 152"/>
            <p:cNvSpPr>
              <a:spLocks/>
            </p:cNvSpPr>
            <p:nvPr/>
          </p:nvSpPr>
          <p:spPr bwMode="blackWhite">
            <a:xfrm>
              <a:off x="4134" y="2526"/>
              <a:ext cx="18" cy="22"/>
            </a:xfrm>
            <a:custGeom>
              <a:avLst/>
              <a:gdLst>
                <a:gd name="T0" fmla="*/ 0 w 17"/>
                <a:gd name="T1" fmla="*/ 20 h 18"/>
                <a:gd name="T2" fmla="*/ 20 w 17"/>
                <a:gd name="T3" fmla="*/ 39 h 18"/>
                <a:gd name="T4" fmla="*/ 0 w 17"/>
                <a:gd name="T5" fmla="*/ 0 h 18"/>
                <a:gd name="T6" fmla="*/ 0 w 17"/>
                <a:gd name="T7" fmla="*/ 2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9"/>
                  </a:moveTo>
                  <a:lnTo>
                    <a:pt x="16" y="17"/>
                  </a:lnTo>
                  <a:lnTo>
                    <a:pt x="0" y="0"/>
                  </a:lnTo>
                  <a:lnTo>
                    <a:pt x="0" y="9"/>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51" name="Freeform 153"/>
            <p:cNvSpPr>
              <a:spLocks/>
            </p:cNvSpPr>
            <p:nvPr/>
          </p:nvSpPr>
          <p:spPr bwMode="blackWhite">
            <a:xfrm>
              <a:off x="4153" y="2564"/>
              <a:ext cx="19" cy="20"/>
            </a:xfrm>
            <a:custGeom>
              <a:avLst/>
              <a:gdLst>
                <a:gd name="T0" fmla="*/ 0 w 17"/>
                <a:gd name="T1" fmla="*/ 0 h 17"/>
                <a:gd name="T2" fmla="*/ 25 w 17"/>
                <a:gd name="T3" fmla="*/ 31 h 17"/>
                <a:gd name="T4" fmla="*/ 25 w 17"/>
                <a:gd name="T5" fmla="*/ 13 h 17"/>
                <a:gd name="T6" fmla="*/ 25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7"/>
                  </a:lnTo>
                  <a:lnTo>
                    <a:pt x="16" y="0"/>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52" name="Freeform 154"/>
            <p:cNvSpPr>
              <a:spLocks/>
            </p:cNvSpPr>
            <p:nvPr/>
          </p:nvSpPr>
          <p:spPr bwMode="blackWhite">
            <a:xfrm>
              <a:off x="4153" y="2564"/>
              <a:ext cx="19" cy="20"/>
            </a:xfrm>
            <a:custGeom>
              <a:avLst/>
              <a:gdLst>
                <a:gd name="T0" fmla="*/ 0 w 17"/>
                <a:gd name="T1" fmla="*/ 0 h 17"/>
                <a:gd name="T2" fmla="*/ 25 w 17"/>
                <a:gd name="T3" fmla="*/ 31 h 17"/>
                <a:gd name="T4" fmla="*/ 25 w 17"/>
                <a:gd name="T5" fmla="*/ 13 h 17"/>
                <a:gd name="T6" fmla="*/ 25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7"/>
                  </a:lnTo>
                  <a:lnTo>
                    <a:pt x="16" y="0"/>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53" name="Freeform 155"/>
            <p:cNvSpPr>
              <a:spLocks/>
            </p:cNvSpPr>
            <p:nvPr/>
          </p:nvSpPr>
          <p:spPr bwMode="blackWhite">
            <a:xfrm>
              <a:off x="3885" y="2412"/>
              <a:ext cx="38" cy="54"/>
            </a:xfrm>
            <a:custGeom>
              <a:avLst/>
              <a:gdLst>
                <a:gd name="T0" fmla="*/ 0 w 34"/>
                <a:gd name="T1" fmla="*/ 33 h 50"/>
                <a:gd name="T2" fmla="*/ 13 w 34"/>
                <a:gd name="T3" fmla="*/ 67 h 50"/>
                <a:gd name="T4" fmla="*/ 38 w 34"/>
                <a:gd name="T5" fmla="*/ 67 h 50"/>
                <a:gd name="T6" fmla="*/ 51 w 34"/>
                <a:gd name="T7" fmla="*/ 46 h 50"/>
                <a:gd name="T8" fmla="*/ 23 w 34"/>
                <a:gd name="T9" fmla="*/ 13 h 50"/>
                <a:gd name="T10" fmla="*/ 13 w 34"/>
                <a:gd name="T11" fmla="*/ 0 h 50"/>
                <a:gd name="T12" fmla="*/ 0 w 34"/>
                <a:gd name="T13" fmla="*/ 33 h 50"/>
                <a:gd name="T14" fmla="*/ 0 60000 65536"/>
                <a:gd name="T15" fmla="*/ 0 60000 65536"/>
                <a:gd name="T16" fmla="*/ 0 60000 65536"/>
                <a:gd name="T17" fmla="*/ 0 60000 65536"/>
                <a:gd name="T18" fmla="*/ 0 60000 65536"/>
                <a:gd name="T19" fmla="*/ 0 60000 65536"/>
                <a:gd name="T20" fmla="*/ 0 60000 65536"/>
                <a:gd name="T21" fmla="*/ 0 w 34"/>
                <a:gd name="T22" fmla="*/ 0 h 50"/>
                <a:gd name="T23" fmla="*/ 34 w 3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50">
                  <a:moveTo>
                    <a:pt x="0" y="25"/>
                  </a:moveTo>
                  <a:lnTo>
                    <a:pt x="9" y="49"/>
                  </a:lnTo>
                  <a:lnTo>
                    <a:pt x="24" y="49"/>
                  </a:lnTo>
                  <a:lnTo>
                    <a:pt x="33" y="34"/>
                  </a:lnTo>
                  <a:lnTo>
                    <a:pt x="15" y="9"/>
                  </a:lnTo>
                  <a:lnTo>
                    <a:pt x="9" y="0"/>
                  </a:lnTo>
                  <a:lnTo>
                    <a:pt x="0" y="25"/>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54" name="Freeform 156"/>
            <p:cNvSpPr>
              <a:spLocks/>
            </p:cNvSpPr>
            <p:nvPr/>
          </p:nvSpPr>
          <p:spPr bwMode="blackWhite">
            <a:xfrm>
              <a:off x="4294" y="2271"/>
              <a:ext cx="40" cy="27"/>
            </a:xfrm>
            <a:custGeom>
              <a:avLst/>
              <a:gdLst>
                <a:gd name="T0" fmla="*/ 0 w 35"/>
                <a:gd name="T1" fmla="*/ 10 h 24"/>
                <a:gd name="T2" fmla="*/ 0 w 35"/>
                <a:gd name="T3" fmla="*/ 26 h 24"/>
                <a:gd name="T4" fmla="*/ 29 w 35"/>
                <a:gd name="T5" fmla="*/ 37 h 24"/>
                <a:gd name="T6" fmla="*/ 40 w 35"/>
                <a:gd name="T7" fmla="*/ 26 h 24"/>
                <a:gd name="T8" fmla="*/ 58 w 35"/>
                <a:gd name="T9" fmla="*/ 0 h 24"/>
                <a:gd name="T10" fmla="*/ 15 w 35"/>
                <a:gd name="T11" fmla="*/ 0 h 24"/>
                <a:gd name="T12" fmla="*/ 0 w 35"/>
                <a:gd name="T13" fmla="*/ 10 h 24"/>
                <a:gd name="T14" fmla="*/ 0 60000 65536"/>
                <a:gd name="T15" fmla="*/ 0 60000 65536"/>
                <a:gd name="T16" fmla="*/ 0 60000 65536"/>
                <a:gd name="T17" fmla="*/ 0 60000 65536"/>
                <a:gd name="T18" fmla="*/ 0 60000 65536"/>
                <a:gd name="T19" fmla="*/ 0 60000 65536"/>
                <a:gd name="T20" fmla="*/ 0 60000 65536"/>
                <a:gd name="T21" fmla="*/ 0 w 35"/>
                <a:gd name="T22" fmla="*/ 0 h 24"/>
                <a:gd name="T23" fmla="*/ 35 w 3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24">
                  <a:moveTo>
                    <a:pt x="0" y="6"/>
                  </a:moveTo>
                  <a:lnTo>
                    <a:pt x="0" y="16"/>
                  </a:lnTo>
                  <a:lnTo>
                    <a:pt x="17" y="23"/>
                  </a:lnTo>
                  <a:lnTo>
                    <a:pt x="24" y="16"/>
                  </a:lnTo>
                  <a:lnTo>
                    <a:pt x="34" y="0"/>
                  </a:lnTo>
                  <a:lnTo>
                    <a:pt x="9" y="0"/>
                  </a:lnTo>
                  <a:lnTo>
                    <a:pt x="0" y="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55" name="Freeform 157"/>
            <p:cNvSpPr>
              <a:spLocks/>
            </p:cNvSpPr>
            <p:nvPr/>
          </p:nvSpPr>
          <p:spPr bwMode="blackWhite">
            <a:xfrm>
              <a:off x="4456" y="2190"/>
              <a:ext cx="27" cy="44"/>
            </a:xfrm>
            <a:custGeom>
              <a:avLst/>
              <a:gdLst>
                <a:gd name="T0" fmla="*/ 0 w 26"/>
                <a:gd name="T1" fmla="*/ 33 h 41"/>
                <a:gd name="T2" fmla="*/ 0 w 26"/>
                <a:gd name="T3" fmla="*/ 44 h 41"/>
                <a:gd name="T4" fmla="*/ 8 w 26"/>
                <a:gd name="T5" fmla="*/ 53 h 41"/>
                <a:gd name="T6" fmla="*/ 29 w 26"/>
                <a:gd name="T7" fmla="*/ 0 h 41"/>
                <a:gd name="T8" fmla="*/ 21 w 26"/>
                <a:gd name="T9" fmla="*/ 0 h 41"/>
                <a:gd name="T10" fmla="*/ 0 w 26"/>
                <a:gd name="T11" fmla="*/ 33 h 41"/>
                <a:gd name="T12" fmla="*/ 0 60000 65536"/>
                <a:gd name="T13" fmla="*/ 0 60000 65536"/>
                <a:gd name="T14" fmla="*/ 0 60000 65536"/>
                <a:gd name="T15" fmla="*/ 0 60000 65536"/>
                <a:gd name="T16" fmla="*/ 0 60000 65536"/>
                <a:gd name="T17" fmla="*/ 0 60000 65536"/>
                <a:gd name="T18" fmla="*/ 0 w 26"/>
                <a:gd name="T19" fmla="*/ 0 h 41"/>
                <a:gd name="T20" fmla="*/ 26 w 2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6" h="41">
                  <a:moveTo>
                    <a:pt x="0" y="25"/>
                  </a:moveTo>
                  <a:lnTo>
                    <a:pt x="0" y="33"/>
                  </a:lnTo>
                  <a:lnTo>
                    <a:pt x="8" y="40"/>
                  </a:lnTo>
                  <a:lnTo>
                    <a:pt x="25" y="0"/>
                  </a:lnTo>
                  <a:lnTo>
                    <a:pt x="17" y="0"/>
                  </a:lnTo>
                  <a:lnTo>
                    <a:pt x="0" y="25"/>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56" name="Freeform 158"/>
            <p:cNvSpPr>
              <a:spLocks/>
            </p:cNvSpPr>
            <p:nvPr/>
          </p:nvSpPr>
          <p:spPr bwMode="blackWhite">
            <a:xfrm>
              <a:off x="4591" y="2049"/>
              <a:ext cx="36" cy="53"/>
            </a:xfrm>
            <a:custGeom>
              <a:avLst/>
              <a:gdLst>
                <a:gd name="T0" fmla="*/ 0 w 33"/>
                <a:gd name="T1" fmla="*/ 11 h 49"/>
                <a:gd name="T2" fmla="*/ 0 w 33"/>
                <a:gd name="T3" fmla="*/ 23 h 49"/>
                <a:gd name="T4" fmla="*/ 11 w 33"/>
                <a:gd name="T5" fmla="*/ 23 h 49"/>
                <a:gd name="T6" fmla="*/ 11 w 33"/>
                <a:gd name="T7" fmla="*/ 56 h 49"/>
                <a:gd name="T8" fmla="*/ 23 w 33"/>
                <a:gd name="T9" fmla="*/ 66 h 49"/>
                <a:gd name="T10" fmla="*/ 31 w 33"/>
                <a:gd name="T11" fmla="*/ 56 h 49"/>
                <a:gd name="T12" fmla="*/ 45 w 33"/>
                <a:gd name="T13" fmla="*/ 23 h 49"/>
                <a:gd name="T14" fmla="*/ 31 w 33"/>
                <a:gd name="T15" fmla="*/ 11 h 49"/>
                <a:gd name="T16" fmla="*/ 11 w 33"/>
                <a:gd name="T17" fmla="*/ 0 h 49"/>
                <a:gd name="T18" fmla="*/ 0 w 33"/>
                <a:gd name="T19" fmla="*/ 11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49"/>
                <a:gd name="T32" fmla="*/ 33 w 33"/>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49">
                  <a:moveTo>
                    <a:pt x="0" y="7"/>
                  </a:moveTo>
                  <a:lnTo>
                    <a:pt x="0" y="17"/>
                  </a:lnTo>
                  <a:lnTo>
                    <a:pt x="7" y="17"/>
                  </a:lnTo>
                  <a:lnTo>
                    <a:pt x="7" y="41"/>
                  </a:lnTo>
                  <a:lnTo>
                    <a:pt x="16" y="48"/>
                  </a:lnTo>
                  <a:lnTo>
                    <a:pt x="22" y="41"/>
                  </a:lnTo>
                  <a:lnTo>
                    <a:pt x="32" y="17"/>
                  </a:lnTo>
                  <a:lnTo>
                    <a:pt x="22" y="7"/>
                  </a:lnTo>
                  <a:lnTo>
                    <a:pt x="7" y="0"/>
                  </a:lnTo>
                  <a:lnTo>
                    <a:pt x="0" y="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57" name="Freeform 159"/>
            <p:cNvSpPr>
              <a:spLocks/>
            </p:cNvSpPr>
            <p:nvPr/>
          </p:nvSpPr>
          <p:spPr bwMode="blackWhite">
            <a:xfrm>
              <a:off x="4626" y="2049"/>
              <a:ext cx="37" cy="20"/>
            </a:xfrm>
            <a:custGeom>
              <a:avLst/>
              <a:gdLst>
                <a:gd name="T0" fmla="*/ 0 w 33"/>
                <a:gd name="T1" fmla="*/ 11 h 18"/>
                <a:gd name="T2" fmla="*/ 0 w 33"/>
                <a:gd name="T3" fmla="*/ 26 h 18"/>
                <a:gd name="T4" fmla="*/ 13 w 33"/>
                <a:gd name="T5" fmla="*/ 26 h 18"/>
                <a:gd name="T6" fmla="*/ 24 w 33"/>
                <a:gd name="T7" fmla="*/ 11 h 18"/>
                <a:gd name="T8" fmla="*/ 38 w 33"/>
                <a:gd name="T9" fmla="*/ 11 h 18"/>
                <a:gd name="T10" fmla="*/ 50 w 33"/>
                <a:gd name="T11" fmla="*/ 0 h 18"/>
                <a:gd name="T12" fmla="*/ 24 w 33"/>
                <a:gd name="T13" fmla="*/ 0 h 18"/>
                <a:gd name="T14" fmla="*/ 0 w 33"/>
                <a:gd name="T15" fmla="*/ 11 h 18"/>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8"/>
                <a:gd name="T26" fmla="*/ 33 w 33"/>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8">
                  <a:moveTo>
                    <a:pt x="0" y="7"/>
                  </a:moveTo>
                  <a:lnTo>
                    <a:pt x="0" y="17"/>
                  </a:lnTo>
                  <a:lnTo>
                    <a:pt x="9" y="17"/>
                  </a:lnTo>
                  <a:lnTo>
                    <a:pt x="15" y="7"/>
                  </a:lnTo>
                  <a:lnTo>
                    <a:pt x="24" y="7"/>
                  </a:lnTo>
                  <a:lnTo>
                    <a:pt x="32" y="0"/>
                  </a:lnTo>
                  <a:lnTo>
                    <a:pt x="15" y="0"/>
                  </a:lnTo>
                  <a:lnTo>
                    <a:pt x="0" y="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58" name="Freeform 160"/>
            <p:cNvSpPr>
              <a:spLocks/>
            </p:cNvSpPr>
            <p:nvPr/>
          </p:nvSpPr>
          <p:spPr bwMode="blackWhite">
            <a:xfrm>
              <a:off x="4609" y="1914"/>
              <a:ext cx="152" cy="144"/>
            </a:xfrm>
            <a:custGeom>
              <a:avLst/>
              <a:gdLst>
                <a:gd name="T0" fmla="*/ 0 w 138"/>
                <a:gd name="T1" fmla="*/ 172 h 130"/>
                <a:gd name="T2" fmla="*/ 0 w 138"/>
                <a:gd name="T3" fmla="*/ 184 h 130"/>
                <a:gd name="T4" fmla="*/ 24 w 138"/>
                <a:gd name="T5" fmla="*/ 184 h 130"/>
                <a:gd name="T6" fmla="*/ 70 w 138"/>
                <a:gd name="T7" fmla="*/ 157 h 130"/>
                <a:gd name="T8" fmla="*/ 83 w 138"/>
                <a:gd name="T9" fmla="*/ 172 h 130"/>
                <a:gd name="T10" fmla="*/ 83 w 138"/>
                <a:gd name="T11" fmla="*/ 184 h 130"/>
                <a:gd name="T12" fmla="*/ 96 w 138"/>
                <a:gd name="T13" fmla="*/ 194 h 130"/>
                <a:gd name="T14" fmla="*/ 106 w 138"/>
                <a:gd name="T15" fmla="*/ 172 h 130"/>
                <a:gd name="T16" fmla="*/ 106 w 138"/>
                <a:gd name="T17" fmla="*/ 157 h 130"/>
                <a:gd name="T18" fmla="*/ 118 w 138"/>
                <a:gd name="T19" fmla="*/ 172 h 130"/>
                <a:gd name="T20" fmla="*/ 130 w 138"/>
                <a:gd name="T21" fmla="*/ 172 h 130"/>
                <a:gd name="T22" fmla="*/ 143 w 138"/>
                <a:gd name="T23" fmla="*/ 157 h 130"/>
                <a:gd name="T24" fmla="*/ 155 w 138"/>
                <a:gd name="T25" fmla="*/ 172 h 130"/>
                <a:gd name="T26" fmla="*/ 155 w 138"/>
                <a:gd name="T27" fmla="*/ 157 h 130"/>
                <a:gd name="T28" fmla="*/ 164 w 138"/>
                <a:gd name="T29" fmla="*/ 146 h 130"/>
                <a:gd name="T30" fmla="*/ 164 w 138"/>
                <a:gd name="T31" fmla="*/ 157 h 130"/>
                <a:gd name="T32" fmla="*/ 177 w 138"/>
                <a:gd name="T33" fmla="*/ 157 h 130"/>
                <a:gd name="T34" fmla="*/ 192 w 138"/>
                <a:gd name="T35" fmla="*/ 146 h 130"/>
                <a:gd name="T36" fmla="*/ 192 w 138"/>
                <a:gd name="T37" fmla="*/ 86 h 130"/>
                <a:gd name="T38" fmla="*/ 202 w 138"/>
                <a:gd name="T39" fmla="*/ 86 h 130"/>
                <a:gd name="T40" fmla="*/ 202 w 138"/>
                <a:gd name="T41" fmla="*/ 12 h 130"/>
                <a:gd name="T42" fmla="*/ 192 w 138"/>
                <a:gd name="T43" fmla="*/ 0 h 130"/>
                <a:gd name="T44" fmla="*/ 192 w 138"/>
                <a:gd name="T45" fmla="*/ 12 h 130"/>
                <a:gd name="T46" fmla="*/ 177 w 138"/>
                <a:gd name="T47" fmla="*/ 12 h 130"/>
                <a:gd name="T48" fmla="*/ 164 w 138"/>
                <a:gd name="T49" fmla="*/ 60 h 130"/>
                <a:gd name="T50" fmla="*/ 143 w 138"/>
                <a:gd name="T51" fmla="*/ 99 h 130"/>
                <a:gd name="T52" fmla="*/ 118 w 138"/>
                <a:gd name="T53" fmla="*/ 124 h 130"/>
                <a:gd name="T54" fmla="*/ 118 w 138"/>
                <a:gd name="T55" fmla="*/ 99 h 130"/>
                <a:gd name="T56" fmla="*/ 106 w 138"/>
                <a:gd name="T57" fmla="*/ 111 h 130"/>
                <a:gd name="T58" fmla="*/ 96 w 138"/>
                <a:gd name="T59" fmla="*/ 146 h 130"/>
                <a:gd name="T60" fmla="*/ 83 w 138"/>
                <a:gd name="T61" fmla="*/ 146 h 130"/>
                <a:gd name="T62" fmla="*/ 37 w 138"/>
                <a:gd name="T63" fmla="*/ 146 h 130"/>
                <a:gd name="T64" fmla="*/ 0 w 138"/>
                <a:gd name="T65" fmla="*/ 172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30"/>
                <a:gd name="T101" fmla="*/ 138 w 138"/>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30">
                  <a:moveTo>
                    <a:pt x="0" y="114"/>
                  </a:moveTo>
                  <a:lnTo>
                    <a:pt x="0" y="122"/>
                  </a:lnTo>
                  <a:lnTo>
                    <a:pt x="16" y="122"/>
                  </a:lnTo>
                  <a:lnTo>
                    <a:pt x="48" y="105"/>
                  </a:lnTo>
                  <a:lnTo>
                    <a:pt x="56" y="114"/>
                  </a:lnTo>
                  <a:lnTo>
                    <a:pt x="56" y="122"/>
                  </a:lnTo>
                  <a:lnTo>
                    <a:pt x="65" y="129"/>
                  </a:lnTo>
                  <a:lnTo>
                    <a:pt x="72" y="114"/>
                  </a:lnTo>
                  <a:lnTo>
                    <a:pt x="72" y="105"/>
                  </a:lnTo>
                  <a:lnTo>
                    <a:pt x="80" y="114"/>
                  </a:lnTo>
                  <a:lnTo>
                    <a:pt x="88" y="114"/>
                  </a:lnTo>
                  <a:lnTo>
                    <a:pt x="97" y="105"/>
                  </a:lnTo>
                  <a:lnTo>
                    <a:pt x="105" y="114"/>
                  </a:lnTo>
                  <a:lnTo>
                    <a:pt x="105" y="105"/>
                  </a:lnTo>
                  <a:lnTo>
                    <a:pt x="112" y="97"/>
                  </a:lnTo>
                  <a:lnTo>
                    <a:pt x="112" y="105"/>
                  </a:lnTo>
                  <a:lnTo>
                    <a:pt x="121" y="105"/>
                  </a:lnTo>
                  <a:lnTo>
                    <a:pt x="130" y="97"/>
                  </a:lnTo>
                  <a:lnTo>
                    <a:pt x="130" y="57"/>
                  </a:lnTo>
                  <a:lnTo>
                    <a:pt x="137" y="57"/>
                  </a:lnTo>
                  <a:lnTo>
                    <a:pt x="137" y="8"/>
                  </a:lnTo>
                  <a:lnTo>
                    <a:pt x="130" y="0"/>
                  </a:lnTo>
                  <a:lnTo>
                    <a:pt x="130" y="8"/>
                  </a:lnTo>
                  <a:lnTo>
                    <a:pt x="121" y="8"/>
                  </a:lnTo>
                  <a:lnTo>
                    <a:pt x="112" y="40"/>
                  </a:lnTo>
                  <a:lnTo>
                    <a:pt x="97" y="65"/>
                  </a:lnTo>
                  <a:lnTo>
                    <a:pt x="80" y="82"/>
                  </a:lnTo>
                  <a:lnTo>
                    <a:pt x="80" y="65"/>
                  </a:lnTo>
                  <a:lnTo>
                    <a:pt x="72" y="73"/>
                  </a:lnTo>
                  <a:lnTo>
                    <a:pt x="65" y="97"/>
                  </a:lnTo>
                  <a:lnTo>
                    <a:pt x="56" y="97"/>
                  </a:lnTo>
                  <a:lnTo>
                    <a:pt x="25" y="97"/>
                  </a:lnTo>
                  <a:lnTo>
                    <a:pt x="0" y="114"/>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59" name="Freeform 161"/>
            <p:cNvSpPr>
              <a:spLocks/>
            </p:cNvSpPr>
            <p:nvPr/>
          </p:nvSpPr>
          <p:spPr bwMode="blackWhite">
            <a:xfrm>
              <a:off x="4732" y="1834"/>
              <a:ext cx="91" cy="81"/>
            </a:xfrm>
            <a:custGeom>
              <a:avLst/>
              <a:gdLst>
                <a:gd name="T0" fmla="*/ 0 w 82"/>
                <a:gd name="T1" fmla="*/ 80 h 74"/>
                <a:gd name="T2" fmla="*/ 0 w 82"/>
                <a:gd name="T3" fmla="*/ 105 h 74"/>
                <a:gd name="T4" fmla="*/ 27 w 82"/>
                <a:gd name="T5" fmla="*/ 93 h 74"/>
                <a:gd name="T6" fmla="*/ 13 w 82"/>
                <a:gd name="T7" fmla="*/ 93 h 74"/>
                <a:gd name="T8" fmla="*/ 13 w 82"/>
                <a:gd name="T9" fmla="*/ 80 h 74"/>
                <a:gd name="T10" fmla="*/ 38 w 82"/>
                <a:gd name="T11" fmla="*/ 80 h 74"/>
                <a:gd name="T12" fmla="*/ 75 w 82"/>
                <a:gd name="T13" fmla="*/ 93 h 74"/>
                <a:gd name="T14" fmla="*/ 88 w 82"/>
                <a:gd name="T15" fmla="*/ 72 h 74"/>
                <a:gd name="T16" fmla="*/ 99 w 82"/>
                <a:gd name="T17" fmla="*/ 72 h 74"/>
                <a:gd name="T18" fmla="*/ 123 w 82"/>
                <a:gd name="T19" fmla="*/ 59 h 74"/>
                <a:gd name="T20" fmla="*/ 113 w 82"/>
                <a:gd name="T21" fmla="*/ 59 h 74"/>
                <a:gd name="T22" fmla="*/ 99 w 82"/>
                <a:gd name="T23" fmla="*/ 45 h 74"/>
                <a:gd name="T24" fmla="*/ 113 w 82"/>
                <a:gd name="T25" fmla="*/ 36 h 74"/>
                <a:gd name="T26" fmla="*/ 99 w 82"/>
                <a:gd name="T27" fmla="*/ 45 h 74"/>
                <a:gd name="T28" fmla="*/ 75 w 82"/>
                <a:gd name="T29" fmla="*/ 36 h 74"/>
                <a:gd name="T30" fmla="*/ 38 w 82"/>
                <a:gd name="T31" fmla="*/ 0 h 74"/>
                <a:gd name="T32" fmla="*/ 38 w 82"/>
                <a:gd name="T33" fmla="*/ 13 h 74"/>
                <a:gd name="T34" fmla="*/ 38 w 82"/>
                <a:gd name="T35" fmla="*/ 24 h 74"/>
                <a:gd name="T36" fmla="*/ 27 w 82"/>
                <a:gd name="T37" fmla="*/ 72 h 74"/>
                <a:gd name="T38" fmla="*/ 13 w 82"/>
                <a:gd name="T39" fmla="*/ 59 h 74"/>
                <a:gd name="T40" fmla="*/ 13 w 82"/>
                <a:gd name="T41" fmla="*/ 72 h 74"/>
                <a:gd name="T42" fmla="*/ 0 w 82"/>
                <a:gd name="T43" fmla="*/ 8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74"/>
                <a:gd name="T68" fmla="*/ 82 w 82"/>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74">
                  <a:moveTo>
                    <a:pt x="0" y="56"/>
                  </a:moveTo>
                  <a:lnTo>
                    <a:pt x="0" y="73"/>
                  </a:lnTo>
                  <a:lnTo>
                    <a:pt x="18" y="65"/>
                  </a:lnTo>
                  <a:lnTo>
                    <a:pt x="9" y="65"/>
                  </a:lnTo>
                  <a:lnTo>
                    <a:pt x="9" y="56"/>
                  </a:lnTo>
                  <a:lnTo>
                    <a:pt x="25" y="56"/>
                  </a:lnTo>
                  <a:lnTo>
                    <a:pt x="50" y="65"/>
                  </a:lnTo>
                  <a:lnTo>
                    <a:pt x="58" y="50"/>
                  </a:lnTo>
                  <a:lnTo>
                    <a:pt x="65" y="50"/>
                  </a:lnTo>
                  <a:lnTo>
                    <a:pt x="81" y="41"/>
                  </a:lnTo>
                  <a:lnTo>
                    <a:pt x="75" y="41"/>
                  </a:lnTo>
                  <a:lnTo>
                    <a:pt x="65" y="31"/>
                  </a:lnTo>
                  <a:lnTo>
                    <a:pt x="75" y="25"/>
                  </a:lnTo>
                  <a:lnTo>
                    <a:pt x="65" y="31"/>
                  </a:lnTo>
                  <a:lnTo>
                    <a:pt x="50" y="25"/>
                  </a:lnTo>
                  <a:lnTo>
                    <a:pt x="25" y="0"/>
                  </a:lnTo>
                  <a:lnTo>
                    <a:pt x="25" y="9"/>
                  </a:lnTo>
                  <a:lnTo>
                    <a:pt x="25" y="16"/>
                  </a:lnTo>
                  <a:lnTo>
                    <a:pt x="18" y="50"/>
                  </a:lnTo>
                  <a:lnTo>
                    <a:pt x="9" y="41"/>
                  </a:lnTo>
                  <a:lnTo>
                    <a:pt x="9" y="50"/>
                  </a:lnTo>
                  <a:lnTo>
                    <a:pt x="0" y="5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60" name="Freeform 162"/>
            <p:cNvSpPr>
              <a:spLocks/>
            </p:cNvSpPr>
            <p:nvPr/>
          </p:nvSpPr>
          <p:spPr bwMode="blackWhite">
            <a:xfrm>
              <a:off x="4946" y="1726"/>
              <a:ext cx="20" cy="19"/>
            </a:xfrm>
            <a:custGeom>
              <a:avLst/>
              <a:gdLst>
                <a:gd name="T0" fmla="*/ 0 w 18"/>
                <a:gd name="T1" fmla="*/ 12 h 17"/>
                <a:gd name="T2" fmla="*/ 0 w 18"/>
                <a:gd name="T3" fmla="*/ 25 h 17"/>
                <a:gd name="T4" fmla="*/ 12 w 18"/>
                <a:gd name="T5" fmla="*/ 12 h 17"/>
                <a:gd name="T6" fmla="*/ 26 w 18"/>
                <a:gd name="T7" fmla="*/ 0 h 17"/>
                <a:gd name="T8" fmla="*/ 0 w 18"/>
                <a:gd name="T9" fmla="*/ 1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0" y="16"/>
                  </a:lnTo>
                  <a:lnTo>
                    <a:pt x="8" y="8"/>
                  </a:lnTo>
                  <a:lnTo>
                    <a:pt x="17" y="0"/>
                  </a:lnTo>
                  <a:lnTo>
                    <a:pt x="0" y="8"/>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61" name="Freeform 163"/>
            <p:cNvSpPr>
              <a:spLocks/>
            </p:cNvSpPr>
            <p:nvPr/>
          </p:nvSpPr>
          <p:spPr bwMode="blackWhite">
            <a:xfrm>
              <a:off x="4946" y="1726"/>
              <a:ext cx="20" cy="19"/>
            </a:xfrm>
            <a:custGeom>
              <a:avLst/>
              <a:gdLst>
                <a:gd name="T0" fmla="*/ 0 w 18"/>
                <a:gd name="T1" fmla="*/ 12 h 17"/>
                <a:gd name="T2" fmla="*/ 0 w 18"/>
                <a:gd name="T3" fmla="*/ 25 h 17"/>
                <a:gd name="T4" fmla="*/ 12 w 18"/>
                <a:gd name="T5" fmla="*/ 12 h 17"/>
                <a:gd name="T6" fmla="*/ 26 w 18"/>
                <a:gd name="T7" fmla="*/ 0 h 17"/>
                <a:gd name="T8" fmla="*/ 0 w 18"/>
                <a:gd name="T9" fmla="*/ 1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0" y="16"/>
                  </a:lnTo>
                  <a:lnTo>
                    <a:pt x="8" y="8"/>
                  </a:lnTo>
                  <a:lnTo>
                    <a:pt x="17" y="0"/>
                  </a:lnTo>
                  <a:lnTo>
                    <a:pt x="0" y="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62" name="Freeform 164"/>
            <p:cNvSpPr>
              <a:spLocks/>
            </p:cNvSpPr>
            <p:nvPr/>
          </p:nvSpPr>
          <p:spPr bwMode="blackWhite">
            <a:xfrm>
              <a:off x="5062" y="1523"/>
              <a:ext cx="19" cy="19"/>
            </a:xfrm>
            <a:custGeom>
              <a:avLst/>
              <a:gdLst>
                <a:gd name="T0" fmla="*/ 0 w 17"/>
                <a:gd name="T1" fmla="*/ 25 h 17"/>
                <a:gd name="T2" fmla="*/ 25 w 17"/>
                <a:gd name="T3" fmla="*/ 11 h 17"/>
                <a:gd name="T4" fmla="*/ 25 w 17"/>
                <a:gd name="T5" fmla="*/ 0 h 17"/>
                <a:gd name="T6" fmla="*/ 15 w 17"/>
                <a:gd name="T7" fmla="*/ 0 h 17"/>
                <a:gd name="T8" fmla="*/ 0 w 17"/>
                <a:gd name="T9" fmla="*/ 2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7"/>
                  </a:lnTo>
                  <a:lnTo>
                    <a:pt x="16" y="0"/>
                  </a:lnTo>
                  <a:lnTo>
                    <a:pt x="10" y="0"/>
                  </a:lnTo>
                  <a:lnTo>
                    <a:pt x="0" y="16"/>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63" name="Freeform 165"/>
            <p:cNvSpPr>
              <a:spLocks/>
            </p:cNvSpPr>
            <p:nvPr/>
          </p:nvSpPr>
          <p:spPr bwMode="blackWhite">
            <a:xfrm>
              <a:off x="5062" y="1523"/>
              <a:ext cx="19" cy="19"/>
            </a:xfrm>
            <a:custGeom>
              <a:avLst/>
              <a:gdLst>
                <a:gd name="T0" fmla="*/ 0 w 17"/>
                <a:gd name="T1" fmla="*/ 25 h 17"/>
                <a:gd name="T2" fmla="*/ 25 w 17"/>
                <a:gd name="T3" fmla="*/ 11 h 17"/>
                <a:gd name="T4" fmla="*/ 25 w 17"/>
                <a:gd name="T5" fmla="*/ 0 h 17"/>
                <a:gd name="T6" fmla="*/ 15 w 17"/>
                <a:gd name="T7" fmla="*/ 0 h 17"/>
                <a:gd name="T8" fmla="*/ 0 w 17"/>
                <a:gd name="T9" fmla="*/ 2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7"/>
                  </a:lnTo>
                  <a:lnTo>
                    <a:pt x="16" y="0"/>
                  </a:lnTo>
                  <a:lnTo>
                    <a:pt x="10" y="0"/>
                  </a:lnTo>
                  <a:lnTo>
                    <a:pt x="0"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64" name="Freeform 166"/>
            <p:cNvSpPr>
              <a:spLocks/>
            </p:cNvSpPr>
            <p:nvPr/>
          </p:nvSpPr>
          <p:spPr bwMode="blackWhite">
            <a:xfrm>
              <a:off x="4760" y="1647"/>
              <a:ext cx="36" cy="188"/>
            </a:xfrm>
            <a:custGeom>
              <a:avLst/>
              <a:gdLst>
                <a:gd name="T0" fmla="*/ 0 w 34"/>
                <a:gd name="T1" fmla="*/ 26 h 172"/>
                <a:gd name="T2" fmla="*/ 0 w 34"/>
                <a:gd name="T3" fmla="*/ 84 h 172"/>
                <a:gd name="T4" fmla="*/ 8 w 34"/>
                <a:gd name="T5" fmla="*/ 93 h 172"/>
                <a:gd name="T6" fmla="*/ 0 w 34"/>
                <a:gd name="T7" fmla="*/ 165 h 172"/>
                <a:gd name="T8" fmla="*/ 8 w 34"/>
                <a:gd name="T9" fmla="*/ 187 h 172"/>
                <a:gd name="T10" fmla="*/ 0 w 34"/>
                <a:gd name="T11" fmla="*/ 221 h 172"/>
                <a:gd name="T12" fmla="*/ 8 w 34"/>
                <a:gd name="T13" fmla="*/ 244 h 172"/>
                <a:gd name="T14" fmla="*/ 8 w 34"/>
                <a:gd name="T15" fmla="*/ 221 h 172"/>
                <a:gd name="T16" fmla="*/ 32 w 34"/>
                <a:gd name="T17" fmla="*/ 231 h 172"/>
                <a:gd name="T18" fmla="*/ 32 w 34"/>
                <a:gd name="T19" fmla="*/ 221 h 172"/>
                <a:gd name="T20" fmla="*/ 8 w 34"/>
                <a:gd name="T21" fmla="*/ 187 h 172"/>
                <a:gd name="T22" fmla="*/ 20 w 34"/>
                <a:gd name="T23" fmla="*/ 153 h 172"/>
                <a:gd name="T24" fmla="*/ 32 w 34"/>
                <a:gd name="T25" fmla="*/ 153 h 172"/>
                <a:gd name="T26" fmla="*/ 41 w 34"/>
                <a:gd name="T27" fmla="*/ 153 h 172"/>
                <a:gd name="T28" fmla="*/ 20 w 34"/>
                <a:gd name="T29" fmla="*/ 72 h 172"/>
                <a:gd name="T30" fmla="*/ 20 w 34"/>
                <a:gd name="T31" fmla="*/ 14 h 172"/>
                <a:gd name="T32" fmla="*/ 20 w 34"/>
                <a:gd name="T33" fmla="*/ 0 h 172"/>
                <a:gd name="T34" fmla="*/ 8 w 34"/>
                <a:gd name="T35" fmla="*/ 0 h 172"/>
                <a:gd name="T36" fmla="*/ 8 w 34"/>
                <a:gd name="T37" fmla="*/ 14 h 172"/>
                <a:gd name="T38" fmla="*/ 0 w 34"/>
                <a:gd name="T39" fmla="*/ 26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172"/>
                <a:gd name="T62" fmla="*/ 34 w 3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172">
                  <a:moveTo>
                    <a:pt x="0" y="18"/>
                  </a:moveTo>
                  <a:lnTo>
                    <a:pt x="0" y="59"/>
                  </a:lnTo>
                  <a:lnTo>
                    <a:pt x="8" y="65"/>
                  </a:lnTo>
                  <a:lnTo>
                    <a:pt x="0" y="115"/>
                  </a:lnTo>
                  <a:lnTo>
                    <a:pt x="8" y="131"/>
                  </a:lnTo>
                  <a:lnTo>
                    <a:pt x="0" y="155"/>
                  </a:lnTo>
                  <a:lnTo>
                    <a:pt x="8" y="171"/>
                  </a:lnTo>
                  <a:lnTo>
                    <a:pt x="8" y="155"/>
                  </a:lnTo>
                  <a:lnTo>
                    <a:pt x="25" y="162"/>
                  </a:lnTo>
                  <a:lnTo>
                    <a:pt x="25" y="155"/>
                  </a:lnTo>
                  <a:lnTo>
                    <a:pt x="8" y="131"/>
                  </a:lnTo>
                  <a:lnTo>
                    <a:pt x="16" y="107"/>
                  </a:lnTo>
                  <a:lnTo>
                    <a:pt x="25" y="107"/>
                  </a:lnTo>
                  <a:lnTo>
                    <a:pt x="33" y="107"/>
                  </a:lnTo>
                  <a:lnTo>
                    <a:pt x="16" y="50"/>
                  </a:lnTo>
                  <a:lnTo>
                    <a:pt x="16" y="10"/>
                  </a:lnTo>
                  <a:lnTo>
                    <a:pt x="16" y="0"/>
                  </a:lnTo>
                  <a:lnTo>
                    <a:pt x="8" y="0"/>
                  </a:lnTo>
                  <a:lnTo>
                    <a:pt x="8" y="10"/>
                  </a:lnTo>
                  <a:lnTo>
                    <a:pt x="0" y="1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65" name="Freeform 167"/>
            <p:cNvSpPr>
              <a:spLocks/>
            </p:cNvSpPr>
            <p:nvPr/>
          </p:nvSpPr>
          <p:spPr bwMode="blackWhite">
            <a:xfrm>
              <a:off x="3448" y="1176"/>
              <a:ext cx="26" cy="37"/>
            </a:xfrm>
            <a:custGeom>
              <a:avLst/>
              <a:gdLst>
                <a:gd name="T0" fmla="*/ 0 w 25"/>
                <a:gd name="T1" fmla="*/ 46 h 34"/>
                <a:gd name="T2" fmla="*/ 21 w 25"/>
                <a:gd name="T3" fmla="*/ 33 h 34"/>
                <a:gd name="T4" fmla="*/ 28 w 25"/>
                <a:gd name="T5" fmla="*/ 21 h 34"/>
                <a:gd name="T6" fmla="*/ 9 w 25"/>
                <a:gd name="T7" fmla="*/ 0 h 34"/>
                <a:gd name="T8" fmla="*/ 0 w 25"/>
                <a:gd name="T9" fmla="*/ 21 h 34"/>
                <a:gd name="T10" fmla="*/ 0 w 25"/>
                <a:gd name="T11" fmla="*/ 46 h 34"/>
                <a:gd name="T12" fmla="*/ 0 60000 65536"/>
                <a:gd name="T13" fmla="*/ 0 60000 65536"/>
                <a:gd name="T14" fmla="*/ 0 60000 65536"/>
                <a:gd name="T15" fmla="*/ 0 60000 65536"/>
                <a:gd name="T16" fmla="*/ 0 60000 65536"/>
                <a:gd name="T17" fmla="*/ 0 60000 65536"/>
                <a:gd name="T18" fmla="*/ 0 w 25"/>
                <a:gd name="T19" fmla="*/ 0 h 34"/>
                <a:gd name="T20" fmla="*/ 25 w 2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5" h="34">
                  <a:moveTo>
                    <a:pt x="0" y="33"/>
                  </a:moveTo>
                  <a:lnTo>
                    <a:pt x="17" y="24"/>
                  </a:lnTo>
                  <a:lnTo>
                    <a:pt x="24" y="15"/>
                  </a:lnTo>
                  <a:lnTo>
                    <a:pt x="9" y="0"/>
                  </a:lnTo>
                  <a:lnTo>
                    <a:pt x="0" y="15"/>
                  </a:lnTo>
                  <a:lnTo>
                    <a:pt x="0" y="33"/>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66" name="Freeform 168"/>
            <p:cNvSpPr>
              <a:spLocks/>
            </p:cNvSpPr>
            <p:nvPr/>
          </p:nvSpPr>
          <p:spPr bwMode="blackWhite">
            <a:xfrm>
              <a:off x="2664" y="1539"/>
              <a:ext cx="19" cy="29"/>
            </a:xfrm>
            <a:custGeom>
              <a:avLst/>
              <a:gdLst>
                <a:gd name="T0" fmla="*/ 0 w 17"/>
                <a:gd name="T1" fmla="*/ 39 h 26"/>
                <a:gd name="T2" fmla="*/ 11 w 17"/>
                <a:gd name="T3" fmla="*/ 15 h 26"/>
                <a:gd name="T4" fmla="*/ 25 w 17"/>
                <a:gd name="T5" fmla="*/ 0 h 26"/>
                <a:gd name="T6" fmla="*/ 0 w 17"/>
                <a:gd name="T7" fmla="*/ 15 h 26"/>
                <a:gd name="T8" fmla="*/ 0 w 17"/>
                <a:gd name="T9" fmla="*/ 39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7" y="10"/>
                  </a:lnTo>
                  <a:lnTo>
                    <a:pt x="16" y="0"/>
                  </a:lnTo>
                  <a:lnTo>
                    <a:pt x="0" y="10"/>
                  </a:lnTo>
                  <a:lnTo>
                    <a:pt x="0" y="25"/>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67" name="Freeform 169"/>
            <p:cNvSpPr>
              <a:spLocks/>
            </p:cNvSpPr>
            <p:nvPr/>
          </p:nvSpPr>
          <p:spPr bwMode="blackWhite">
            <a:xfrm>
              <a:off x="2664" y="1539"/>
              <a:ext cx="19" cy="29"/>
            </a:xfrm>
            <a:custGeom>
              <a:avLst/>
              <a:gdLst>
                <a:gd name="T0" fmla="*/ 0 w 17"/>
                <a:gd name="T1" fmla="*/ 39 h 26"/>
                <a:gd name="T2" fmla="*/ 11 w 17"/>
                <a:gd name="T3" fmla="*/ 15 h 26"/>
                <a:gd name="T4" fmla="*/ 25 w 17"/>
                <a:gd name="T5" fmla="*/ 0 h 26"/>
                <a:gd name="T6" fmla="*/ 0 w 17"/>
                <a:gd name="T7" fmla="*/ 15 h 26"/>
                <a:gd name="T8" fmla="*/ 0 w 17"/>
                <a:gd name="T9" fmla="*/ 39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7" y="10"/>
                  </a:lnTo>
                  <a:lnTo>
                    <a:pt x="16" y="0"/>
                  </a:lnTo>
                  <a:lnTo>
                    <a:pt x="0" y="10"/>
                  </a:lnTo>
                  <a:lnTo>
                    <a:pt x="0" y="25"/>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68" name="Freeform 170"/>
            <p:cNvSpPr>
              <a:spLocks/>
            </p:cNvSpPr>
            <p:nvPr/>
          </p:nvSpPr>
          <p:spPr bwMode="blackWhite">
            <a:xfrm>
              <a:off x="2903" y="1611"/>
              <a:ext cx="19" cy="20"/>
            </a:xfrm>
            <a:custGeom>
              <a:avLst/>
              <a:gdLst>
                <a:gd name="T0" fmla="*/ 0 w 17"/>
                <a:gd name="T1" fmla="*/ 18 h 17"/>
                <a:gd name="T2" fmla="*/ 0 w 17"/>
                <a:gd name="T3" fmla="*/ 31 h 17"/>
                <a:gd name="T4" fmla="*/ 25 w 17"/>
                <a:gd name="T5" fmla="*/ 31 h 17"/>
                <a:gd name="T6" fmla="*/ 25 w 17"/>
                <a:gd name="T7" fmla="*/ 18 h 17"/>
                <a:gd name="T8" fmla="*/ 25 w 17"/>
                <a:gd name="T9" fmla="*/ 0 h 17"/>
                <a:gd name="T10" fmla="*/ 0 w 17"/>
                <a:gd name="T11" fmla="*/ 18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9"/>
                  </a:moveTo>
                  <a:lnTo>
                    <a:pt x="0" y="16"/>
                  </a:lnTo>
                  <a:lnTo>
                    <a:pt x="16" y="16"/>
                  </a:lnTo>
                  <a:lnTo>
                    <a:pt x="16" y="9"/>
                  </a:lnTo>
                  <a:lnTo>
                    <a:pt x="16" y="0"/>
                  </a:lnTo>
                  <a:lnTo>
                    <a:pt x="0" y="9"/>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69" name="Freeform 171"/>
            <p:cNvSpPr>
              <a:spLocks/>
            </p:cNvSpPr>
            <p:nvPr/>
          </p:nvSpPr>
          <p:spPr bwMode="blackWhite">
            <a:xfrm>
              <a:off x="2921" y="1602"/>
              <a:ext cx="21" cy="20"/>
            </a:xfrm>
            <a:custGeom>
              <a:avLst/>
              <a:gdLst>
                <a:gd name="T0" fmla="*/ 0 w 19"/>
                <a:gd name="T1" fmla="*/ 9 h 19"/>
                <a:gd name="T2" fmla="*/ 0 w 19"/>
                <a:gd name="T3" fmla="*/ 22 h 19"/>
                <a:gd name="T4" fmla="*/ 27 w 19"/>
                <a:gd name="T5" fmla="*/ 22 h 19"/>
                <a:gd name="T6" fmla="*/ 27 w 19"/>
                <a:gd name="T7" fmla="*/ 9 h 19"/>
                <a:gd name="T8" fmla="*/ 27 w 19"/>
                <a:gd name="T9" fmla="*/ 0 h 19"/>
                <a:gd name="T10" fmla="*/ 0 w 19"/>
                <a:gd name="T11" fmla="*/ 9 h 19"/>
                <a:gd name="T12" fmla="*/ 0 60000 65536"/>
                <a:gd name="T13" fmla="*/ 0 60000 65536"/>
                <a:gd name="T14" fmla="*/ 0 60000 65536"/>
                <a:gd name="T15" fmla="*/ 0 60000 65536"/>
                <a:gd name="T16" fmla="*/ 0 60000 65536"/>
                <a:gd name="T17" fmla="*/ 0 60000 65536"/>
                <a:gd name="T18" fmla="*/ 0 w 19"/>
                <a:gd name="T19" fmla="*/ 0 h 19"/>
                <a:gd name="T20" fmla="*/ 19 w 1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9" h="19">
                  <a:moveTo>
                    <a:pt x="0" y="9"/>
                  </a:moveTo>
                  <a:lnTo>
                    <a:pt x="0" y="18"/>
                  </a:lnTo>
                  <a:lnTo>
                    <a:pt x="18" y="18"/>
                  </a:lnTo>
                  <a:lnTo>
                    <a:pt x="18" y="9"/>
                  </a:lnTo>
                  <a:lnTo>
                    <a:pt x="18" y="0"/>
                  </a:lnTo>
                  <a:lnTo>
                    <a:pt x="0" y="9"/>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70" name="Freeform 172"/>
            <p:cNvSpPr>
              <a:spLocks/>
            </p:cNvSpPr>
            <p:nvPr/>
          </p:nvSpPr>
          <p:spPr bwMode="blackWhite">
            <a:xfrm>
              <a:off x="2921" y="1630"/>
              <a:ext cx="21" cy="18"/>
            </a:xfrm>
            <a:custGeom>
              <a:avLst/>
              <a:gdLst>
                <a:gd name="T0" fmla="*/ 0 w 19"/>
                <a:gd name="T1" fmla="*/ 0 h 17"/>
                <a:gd name="T2" fmla="*/ 0 w 19"/>
                <a:gd name="T3" fmla="*/ 20 h 17"/>
                <a:gd name="T4" fmla="*/ 27 w 19"/>
                <a:gd name="T5" fmla="*/ 0 h 17"/>
                <a:gd name="T6" fmla="*/ 0 w 19"/>
                <a:gd name="T7" fmla="*/ 0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0" y="0"/>
                  </a:moveTo>
                  <a:lnTo>
                    <a:pt x="0" y="16"/>
                  </a:lnTo>
                  <a:lnTo>
                    <a:pt x="18" y="0"/>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71" name="Freeform 173"/>
            <p:cNvSpPr>
              <a:spLocks/>
            </p:cNvSpPr>
            <p:nvPr/>
          </p:nvSpPr>
          <p:spPr bwMode="blackWhite">
            <a:xfrm>
              <a:off x="2673" y="1539"/>
              <a:ext cx="117" cy="206"/>
            </a:xfrm>
            <a:custGeom>
              <a:avLst/>
              <a:gdLst>
                <a:gd name="T0" fmla="*/ 26 w 107"/>
                <a:gd name="T1" fmla="*/ 271 h 188"/>
                <a:gd name="T2" fmla="*/ 34 w 107"/>
                <a:gd name="T3" fmla="*/ 259 h 188"/>
                <a:gd name="T4" fmla="*/ 59 w 107"/>
                <a:gd name="T5" fmla="*/ 271 h 188"/>
                <a:gd name="T6" fmla="*/ 59 w 107"/>
                <a:gd name="T7" fmla="*/ 259 h 188"/>
                <a:gd name="T8" fmla="*/ 71 w 107"/>
                <a:gd name="T9" fmla="*/ 247 h 188"/>
                <a:gd name="T10" fmla="*/ 82 w 107"/>
                <a:gd name="T11" fmla="*/ 259 h 188"/>
                <a:gd name="T12" fmla="*/ 94 w 107"/>
                <a:gd name="T13" fmla="*/ 247 h 188"/>
                <a:gd name="T14" fmla="*/ 140 w 107"/>
                <a:gd name="T15" fmla="*/ 247 h 188"/>
                <a:gd name="T16" fmla="*/ 152 w 107"/>
                <a:gd name="T17" fmla="*/ 234 h 188"/>
                <a:gd name="T18" fmla="*/ 128 w 107"/>
                <a:gd name="T19" fmla="*/ 234 h 188"/>
                <a:gd name="T20" fmla="*/ 152 w 107"/>
                <a:gd name="T21" fmla="*/ 198 h 188"/>
                <a:gd name="T22" fmla="*/ 140 w 107"/>
                <a:gd name="T23" fmla="*/ 190 h 188"/>
                <a:gd name="T24" fmla="*/ 128 w 107"/>
                <a:gd name="T25" fmla="*/ 190 h 188"/>
                <a:gd name="T26" fmla="*/ 116 w 107"/>
                <a:gd name="T27" fmla="*/ 190 h 188"/>
                <a:gd name="T28" fmla="*/ 128 w 107"/>
                <a:gd name="T29" fmla="*/ 176 h 188"/>
                <a:gd name="T30" fmla="*/ 128 w 107"/>
                <a:gd name="T31" fmla="*/ 165 h 188"/>
                <a:gd name="T32" fmla="*/ 116 w 107"/>
                <a:gd name="T33" fmla="*/ 139 h 188"/>
                <a:gd name="T34" fmla="*/ 106 w 107"/>
                <a:gd name="T35" fmla="*/ 133 h 188"/>
                <a:gd name="T36" fmla="*/ 82 w 107"/>
                <a:gd name="T37" fmla="*/ 95 h 188"/>
                <a:gd name="T38" fmla="*/ 59 w 107"/>
                <a:gd name="T39" fmla="*/ 82 h 188"/>
                <a:gd name="T40" fmla="*/ 94 w 107"/>
                <a:gd name="T41" fmla="*/ 36 h 188"/>
                <a:gd name="T42" fmla="*/ 82 w 107"/>
                <a:gd name="T43" fmla="*/ 25 h 188"/>
                <a:gd name="T44" fmla="*/ 47 w 107"/>
                <a:gd name="T45" fmla="*/ 36 h 188"/>
                <a:gd name="T46" fmla="*/ 47 w 107"/>
                <a:gd name="T47" fmla="*/ 14 h 188"/>
                <a:gd name="T48" fmla="*/ 71 w 107"/>
                <a:gd name="T49" fmla="*/ 0 h 188"/>
                <a:gd name="T50" fmla="*/ 59 w 107"/>
                <a:gd name="T51" fmla="*/ 0 h 188"/>
                <a:gd name="T52" fmla="*/ 34 w 107"/>
                <a:gd name="T53" fmla="*/ 0 h 188"/>
                <a:gd name="T54" fmla="*/ 13 w 107"/>
                <a:gd name="T55" fmla="*/ 36 h 188"/>
                <a:gd name="T56" fmla="*/ 0 w 107"/>
                <a:gd name="T57" fmla="*/ 36 h 188"/>
                <a:gd name="T58" fmla="*/ 13 w 107"/>
                <a:gd name="T59" fmla="*/ 47 h 188"/>
                <a:gd name="T60" fmla="*/ 26 w 107"/>
                <a:gd name="T61" fmla="*/ 47 h 188"/>
                <a:gd name="T62" fmla="*/ 13 w 107"/>
                <a:gd name="T63" fmla="*/ 72 h 188"/>
                <a:gd name="T64" fmla="*/ 26 w 107"/>
                <a:gd name="T65" fmla="*/ 72 h 188"/>
                <a:gd name="T66" fmla="*/ 26 w 107"/>
                <a:gd name="T67" fmla="*/ 82 h 188"/>
                <a:gd name="T68" fmla="*/ 13 w 107"/>
                <a:gd name="T69" fmla="*/ 95 h 188"/>
                <a:gd name="T70" fmla="*/ 26 w 107"/>
                <a:gd name="T71" fmla="*/ 95 h 188"/>
                <a:gd name="T72" fmla="*/ 34 w 107"/>
                <a:gd name="T73" fmla="*/ 108 h 188"/>
                <a:gd name="T74" fmla="*/ 26 w 107"/>
                <a:gd name="T75" fmla="*/ 118 h 188"/>
                <a:gd name="T76" fmla="*/ 34 w 107"/>
                <a:gd name="T77" fmla="*/ 133 h 188"/>
                <a:gd name="T78" fmla="*/ 59 w 107"/>
                <a:gd name="T79" fmla="*/ 118 h 188"/>
                <a:gd name="T80" fmla="*/ 59 w 107"/>
                <a:gd name="T81" fmla="*/ 133 h 188"/>
                <a:gd name="T82" fmla="*/ 59 w 107"/>
                <a:gd name="T83" fmla="*/ 139 h 188"/>
                <a:gd name="T84" fmla="*/ 71 w 107"/>
                <a:gd name="T85" fmla="*/ 139 h 188"/>
                <a:gd name="T86" fmla="*/ 71 w 107"/>
                <a:gd name="T87" fmla="*/ 165 h 188"/>
                <a:gd name="T88" fmla="*/ 34 w 107"/>
                <a:gd name="T89" fmla="*/ 165 h 188"/>
                <a:gd name="T90" fmla="*/ 47 w 107"/>
                <a:gd name="T91" fmla="*/ 176 h 188"/>
                <a:gd name="T92" fmla="*/ 34 w 107"/>
                <a:gd name="T93" fmla="*/ 190 h 188"/>
                <a:gd name="T94" fmla="*/ 47 w 107"/>
                <a:gd name="T95" fmla="*/ 190 h 188"/>
                <a:gd name="T96" fmla="*/ 47 w 107"/>
                <a:gd name="T97" fmla="*/ 198 h 188"/>
                <a:gd name="T98" fmla="*/ 26 w 107"/>
                <a:gd name="T99" fmla="*/ 211 h 188"/>
                <a:gd name="T100" fmla="*/ 34 w 107"/>
                <a:gd name="T101" fmla="*/ 225 h 188"/>
                <a:gd name="T102" fmla="*/ 47 w 107"/>
                <a:gd name="T103" fmla="*/ 225 h 188"/>
                <a:gd name="T104" fmla="*/ 59 w 107"/>
                <a:gd name="T105" fmla="*/ 234 h 188"/>
                <a:gd name="T106" fmla="*/ 71 w 107"/>
                <a:gd name="T107" fmla="*/ 225 h 188"/>
                <a:gd name="T108" fmla="*/ 71 w 107"/>
                <a:gd name="T109" fmla="*/ 234 h 188"/>
                <a:gd name="T110" fmla="*/ 47 w 107"/>
                <a:gd name="T111" fmla="*/ 234 h 188"/>
                <a:gd name="T112" fmla="*/ 26 w 107"/>
                <a:gd name="T113" fmla="*/ 271 h 1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
                <a:gd name="T172" fmla="*/ 0 h 188"/>
                <a:gd name="T173" fmla="*/ 107 w 107"/>
                <a:gd name="T174" fmla="*/ 188 h 1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 h="188">
                  <a:moveTo>
                    <a:pt x="18" y="187"/>
                  </a:moveTo>
                  <a:lnTo>
                    <a:pt x="24" y="179"/>
                  </a:lnTo>
                  <a:lnTo>
                    <a:pt x="41" y="187"/>
                  </a:lnTo>
                  <a:lnTo>
                    <a:pt x="41" y="179"/>
                  </a:lnTo>
                  <a:lnTo>
                    <a:pt x="49" y="171"/>
                  </a:lnTo>
                  <a:lnTo>
                    <a:pt x="58" y="179"/>
                  </a:lnTo>
                  <a:lnTo>
                    <a:pt x="66" y="171"/>
                  </a:lnTo>
                  <a:lnTo>
                    <a:pt x="98" y="171"/>
                  </a:lnTo>
                  <a:lnTo>
                    <a:pt x="106" y="162"/>
                  </a:lnTo>
                  <a:lnTo>
                    <a:pt x="90" y="162"/>
                  </a:lnTo>
                  <a:lnTo>
                    <a:pt x="106" y="138"/>
                  </a:lnTo>
                  <a:lnTo>
                    <a:pt x="98" y="131"/>
                  </a:lnTo>
                  <a:lnTo>
                    <a:pt x="90" y="131"/>
                  </a:lnTo>
                  <a:lnTo>
                    <a:pt x="81" y="131"/>
                  </a:lnTo>
                  <a:lnTo>
                    <a:pt x="90" y="122"/>
                  </a:lnTo>
                  <a:lnTo>
                    <a:pt x="90" y="115"/>
                  </a:lnTo>
                  <a:lnTo>
                    <a:pt x="81" y="97"/>
                  </a:lnTo>
                  <a:lnTo>
                    <a:pt x="74" y="91"/>
                  </a:lnTo>
                  <a:lnTo>
                    <a:pt x="58" y="66"/>
                  </a:lnTo>
                  <a:lnTo>
                    <a:pt x="41" y="57"/>
                  </a:lnTo>
                  <a:lnTo>
                    <a:pt x="66" y="25"/>
                  </a:lnTo>
                  <a:lnTo>
                    <a:pt x="58" y="17"/>
                  </a:lnTo>
                  <a:lnTo>
                    <a:pt x="33" y="25"/>
                  </a:lnTo>
                  <a:lnTo>
                    <a:pt x="33" y="10"/>
                  </a:lnTo>
                  <a:lnTo>
                    <a:pt x="49" y="0"/>
                  </a:lnTo>
                  <a:lnTo>
                    <a:pt x="41" y="0"/>
                  </a:lnTo>
                  <a:lnTo>
                    <a:pt x="24" y="0"/>
                  </a:lnTo>
                  <a:lnTo>
                    <a:pt x="9" y="25"/>
                  </a:lnTo>
                  <a:lnTo>
                    <a:pt x="0" y="25"/>
                  </a:lnTo>
                  <a:lnTo>
                    <a:pt x="9" y="33"/>
                  </a:lnTo>
                  <a:lnTo>
                    <a:pt x="18" y="33"/>
                  </a:lnTo>
                  <a:lnTo>
                    <a:pt x="9" y="50"/>
                  </a:lnTo>
                  <a:lnTo>
                    <a:pt x="18" y="50"/>
                  </a:lnTo>
                  <a:lnTo>
                    <a:pt x="18" y="57"/>
                  </a:lnTo>
                  <a:lnTo>
                    <a:pt x="9" y="66"/>
                  </a:lnTo>
                  <a:lnTo>
                    <a:pt x="18" y="66"/>
                  </a:lnTo>
                  <a:lnTo>
                    <a:pt x="24" y="75"/>
                  </a:lnTo>
                  <a:lnTo>
                    <a:pt x="18" y="82"/>
                  </a:lnTo>
                  <a:lnTo>
                    <a:pt x="24" y="91"/>
                  </a:lnTo>
                  <a:lnTo>
                    <a:pt x="41" y="82"/>
                  </a:lnTo>
                  <a:lnTo>
                    <a:pt x="41" y="91"/>
                  </a:lnTo>
                  <a:lnTo>
                    <a:pt x="41" y="97"/>
                  </a:lnTo>
                  <a:lnTo>
                    <a:pt x="49" y="97"/>
                  </a:lnTo>
                  <a:lnTo>
                    <a:pt x="49" y="115"/>
                  </a:lnTo>
                  <a:lnTo>
                    <a:pt x="24" y="115"/>
                  </a:lnTo>
                  <a:lnTo>
                    <a:pt x="33" y="122"/>
                  </a:lnTo>
                  <a:lnTo>
                    <a:pt x="24" y="131"/>
                  </a:lnTo>
                  <a:lnTo>
                    <a:pt x="33" y="131"/>
                  </a:lnTo>
                  <a:lnTo>
                    <a:pt x="33" y="138"/>
                  </a:lnTo>
                  <a:lnTo>
                    <a:pt x="18" y="147"/>
                  </a:lnTo>
                  <a:lnTo>
                    <a:pt x="24" y="156"/>
                  </a:lnTo>
                  <a:lnTo>
                    <a:pt x="33" y="156"/>
                  </a:lnTo>
                  <a:lnTo>
                    <a:pt x="41" y="162"/>
                  </a:lnTo>
                  <a:lnTo>
                    <a:pt x="49" y="156"/>
                  </a:lnTo>
                  <a:lnTo>
                    <a:pt x="49" y="162"/>
                  </a:lnTo>
                  <a:lnTo>
                    <a:pt x="33" y="162"/>
                  </a:lnTo>
                  <a:lnTo>
                    <a:pt x="18" y="187"/>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72" name="Freeform 174"/>
            <p:cNvSpPr>
              <a:spLocks/>
            </p:cNvSpPr>
            <p:nvPr/>
          </p:nvSpPr>
          <p:spPr bwMode="blackWhite">
            <a:xfrm>
              <a:off x="2886" y="1889"/>
              <a:ext cx="18" cy="35"/>
            </a:xfrm>
            <a:custGeom>
              <a:avLst/>
              <a:gdLst>
                <a:gd name="T0" fmla="*/ 0 w 17"/>
                <a:gd name="T1" fmla="*/ 10 h 32"/>
                <a:gd name="T2" fmla="*/ 0 w 17"/>
                <a:gd name="T3" fmla="*/ 33 h 32"/>
                <a:gd name="T4" fmla="*/ 20 w 17"/>
                <a:gd name="T5" fmla="*/ 44 h 32"/>
                <a:gd name="T6" fmla="*/ 20 w 17"/>
                <a:gd name="T7" fmla="*/ 0 h 32"/>
                <a:gd name="T8" fmla="*/ 0 w 17"/>
                <a:gd name="T9" fmla="*/ 1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6"/>
                  </a:moveTo>
                  <a:lnTo>
                    <a:pt x="0" y="23"/>
                  </a:lnTo>
                  <a:lnTo>
                    <a:pt x="16" y="31"/>
                  </a:lnTo>
                  <a:lnTo>
                    <a:pt x="16" y="0"/>
                  </a:lnTo>
                  <a:lnTo>
                    <a:pt x="0" y="6"/>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73" name="Freeform 175"/>
            <p:cNvSpPr>
              <a:spLocks/>
            </p:cNvSpPr>
            <p:nvPr/>
          </p:nvSpPr>
          <p:spPr bwMode="blackWhite">
            <a:xfrm>
              <a:off x="2876" y="1923"/>
              <a:ext cx="28" cy="46"/>
            </a:xfrm>
            <a:custGeom>
              <a:avLst/>
              <a:gdLst>
                <a:gd name="T0" fmla="*/ 0 w 26"/>
                <a:gd name="T1" fmla="*/ 0 h 42"/>
                <a:gd name="T2" fmla="*/ 13 w 26"/>
                <a:gd name="T3" fmla="*/ 46 h 42"/>
                <a:gd name="T4" fmla="*/ 13 w 26"/>
                <a:gd name="T5" fmla="*/ 59 h 42"/>
                <a:gd name="T6" fmla="*/ 26 w 26"/>
                <a:gd name="T7" fmla="*/ 46 h 42"/>
                <a:gd name="T8" fmla="*/ 33 w 26"/>
                <a:gd name="T9" fmla="*/ 13 h 42"/>
                <a:gd name="T10" fmla="*/ 26 w 26"/>
                <a:gd name="T11" fmla="*/ 0 h 42"/>
                <a:gd name="T12" fmla="*/ 0 w 26"/>
                <a:gd name="T13" fmla="*/ 0 h 42"/>
                <a:gd name="T14" fmla="*/ 0 60000 65536"/>
                <a:gd name="T15" fmla="*/ 0 60000 65536"/>
                <a:gd name="T16" fmla="*/ 0 60000 65536"/>
                <a:gd name="T17" fmla="*/ 0 60000 65536"/>
                <a:gd name="T18" fmla="*/ 0 60000 65536"/>
                <a:gd name="T19" fmla="*/ 0 60000 65536"/>
                <a:gd name="T20" fmla="*/ 0 60000 65536"/>
                <a:gd name="T21" fmla="*/ 0 w 26"/>
                <a:gd name="T22" fmla="*/ 0 h 42"/>
                <a:gd name="T23" fmla="*/ 26 w 2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42">
                  <a:moveTo>
                    <a:pt x="0" y="0"/>
                  </a:moveTo>
                  <a:lnTo>
                    <a:pt x="9" y="32"/>
                  </a:lnTo>
                  <a:lnTo>
                    <a:pt x="9" y="41"/>
                  </a:lnTo>
                  <a:lnTo>
                    <a:pt x="19" y="32"/>
                  </a:lnTo>
                  <a:lnTo>
                    <a:pt x="25" y="9"/>
                  </a:lnTo>
                  <a:lnTo>
                    <a:pt x="19" y="0"/>
                  </a:lnTo>
                  <a:lnTo>
                    <a:pt x="0" y="0"/>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74" name="Freeform 176"/>
            <p:cNvSpPr>
              <a:spLocks/>
            </p:cNvSpPr>
            <p:nvPr/>
          </p:nvSpPr>
          <p:spPr bwMode="blackWhite">
            <a:xfrm>
              <a:off x="2941" y="1976"/>
              <a:ext cx="45" cy="29"/>
            </a:xfrm>
            <a:custGeom>
              <a:avLst/>
              <a:gdLst>
                <a:gd name="T0" fmla="*/ 0 w 41"/>
                <a:gd name="T1" fmla="*/ 0 h 26"/>
                <a:gd name="T2" fmla="*/ 0 w 41"/>
                <a:gd name="T3" fmla="*/ 12 h 26"/>
                <a:gd name="T4" fmla="*/ 46 w 41"/>
                <a:gd name="T5" fmla="*/ 39 h 26"/>
                <a:gd name="T6" fmla="*/ 58 w 41"/>
                <a:gd name="T7" fmla="*/ 0 h 26"/>
                <a:gd name="T8" fmla="*/ 33 w 41"/>
                <a:gd name="T9" fmla="*/ 0 h 26"/>
                <a:gd name="T10" fmla="*/ 11 w 41"/>
                <a:gd name="T11" fmla="*/ 0 h 26"/>
                <a:gd name="T12" fmla="*/ 0 w 41"/>
                <a:gd name="T13" fmla="*/ 0 h 26"/>
                <a:gd name="T14" fmla="*/ 0 60000 65536"/>
                <a:gd name="T15" fmla="*/ 0 60000 65536"/>
                <a:gd name="T16" fmla="*/ 0 60000 65536"/>
                <a:gd name="T17" fmla="*/ 0 60000 65536"/>
                <a:gd name="T18" fmla="*/ 0 60000 65536"/>
                <a:gd name="T19" fmla="*/ 0 60000 65536"/>
                <a:gd name="T20" fmla="*/ 0 60000 65536"/>
                <a:gd name="T21" fmla="*/ 0 w 41"/>
                <a:gd name="T22" fmla="*/ 0 h 26"/>
                <a:gd name="T23" fmla="*/ 41 w 4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6">
                  <a:moveTo>
                    <a:pt x="0" y="0"/>
                  </a:moveTo>
                  <a:lnTo>
                    <a:pt x="0" y="8"/>
                  </a:lnTo>
                  <a:lnTo>
                    <a:pt x="32" y="25"/>
                  </a:lnTo>
                  <a:lnTo>
                    <a:pt x="40" y="0"/>
                  </a:lnTo>
                  <a:lnTo>
                    <a:pt x="23" y="0"/>
                  </a:lnTo>
                  <a:lnTo>
                    <a:pt x="7" y="0"/>
                  </a:lnTo>
                  <a:lnTo>
                    <a:pt x="0" y="0"/>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75" name="Freeform 177"/>
            <p:cNvSpPr>
              <a:spLocks/>
            </p:cNvSpPr>
            <p:nvPr/>
          </p:nvSpPr>
          <p:spPr bwMode="blackWhite">
            <a:xfrm>
              <a:off x="3063" y="1976"/>
              <a:ext cx="30" cy="29"/>
            </a:xfrm>
            <a:custGeom>
              <a:avLst/>
              <a:gdLst>
                <a:gd name="T0" fmla="*/ 0 w 26"/>
                <a:gd name="T1" fmla="*/ 12 h 26"/>
                <a:gd name="T2" fmla="*/ 16 w 26"/>
                <a:gd name="T3" fmla="*/ 12 h 26"/>
                <a:gd name="T4" fmla="*/ 16 w 26"/>
                <a:gd name="T5" fmla="*/ 39 h 26"/>
                <a:gd name="T6" fmla="*/ 28 w 26"/>
                <a:gd name="T7" fmla="*/ 39 h 26"/>
                <a:gd name="T8" fmla="*/ 44 w 26"/>
                <a:gd name="T9" fmla="*/ 39 h 26"/>
                <a:gd name="T10" fmla="*/ 28 w 26"/>
                <a:gd name="T11" fmla="*/ 12 h 26"/>
                <a:gd name="T12" fmla="*/ 44 w 26"/>
                <a:gd name="T13" fmla="*/ 25 h 26"/>
                <a:gd name="T14" fmla="*/ 44 w 26"/>
                <a:gd name="T15" fmla="*/ 12 h 26"/>
                <a:gd name="T16" fmla="*/ 16 w 26"/>
                <a:gd name="T17" fmla="*/ 0 h 26"/>
                <a:gd name="T18" fmla="*/ 0 w 26"/>
                <a:gd name="T19" fmla="*/ 1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0" y="8"/>
                  </a:moveTo>
                  <a:lnTo>
                    <a:pt x="9" y="8"/>
                  </a:lnTo>
                  <a:lnTo>
                    <a:pt x="9" y="25"/>
                  </a:lnTo>
                  <a:lnTo>
                    <a:pt x="16" y="25"/>
                  </a:lnTo>
                  <a:lnTo>
                    <a:pt x="25" y="25"/>
                  </a:lnTo>
                  <a:lnTo>
                    <a:pt x="16" y="8"/>
                  </a:lnTo>
                  <a:lnTo>
                    <a:pt x="25" y="16"/>
                  </a:lnTo>
                  <a:lnTo>
                    <a:pt x="25" y="8"/>
                  </a:lnTo>
                  <a:lnTo>
                    <a:pt x="9" y="0"/>
                  </a:lnTo>
                  <a:lnTo>
                    <a:pt x="0" y="8"/>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76" name="Freeform 178"/>
            <p:cNvSpPr>
              <a:spLocks/>
            </p:cNvSpPr>
            <p:nvPr/>
          </p:nvSpPr>
          <p:spPr bwMode="blackWhite">
            <a:xfrm>
              <a:off x="3214" y="2021"/>
              <a:ext cx="38" cy="20"/>
            </a:xfrm>
            <a:custGeom>
              <a:avLst/>
              <a:gdLst>
                <a:gd name="T0" fmla="*/ 0 w 35"/>
                <a:gd name="T1" fmla="*/ 12 h 18"/>
                <a:gd name="T2" fmla="*/ 14 w 35"/>
                <a:gd name="T3" fmla="*/ 26 h 18"/>
                <a:gd name="T4" fmla="*/ 26 w 35"/>
                <a:gd name="T5" fmla="*/ 26 h 18"/>
                <a:gd name="T6" fmla="*/ 34 w 35"/>
                <a:gd name="T7" fmla="*/ 12 h 18"/>
                <a:gd name="T8" fmla="*/ 47 w 35"/>
                <a:gd name="T9" fmla="*/ 0 h 18"/>
                <a:gd name="T10" fmla="*/ 0 w 35"/>
                <a:gd name="T11" fmla="*/ 12 h 18"/>
                <a:gd name="T12" fmla="*/ 0 60000 65536"/>
                <a:gd name="T13" fmla="*/ 0 60000 65536"/>
                <a:gd name="T14" fmla="*/ 0 60000 65536"/>
                <a:gd name="T15" fmla="*/ 0 60000 65536"/>
                <a:gd name="T16" fmla="*/ 0 60000 65536"/>
                <a:gd name="T17" fmla="*/ 0 60000 65536"/>
                <a:gd name="T18" fmla="*/ 0 w 35"/>
                <a:gd name="T19" fmla="*/ 0 h 18"/>
                <a:gd name="T20" fmla="*/ 35 w 3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5" h="18">
                  <a:moveTo>
                    <a:pt x="0" y="8"/>
                  </a:moveTo>
                  <a:lnTo>
                    <a:pt x="10" y="17"/>
                  </a:lnTo>
                  <a:lnTo>
                    <a:pt x="18" y="17"/>
                  </a:lnTo>
                  <a:lnTo>
                    <a:pt x="25" y="8"/>
                  </a:lnTo>
                  <a:lnTo>
                    <a:pt x="34" y="0"/>
                  </a:lnTo>
                  <a:lnTo>
                    <a:pt x="0" y="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77" name="Freeform 179"/>
            <p:cNvSpPr>
              <a:spLocks/>
            </p:cNvSpPr>
            <p:nvPr/>
          </p:nvSpPr>
          <p:spPr bwMode="blackWhite">
            <a:xfrm>
              <a:off x="2798" y="1940"/>
              <a:ext cx="19" cy="19"/>
            </a:xfrm>
            <a:custGeom>
              <a:avLst/>
              <a:gdLst>
                <a:gd name="T0" fmla="*/ 0 w 17"/>
                <a:gd name="T1" fmla="*/ 13 h 17"/>
                <a:gd name="T2" fmla="*/ 10 w 17"/>
                <a:gd name="T3" fmla="*/ 25 h 17"/>
                <a:gd name="T4" fmla="*/ 25 w 17"/>
                <a:gd name="T5" fmla="*/ 13 h 17"/>
                <a:gd name="T6" fmla="*/ 10 w 17"/>
                <a:gd name="T7" fmla="*/ 0 h 17"/>
                <a:gd name="T8" fmla="*/ 0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6" y="16"/>
                  </a:lnTo>
                  <a:lnTo>
                    <a:pt x="16" y="9"/>
                  </a:lnTo>
                  <a:lnTo>
                    <a:pt x="6" y="0"/>
                  </a:lnTo>
                  <a:lnTo>
                    <a:pt x="0" y="9"/>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78" name="Freeform 180"/>
            <p:cNvSpPr>
              <a:spLocks/>
            </p:cNvSpPr>
            <p:nvPr/>
          </p:nvSpPr>
          <p:spPr bwMode="blackWhite">
            <a:xfrm>
              <a:off x="4357" y="2706"/>
              <a:ext cx="573" cy="446"/>
            </a:xfrm>
            <a:custGeom>
              <a:avLst/>
              <a:gdLst>
                <a:gd name="T0" fmla="*/ 70 w 521"/>
                <a:gd name="T1" fmla="*/ 499 h 406"/>
                <a:gd name="T2" fmla="*/ 131 w 521"/>
                <a:gd name="T3" fmla="*/ 461 h 406"/>
                <a:gd name="T4" fmla="*/ 202 w 521"/>
                <a:gd name="T5" fmla="*/ 448 h 406"/>
                <a:gd name="T6" fmla="*/ 342 w 521"/>
                <a:gd name="T7" fmla="*/ 413 h 406"/>
                <a:gd name="T8" fmla="*/ 392 w 521"/>
                <a:gd name="T9" fmla="*/ 448 h 406"/>
                <a:gd name="T10" fmla="*/ 428 w 521"/>
                <a:gd name="T11" fmla="*/ 499 h 406"/>
                <a:gd name="T12" fmla="*/ 463 w 521"/>
                <a:gd name="T13" fmla="*/ 461 h 406"/>
                <a:gd name="T14" fmla="*/ 463 w 521"/>
                <a:gd name="T15" fmla="*/ 499 h 406"/>
                <a:gd name="T16" fmla="*/ 475 w 521"/>
                <a:gd name="T17" fmla="*/ 499 h 406"/>
                <a:gd name="T18" fmla="*/ 487 w 521"/>
                <a:gd name="T19" fmla="*/ 506 h 406"/>
                <a:gd name="T20" fmla="*/ 497 w 521"/>
                <a:gd name="T21" fmla="*/ 543 h 406"/>
                <a:gd name="T22" fmla="*/ 533 w 521"/>
                <a:gd name="T23" fmla="*/ 566 h 406"/>
                <a:gd name="T24" fmla="*/ 571 w 521"/>
                <a:gd name="T25" fmla="*/ 579 h 406"/>
                <a:gd name="T26" fmla="*/ 592 w 521"/>
                <a:gd name="T27" fmla="*/ 566 h 406"/>
                <a:gd name="T28" fmla="*/ 607 w 521"/>
                <a:gd name="T29" fmla="*/ 579 h 406"/>
                <a:gd name="T30" fmla="*/ 653 w 521"/>
                <a:gd name="T31" fmla="*/ 556 h 406"/>
                <a:gd name="T32" fmla="*/ 703 w 521"/>
                <a:gd name="T33" fmla="*/ 506 h 406"/>
                <a:gd name="T34" fmla="*/ 761 w 521"/>
                <a:gd name="T35" fmla="*/ 354 h 406"/>
                <a:gd name="T36" fmla="*/ 724 w 521"/>
                <a:gd name="T37" fmla="*/ 263 h 406"/>
                <a:gd name="T38" fmla="*/ 703 w 521"/>
                <a:gd name="T39" fmla="*/ 227 h 406"/>
                <a:gd name="T40" fmla="*/ 688 w 521"/>
                <a:gd name="T41" fmla="*/ 227 h 406"/>
                <a:gd name="T42" fmla="*/ 629 w 521"/>
                <a:gd name="T43" fmla="*/ 154 h 406"/>
                <a:gd name="T44" fmla="*/ 607 w 521"/>
                <a:gd name="T45" fmla="*/ 108 h 406"/>
                <a:gd name="T46" fmla="*/ 592 w 521"/>
                <a:gd name="T47" fmla="*/ 71 h 406"/>
                <a:gd name="T48" fmla="*/ 558 w 521"/>
                <a:gd name="T49" fmla="*/ 0 h 406"/>
                <a:gd name="T50" fmla="*/ 533 w 521"/>
                <a:gd name="T51" fmla="*/ 25 h 406"/>
                <a:gd name="T52" fmla="*/ 524 w 521"/>
                <a:gd name="T53" fmla="*/ 132 h 406"/>
                <a:gd name="T54" fmla="*/ 451 w 521"/>
                <a:gd name="T55" fmla="*/ 97 h 406"/>
                <a:gd name="T56" fmla="*/ 439 w 521"/>
                <a:gd name="T57" fmla="*/ 83 h 406"/>
                <a:gd name="T58" fmla="*/ 428 w 521"/>
                <a:gd name="T59" fmla="*/ 49 h 406"/>
                <a:gd name="T60" fmla="*/ 451 w 521"/>
                <a:gd name="T61" fmla="*/ 25 h 406"/>
                <a:gd name="T62" fmla="*/ 428 w 521"/>
                <a:gd name="T63" fmla="*/ 36 h 406"/>
                <a:gd name="T64" fmla="*/ 415 w 521"/>
                <a:gd name="T65" fmla="*/ 25 h 406"/>
                <a:gd name="T66" fmla="*/ 371 w 521"/>
                <a:gd name="T67" fmla="*/ 25 h 406"/>
                <a:gd name="T68" fmla="*/ 334 w 521"/>
                <a:gd name="T69" fmla="*/ 25 h 406"/>
                <a:gd name="T70" fmla="*/ 320 w 521"/>
                <a:gd name="T71" fmla="*/ 49 h 406"/>
                <a:gd name="T72" fmla="*/ 310 w 521"/>
                <a:gd name="T73" fmla="*/ 71 h 406"/>
                <a:gd name="T74" fmla="*/ 283 w 521"/>
                <a:gd name="T75" fmla="*/ 71 h 406"/>
                <a:gd name="T76" fmla="*/ 283 w 521"/>
                <a:gd name="T77" fmla="*/ 71 h 406"/>
                <a:gd name="T78" fmla="*/ 263 w 521"/>
                <a:gd name="T79" fmla="*/ 59 h 406"/>
                <a:gd name="T80" fmla="*/ 225 w 521"/>
                <a:gd name="T81" fmla="*/ 71 h 406"/>
                <a:gd name="T82" fmla="*/ 202 w 521"/>
                <a:gd name="T83" fmla="*/ 108 h 406"/>
                <a:gd name="T84" fmla="*/ 202 w 521"/>
                <a:gd name="T85" fmla="*/ 119 h 406"/>
                <a:gd name="T86" fmla="*/ 189 w 521"/>
                <a:gd name="T87" fmla="*/ 108 h 406"/>
                <a:gd name="T88" fmla="*/ 178 w 521"/>
                <a:gd name="T89" fmla="*/ 143 h 406"/>
                <a:gd name="T90" fmla="*/ 59 w 521"/>
                <a:gd name="T91" fmla="*/ 191 h 406"/>
                <a:gd name="T92" fmla="*/ 12 w 521"/>
                <a:gd name="T93" fmla="*/ 212 h 406"/>
                <a:gd name="T94" fmla="*/ 12 w 521"/>
                <a:gd name="T95" fmla="*/ 249 h 406"/>
                <a:gd name="T96" fmla="*/ 25 w 521"/>
                <a:gd name="T97" fmla="*/ 308 h 406"/>
                <a:gd name="T98" fmla="*/ 12 w 521"/>
                <a:gd name="T99" fmla="*/ 308 h 406"/>
                <a:gd name="T100" fmla="*/ 33 w 521"/>
                <a:gd name="T101" fmla="*/ 366 h 406"/>
                <a:gd name="T102" fmla="*/ 46 w 521"/>
                <a:gd name="T103" fmla="*/ 448 h 406"/>
                <a:gd name="T104" fmla="*/ 33 w 521"/>
                <a:gd name="T105" fmla="*/ 472 h 4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1"/>
                <a:gd name="T160" fmla="*/ 0 h 406"/>
                <a:gd name="T161" fmla="*/ 521 w 521"/>
                <a:gd name="T162" fmla="*/ 406 h 4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1" h="406">
                  <a:moveTo>
                    <a:pt x="23" y="324"/>
                  </a:moveTo>
                  <a:lnTo>
                    <a:pt x="48" y="342"/>
                  </a:lnTo>
                  <a:lnTo>
                    <a:pt x="64" y="342"/>
                  </a:lnTo>
                  <a:lnTo>
                    <a:pt x="89" y="317"/>
                  </a:lnTo>
                  <a:lnTo>
                    <a:pt x="129" y="317"/>
                  </a:lnTo>
                  <a:lnTo>
                    <a:pt x="138" y="308"/>
                  </a:lnTo>
                  <a:lnTo>
                    <a:pt x="169" y="293"/>
                  </a:lnTo>
                  <a:lnTo>
                    <a:pt x="234" y="283"/>
                  </a:lnTo>
                  <a:lnTo>
                    <a:pt x="268" y="299"/>
                  </a:lnTo>
                  <a:lnTo>
                    <a:pt x="268" y="308"/>
                  </a:lnTo>
                  <a:lnTo>
                    <a:pt x="276" y="308"/>
                  </a:lnTo>
                  <a:lnTo>
                    <a:pt x="293" y="342"/>
                  </a:lnTo>
                  <a:lnTo>
                    <a:pt x="316" y="299"/>
                  </a:lnTo>
                  <a:lnTo>
                    <a:pt x="316" y="317"/>
                  </a:lnTo>
                  <a:lnTo>
                    <a:pt x="308" y="342"/>
                  </a:lnTo>
                  <a:lnTo>
                    <a:pt x="316" y="342"/>
                  </a:lnTo>
                  <a:lnTo>
                    <a:pt x="316" y="324"/>
                  </a:lnTo>
                  <a:lnTo>
                    <a:pt x="325" y="342"/>
                  </a:lnTo>
                  <a:lnTo>
                    <a:pt x="316" y="348"/>
                  </a:lnTo>
                  <a:lnTo>
                    <a:pt x="333" y="348"/>
                  </a:lnTo>
                  <a:lnTo>
                    <a:pt x="340" y="365"/>
                  </a:lnTo>
                  <a:lnTo>
                    <a:pt x="340" y="373"/>
                  </a:lnTo>
                  <a:lnTo>
                    <a:pt x="349" y="382"/>
                  </a:lnTo>
                  <a:lnTo>
                    <a:pt x="365" y="389"/>
                  </a:lnTo>
                  <a:lnTo>
                    <a:pt x="381" y="389"/>
                  </a:lnTo>
                  <a:lnTo>
                    <a:pt x="390" y="398"/>
                  </a:lnTo>
                  <a:lnTo>
                    <a:pt x="405" y="382"/>
                  </a:lnTo>
                  <a:lnTo>
                    <a:pt x="405" y="389"/>
                  </a:lnTo>
                  <a:lnTo>
                    <a:pt x="415" y="389"/>
                  </a:lnTo>
                  <a:lnTo>
                    <a:pt x="415" y="398"/>
                  </a:lnTo>
                  <a:lnTo>
                    <a:pt x="430" y="405"/>
                  </a:lnTo>
                  <a:lnTo>
                    <a:pt x="446" y="382"/>
                  </a:lnTo>
                  <a:lnTo>
                    <a:pt x="470" y="382"/>
                  </a:lnTo>
                  <a:lnTo>
                    <a:pt x="480" y="348"/>
                  </a:lnTo>
                  <a:lnTo>
                    <a:pt x="511" y="276"/>
                  </a:lnTo>
                  <a:lnTo>
                    <a:pt x="520" y="243"/>
                  </a:lnTo>
                  <a:lnTo>
                    <a:pt x="511" y="203"/>
                  </a:lnTo>
                  <a:lnTo>
                    <a:pt x="495" y="180"/>
                  </a:lnTo>
                  <a:lnTo>
                    <a:pt x="487" y="171"/>
                  </a:lnTo>
                  <a:lnTo>
                    <a:pt x="480" y="156"/>
                  </a:lnTo>
                  <a:lnTo>
                    <a:pt x="470" y="146"/>
                  </a:lnTo>
                  <a:lnTo>
                    <a:pt x="470" y="156"/>
                  </a:lnTo>
                  <a:lnTo>
                    <a:pt x="455" y="131"/>
                  </a:lnTo>
                  <a:lnTo>
                    <a:pt x="430" y="106"/>
                  </a:lnTo>
                  <a:lnTo>
                    <a:pt x="421" y="81"/>
                  </a:lnTo>
                  <a:lnTo>
                    <a:pt x="415" y="74"/>
                  </a:lnTo>
                  <a:lnTo>
                    <a:pt x="415" y="57"/>
                  </a:lnTo>
                  <a:lnTo>
                    <a:pt x="405" y="49"/>
                  </a:lnTo>
                  <a:lnTo>
                    <a:pt x="390" y="49"/>
                  </a:lnTo>
                  <a:lnTo>
                    <a:pt x="381" y="0"/>
                  </a:lnTo>
                  <a:lnTo>
                    <a:pt x="373" y="0"/>
                  </a:lnTo>
                  <a:lnTo>
                    <a:pt x="365" y="17"/>
                  </a:lnTo>
                  <a:lnTo>
                    <a:pt x="365" y="57"/>
                  </a:lnTo>
                  <a:lnTo>
                    <a:pt x="358" y="90"/>
                  </a:lnTo>
                  <a:lnTo>
                    <a:pt x="340" y="90"/>
                  </a:lnTo>
                  <a:lnTo>
                    <a:pt x="308" y="66"/>
                  </a:lnTo>
                  <a:lnTo>
                    <a:pt x="300" y="66"/>
                  </a:lnTo>
                  <a:lnTo>
                    <a:pt x="300" y="57"/>
                  </a:lnTo>
                  <a:lnTo>
                    <a:pt x="284" y="57"/>
                  </a:lnTo>
                  <a:lnTo>
                    <a:pt x="293" y="34"/>
                  </a:lnTo>
                  <a:lnTo>
                    <a:pt x="300" y="34"/>
                  </a:lnTo>
                  <a:lnTo>
                    <a:pt x="308" y="17"/>
                  </a:lnTo>
                  <a:lnTo>
                    <a:pt x="300" y="17"/>
                  </a:lnTo>
                  <a:lnTo>
                    <a:pt x="293" y="25"/>
                  </a:lnTo>
                  <a:lnTo>
                    <a:pt x="293" y="17"/>
                  </a:lnTo>
                  <a:lnTo>
                    <a:pt x="284" y="17"/>
                  </a:lnTo>
                  <a:lnTo>
                    <a:pt x="244" y="9"/>
                  </a:lnTo>
                  <a:lnTo>
                    <a:pt x="253" y="17"/>
                  </a:lnTo>
                  <a:lnTo>
                    <a:pt x="244" y="17"/>
                  </a:lnTo>
                  <a:lnTo>
                    <a:pt x="228" y="17"/>
                  </a:lnTo>
                  <a:lnTo>
                    <a:pt x="219" y="25"/>
                  </a:lnTo>
                  <a:lnTo>
                    <a:pt x="219" y="34"/>
                  </a:lnTo>
                  <a:lnTo>
                    <a:pt x="212" y="34"/>
                  </a:lnTo>
                  <a:lnTo>
                    <a:pt x="212" y="49"/>
                  </a:lnTo>
                  <a:lnTo>
                    <a:pt x="212" y="57"/>
                  </a:lnTo>
                  <a:lnTo>
                    <a:pt x="194" y="49"/>
                  </a:lnTo>
                  <a:lnTo>
                    <a:pt x="194" y="57"/>
                  </a:lnTo>
                  <a:lnTo>
                    <a:pt x="194" y="49"/>
                  </a:lnTo>
                  <a:lnTo>
                    <a:pt x="187" y="41"/>
                  </a:lnTo>
                  <a:lnTo>
                    <a:pt x="179" y="41"/>
                  </a:lnTo>
                  <a:lnTo>
                    <a:pt x="163" y="49"/>
                  </a:lnTo>
                  <a:lnTo>
                    <a:pt x="154" y="49"/>
                  </a:lnTo>
                  <a:lnTo>
                    <a:pt x="147" y="74"/>
                  </a:lnTo>
                  <a:lnTo>
                    <a:pt x="138" y="74"/>
                  </a:lnTo>
                  <a:lnTo>
                    <a:pt x="129" y="74"/>
                  </a:lnTo>
                  <a:lnTo>
                    <a:pt x="138" y="81"/>
                  </a:lnTo>
                  <a:lnTo>
                    <a:pt x="129" y="90"/>
                  </a:lnTo>
                  <a:lnTo>
                    <a:pt x="129" y="74"/>
                  </a:lnTo>
                  <a:lnTo>
                    <a:pt x="114" y="90"/>
                  </a:lnTo>
                  <a:lnTo>
                    <a:pt x="122" y="97"/>
                  </a:lnTo>
                  <a:lnTo>
                    <a:pt x="97" y="114"/>
                  </a:lnTo>
                  <a:lnTo>
                    <a:pt x="41" y="131"/>
                  </a:lnTo>
                  <a:lnTo>
                    <a:pt x="17" y="156"/>
                  </a:lnTo>
                  <a:lnTo>
                    <a:pt x="8" y="146"/>
                  </a:lnTo>
                  <a:lnTo>
                    <a:pt x="8" y="156"/>
                  </a:lnTo>
                  <a:lnTo>
                    <a:pt x="8" y="171"/>
                  </a:lnTo>
                  <a:lnTo>
                    <a:pt x="0" y="171"/>
                  </a:lnTo>
                  <a:lnTo>
                    <a:pt x="17" y="211"/>
                  </a:lnTo>
                  <a:lnTo>
                    <a:pt x="8" y="196"/>
                  </a:lnTo>
                  <a:lnTo>
                    <a:pt x="8" y="211"/>
                  </a:lnTo>
                  <a:lnTo>
                    <a:pt x="0" y="203"/>
                  </a:lnTo>
                  <a:lnTo>
                    <a:pt x="23" y="251"/>
                  </a:lnTo>
                  <a:lnTo>
                    <a:pt x="32" y="283"/>
                  </a:lnTo>
                  <a:lnTo>
                    <a:pt x="32" y="308"/>
                  </a:lnTo>
                  <a:lnTo>
                    <a:pt x="23" y="317"/>
                  </a:lnTo>
                  <a:lnTo>
                    <a:pt x="23" y="324"/>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79" name="Freeform 181"/>
            <p:cNvSpPr>
              <a:spLocks/>
            </p:cNvSpPr>
            <p:nvPr/>
          </p:nvSpPr>
          <p:spPr bwMode="blackWhite">
            <a:xfrm>
              <a:off x="4599" y="2716"/>
              <a:ext cx="18" cy="19"/>
            </a:xfrm>
            <a:custGeom>
              <a:avLst/>
              <a:gdLst>
                <a:gd name="T0" fmla="*/ 0 w 17"/>
                <a:gd name="T1" fmla="*/ 25 h 17"/>
                <a:gd name="T2" fmla="*/ 13 w 17"/>
                <a:gd name="T3" fmla="*/ 25 h 17"/>
                <a:gd name="T4" fmla="*/ 20 w 17"/>
                <a:gd name="T5" fmla="*/ 0 h 17"/>
                <a:gd name="T6" fmla="*/ 0 w 17"/>
                <a:gd name="T7" fmla="*/ 0 h 17"/>
                <a:gd name="T8" fmla="*/ 0 w 17"/>
                <a:gd name="T9" fmla="*/ 2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9" y="16"/>
                  </a:lnTo>
                  <a:lnTo>
                    <a:pt x="16" y="0"/>
                  </a:lnTo>
                  <a:lnTo>
                    <a:pt x="0" y="0"/>
                  </a:lnTo>
                  <a:lnTo>
                    <a:pt x="0"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80" name="Freeform 182"/>
            <p:cNvSpPr>
              <a:spLocks/>
            </p:cNvSpPr>
            <p:nvPr/>
          </p:nvSpPr>
          <p:spPr bwMode="blackWhite">
            <a:xfrm>
              <a:off x="4599" y="2716"/>
              <a:ext cx="18" cy="19"/>
            </a:xfrm>
            <a:custGeom>
              <a:avLst/>
              <a:gdLst>
                <a:gd name="T0" fmla="*/ 0 w 17"/>
                <a:gd name="T1" fmla="*/ 25 h 17"/>
                <a:gd name="T2" fmla="*/ 13 w 17"/>
                <a:gd name="T3" fmla="*/ 25 h 17"/>
                <a:gd name="T4" fmla="*/ 20 w 17"/>
                <a:gd name="T5" fmla="*/ 0 h 17"/>
                <a:gd name="T6" fmla="*/ 0 w 17"/>
                <a:gd name="T7" fmla="*/ 0 h 17"/>
                <a:gd name="T8" fmla="*/ 0 w 17"/>
                <a:gd name="T9" fmla="*/ 2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9" y="16"/>
                  </a:lnTo>
                  <a:lnTo>
                    <a:pt x="16" y="0"/>
                  </a:lnTo>
                  <a:lnTo>
                    <a:pt x="0" y="0"/>
                  </a:lnTo>
                  <a:lnTo>
                    <a:pt x="0"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81" name="Freeform 183"/>
            <p:cNvSpPr>
              <a:spLocks/>
            </p:cNvSpPr>
            <p:nvPr/>
          </p:nvSpPr>
          <p:spPr bwMode="blackWhite">
            <a:xfrm>
              <a:off x="4688" y="3088"/>
              <a:ext cx="18" cy="18"/>
            </a:xfrm>
            <a:custGeom>
              <a:avLst/>
              <a:gdLst>
                <a:gd name="T0" fmla="*/ 0 w 17"/>
                <a:gd name="T1" fmla="*/ 0 h 17"/>
                <a:gd name="T2" fmla="*/ 20 w 17"/>
                <a:gd name="T3" fmla="*/ 20 h 17"/>
                <a:gd name="T4" fmla="*/ 20 w 17"/>
                <a:gd name="T5" fmla="*/ 0 h 17"/>
                <a:gd name="T6" fmla="*/ 8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0"/>
                  </a:lnTo>
                  <a:lnTo>
                    <a:pt x="8" y="0"/>
                  </a:lnTo>
                  <a:lnTo>
                    <a:pt x="0" y="0"/>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82" name="Freeform 184"/>
            <p:cNvSpPr>
              <a:spLocks/>
            </p:cNvSpPr>
            <p:nvPr/>
          </p:nvSpPr>
          <p:spPr bwMode="blackWhite">
            <a:xfrm>
              <a:off x="4688" y="3088"/>
              <a:ext cx="18" cy="18"/>
            </a:xfrm>
            <a:custGeom>
              <a:avLst/>
              <a:gdLst>
                <a:gd name="T0" fmla="*/ 0 w 17"/>
                <a:gd name="T1" fmla="*/ 0 h 17"/>
                <a:gd name="T2" fmla="*/ 20 w 17"/>
                <a:gd name="T3" fmla="*/ 20 h 17"/>
                <a:gd name="T4" fmla="*/ 20 w 17"/>
                <a:gd name="T5" fmla="*/ 0 h 17"/>
                <a:gd name="T6" fmla="*/ 8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0"/>
                  </a:lnTo>
                  <a:lnTo>
                    <a:pt x="8" y="0"/>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83" name="Freeform 185"/>
            <p:cNvSpPr>
              <a:spLocks/>
            </p:cNvSpPr>
            <p:nvPr/>
          </p:nvSpPr>
          <p:spPr bwMode="blackWhite">
            <a:xfrm>
              <a:off x="4804" y="3178"/>
              <a:ext cx="54" cy="56"/>
            </a:xfrm>
            <a:custGeom>
              <a:avLst/>
              <a:gdLst>
                <a:gd name="T0" fmla="*/ 0 w 51"/>
                <a:gd name="T1" fmla="*/ 0 h 50"/>
                <a:gd name="T2" fmla="*/ 14 w 51"/>
                <a:gd name="T3" fmla="*/ 63 h 50"/>
                <a:gd name="T4" fmla="*/ 32 w 51"/>
                <a:gd name="T5" fmla="*/ 77 h 50"/>
                <a:gd name="T6" fmla="*/ 42 w 51"/>
                <a:gd name="T7" fmla="*/ 52 h 50"/>
                <a:gd name="T8" fmla="*/ 52 w 51"/>
                <a:gd name="T9" fmla="*/ 63 h 50"/>
                <a:gd name="T10" fmla="*/ 62 w 51"/>
                <a:gd name="T11" fmla="*/ 0 h 50"/>
                <a:gd name="T12" fmla="*/ 52 w 51"/>
                <a:gd name="T13" fmla="*/ 0 h 50"/>
                <a:gd name="T14" fmla="*/ 20 w 51"/>
                <a:gd name="T15" fmla="*/ 12 h 50"/>
                <a:gd name="T16" fmla="*/ 0 w 51"/>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0"/>
                <a:gd name="T29" fmla="*/ 51 w 51"/>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0">
                  <a:moveTo>
                    <a:pt x="0" y="0"/>
                  </a:moveTo>
                  <a:lnTo>
                    <a:pt x="10" y="40"/>
                  </a:lnTo>
                  <a:lnTo>
                    <a:pt x="25" y="49"/>
                  </a:lnTo>
                  <a:lnTo>
                    <a:pt x="34" y="33"/>
                  </a:lnTo>
                  <a:lnTo>
                    <a:pt x="41" y="40"/>
                  </a:lnTo>
                  <a:lnTo>
                    <a:pt x="50" y="0"/>
                  </a:lnTo>
                  <a:lnTo>
                    <a:pt x="41" y="0"/>
                  </a:lnTo>
                  <a:lnTo>
                    <a:pt x="16" y="8"/>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84" name="Freeform 186"/>
            <p:cNvSpPr>
              <a:spLocks/>
            </p:cNvSpPr>
            <p:nvPr/>
          </p:nvSpPr>
          <p:spPr bwMode="blackWhite">
            <a:xfrm>
              <a:off x="5195" y="3071"/>
              <a:ext cx="82" cy="126"/>
            </a:xfrm>
            <a:custGeom>
              <a:avLst/>
              <a:gdLst>
                <a:gd name="T0" fmla="*/ 25 w 73"/>
                <a:gd name="T1" fmla="*/ 104 h 115"/>
                <a:gd name="T2" fmla="*/ 49 w 73"/>
                <a:gd name="T3" fmla="*/ 115 h 115"/>
                <a:gd name="T4" fmla="*/ 39 w 73"/>
                <a:gd name="T5" fmla="*/ 151 h 115"/>
                <a:gd name="T6" fmla="*/ 49 w 73"/>
                <a:gd name="T7" fmla="*/ 164 h 115"/>
                <a:gd name="T8" fmla="*/ 64 w 73"/>
                <a:gd name="T9" fmla="*/ 151 h 115"/>
                <a:gd name="T10" fmla="*/ 90 w 73"/>
                <a:gd name="T11" fmla="*/ 104 h 115"/>
                <a:gd name="T12" fmla="*/ 103 w 73"/>
                <a:gd name="T13" fmla="*/ 104 h 115"/>
                <a:gd name="T14" fmla="*/ 115 w 73"/>
                <a:gd name="T15" fmla="*/ 93 h 115"/>
                <a:gd name="T16" fmla="*/ 115 w 73"/>
                <a:gd name="T17" fmla="*/ 71 h 115"/>
                <a:gd name="T18" fmla="*/ 103 w 73"/>
                <a:gd name="T19" fmla="*/ 58 h 115"/>
                <a:gd name="T20" fmla="*/ 90 w 73"/>
                <a:gd name="T21" fmla="*/ 71 h 115"/>
                <a:gd name="T22" fmla="*/ 64 w 73"/>
                <a:gd name="T23" fmla="*/ 71 h 115"/>
                <a:gd name="T24" fmla="*/ 64 w 73"/>
                <a:gd name="T25" fmla="*/ 46 h 115"/>
                <a:gd name="T26" fmla="*/ 49 w 73"/>
                <a:gd name="T27" fmla="*/ 46 h 115"/>
                <a:gd name="T28" fmla="*/ 49 w 73"/>
                <a:gd name="T29" fmla="*/ 58 h 115"/>
                <a:gd name="T30" fmla="*/ 39 w 73"/>
                <a:gd name="T31" fmla="*/ 46 h 115"/>
                <a:gd name="T32" fmla="*/ 39 w 73"/>
                <a:gd name="T33" fmla="*/ 13 h 115"/>
                <a:gd name="T34" fmla="*/ 0 w 73"/>
                <a:gd name="T35" fmla="*/ 0 h 115"/>
                <a:gd name="T36" fmla="*/ 39 w 73"/>
                <a:gd name="T37" fmla="*/ 46 h 115"/>
                <a:gd name="T38" fmla="*/ 39 w 73"/>
                <a:gd name="T39" fmla="*/ 93 h 115"/>
                <a:gd name="T40" fmla="*/ 25 w 73"/>
                <a:gd name="T41" fmla="*/ 104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115"/>
                <a:gd name="T65" fmla="*/ 73 w 73"/>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115">
                  <a:moveTo>
                    <a:pt x="16" y="72"/>
                  </a:moveTo>
                  <a:lnTo>
                    <a:pt x="31" y="80"/>
                  </a:lnTo>
                  <a:lnTo>
                    <a:pt x="25" y="105"/>
                  </a:lnTo>
                  <a:lnTo>
                    <a:pt x="31" y="114"/>
                  </a:lnTo>
                  <a:lnTo>
                    <a:pt x="40" y="105"/>
                  </a:lnTo>
                  <a:lnTo>
                    <a:pt x="56" y="72"/>
                  </a:lnTo>
                  <a:lnTo>
                    <a:pt x="65" y="72"/>
                  </a:lnTo>
                  <a:lnTo>
                    <a:pt x="72" y="65"/>
                  </a:lnTo>
                  <a:lnTo>
                    <a:pt x="72" y="49"/>
                  </a:lnTo>
                  <a:lnTo>
                    <a:pt x="65" y="40"/>
                  </a:lnTo>
                  <a:lnTo>
                    <a:pt x="56" y="49"/>
                  </a:lnTo>
                  <a:lnTo>
                    <a:pt x="40" y="49"/>
                  </a:lnTo>
                  <a:lnTo>
                    <a:pt x="40" y="32"/>
                  </a:lnTo>
                  <a:lnTo>
                    <a:pt x="31" y="32"/>
                  </a:lnTo>
                  <a:lnTo>
                    <a:pt x="31" y="40"/>
                  </a:lnTo>
                  <a:lnTo>
                    <a:pt x="25" y="32"/>
                  </a:lnTo>
                  <a:lnTo>
                    <a:pt x="25" y="9"/>
                  </a:lnTo>
                  <a:lnTo>
                    <a:pt x="0" y="0"/>
                  </a:lnTo>
                  <a:lnTo>
                    <a:pt x="25" y="32"/>
                  </a:lnTo>
                  <a:lnTo>
                    <a:pt x="25" y="65"/>
                  </a:lnTo>
                  <a:lnTo>
                    <a:pt x="16" y="72"/>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85" name="Freeform 187"/>
            <p:cNvSpPr>
              <a:spLocks/>
            </p:cNvSpPr>
            <p:nvPr/>
          </p:nvSpPr>
          <p:spPr bwMode="blackWhite">
            <a:xfrm>
              <a:off x="5195" y="3071"/>
              <a:ext cx="82" cy="126"/>
            </a:xfrm>
            <a:custGeom>
              <a:avLst/>
              <a:gdLst>
                <a:gd name="T0" fmla="*/ 25 w 73"/>
                <a:gd name="T1" fmla="*/ 104 h 115"/>
                <a:gd name="T2" fmla="*/ 49 w 73"/>
                <a:gd name="T3" fmla="*/ 115 h 115"/>
                <a:gd name="T4" fmla="*/ 39 w 73"/>
                <a:gd name="T5" fmla="*/ 151 h 115"/>
                <a:gd name="T6" fmla="*/ 49 w 73"/>
                <a:gd name="T7" fmla="*/ 164 h 115"/>
                <a:gd name="T8" fmla="*/ 64 w 73"/>
                <a:gd name="T9" fmla="*/ 151 h 115"/>
                <a:gd name="T10" fmla="*/ 90 w 73"/>
                <a:gd name="T11" fmla="*/ 104 h 115"/>
                <a:gd name="T12" fmla="*/ 103 w 73"/>
                <a:gd name="T13" fmla="*/ 104 h 115"/>
                <a:gd name="T14" fmla="*/ 115 w 73"/>
                <a:gd name="T15" fmla="*/ 93 h 115"/>
                <a:gd name="T16" fmla="*/ 115 w 73"/>
                <a:gd name="T17" fmla="*/ 71 h 115"/>
                <a:gd name="T18" fmla="*/ 103 w 73"/>
                <a:gd name="T19" fmla="*/ 58 h 115"/>
                <a:gd name="T20" fmla="*/ 90 w 73"/>
                <a:gd name="T21" fmla="*/ 71 h 115"/>
                <a:gd name="T22" fmla="*/ 64 w 73"/>
                <a:gd name="T23" fmla="*/ 71 h 115"/>
                <a:gd name="T24" fmla="*/ 64 w 73"/>
                <a:gd name="T25" fmla="*/ 46 h 115"/>
                <a:gd name="T26" fmla="*/ 49 w 73"/>
                <a:gd name="T27" fmla="*/ 46 h 115"/>
                <a:gd name="T28" fmla="*/ 49 w 73"/>
                <a:gd name="T29" fmla="*/ 58 h 115"/>
                <a:gd name="T30" fmla="*/ 39 w 73"/>
                <a:gd name="T31" fmla="*/ 46 h 115"/>
                <a:gd name="T32" fmla="*/ 39 w 73"/>
                <a:gd name="T33" fmla="*/ 13 h 115"/>
                <a:gd name="T34" fmla="*/ 0 w 73"/>
                <a:gd name="T35" fmla="*/ 0 h 115"/>
                <a:gd name="T36" fmla="*/ 39 w 73"/>
                <a:gd name="T37" fmla="*/ 46 h 115"/>
                <a:gd name="T38" fmla="*/ 39 w 73"/>
                <a:gd name="T39" fmla="*/ 93 h 115"/>
                <a:gd name="T40" fmla="*/ 25 w 73"/>
                <a:gd name="T41" fmla="*/ 104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115"/>
                <a:gd name="T65" fmla="*/ 73 w 73"/>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115">
                  <a:moveTo>
                    <a:pt x="16" y="72"/>
                  </a:moveTo>
                  <a:lnTo>
                    <a:pt x="31" y="80"/>
                  </a:lnTo>
                  <a:lnTo>
                    <a:pt x="25" y="105"/>
                  </a:lnTo>
                  <a:lnTo>
                    <a:pt x="31" y="114"/>
                  </a:lnTo>
                  <a:lnTo>
                    <a:pt x="40" y="105"/>
                  </a:lnTo>
                  <a:lnTo>
                    <a:pt x="56" y="72"/>
                  </a:lnTo>
                  <a:lnTo>
                    <a:pt x="65" y="72"/>
                  </a:lnTo>
                  <a:lnTo>
                    <a:pt x="72" y="65"/>
                  </a:lnTo>
                  <a:lnTo>
                    <a:pt x="72" y="49"/>
                  </a:lnTo>
                  <a:lnTo>
                    <a:pt x="65" y="40"/>
                  </a:lnTo>
                  <a:lnTo>
                    <a:pt x="56" y="49"/>
                  </a:lnTo>
                  <a:lnTo>
                    <a:pt x="40" y="49"/>
                  </a:lnTo>
                  <a:lnTo>
                    <a:pt x="40" y="32"/>
                  </a:lnTo>
                  <a:lnTo>
                    <a:pt x="31" y="32"/>
                  </a:lnTo>
                  <a:lnTo>
                    <a:pt x="31" y="40"/>
                  </a:lnTo>
                  <a:lnTo>
                    <a:pt x="25" y="32"/>
                  </a:lnTo>
                  <a:lnTo>
                    <a:pt x="25" y="9"/>
                  </a:lnTo>
                  <a:lnTo>
                    <a:pt x="0" y="0"/>
                  </a:lnTo>
                  <a:lnTo>
                    <a:pt x="25" y="32"/>
                  </a:lnTo>
                  <a:lnTo>
                    <a:pt x="25" y="65"/>
                  </a:lnTo>
                  <a:lnTo>
                    <a:pt x="16" y="72"/>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86" name="Freeform 188"/>
            <p:cNvSpPr>
              <a:spLocks/>
            </p:cNvSpPr>
            <p:nvPr/>
          </p:nvSpPr>
          <p:spPr bwMode="blackWhite">
            <a:xfrm>
              <a:off x="5108" y="3178"/>
              <a:ext cx="118" cy="117"/>
            </a:xfrm>
            <a:custGeom>
              <a:avLst/>
              <a:gdLst>
                <a:gd name="T0" fmla="*/ 0 w 107"/>
                <a:gd name="T1" fmla="*/ 131 h 106"/>
                <a:gd name="T2" fmla="*/ 13 w 107"/>
                <a:gd name="T3" fmla="*/ 143 h 106"/>
                <a:gd name="T4" fmla="*/ 23 w 107"/>
                <a:gd name="T5" fmla="*/ 143 h 106"/>
                <a:gd name="T6" fmla="*/ 47 w 107"/>
                <a:gd name="T7" fmla="*/ 156 h 106"/>
                <a:gd name="T8" fmla="*/ 73 w 107"/>
                <a:gd name="T9" fmla="*/ 143 h 106"/>
                <a:gd name="T10" fmla="*/ 83 w 107"/>
                <a:gd name="T11" fmla="*/ 118 h 106"/>
                <a:gd name="T12" fmla="*/ 96 w 107"/>
                <a:gd name="T13" fmla="*/ 96 h 106"/>
                <a:gd name="T14" fmla="*/ 119 w 107"/>
                <a:gd name="T15" fmla="*/ 73 h 106"/>
                <a:gd name="T16" fmla="*/ 131 w 107"/>
                <a:gd name="T17" fmla="*/ 73 h 106"/>
                <a:gd name="T18" fmla="*/ 119 w 107"/>
                <a:gd name="T19" fmla="*/ 60 h 106"/>
                <a:gd name="T20" fmla="*/ 157 w 107"/>
                <a:gd name="T21" fmla="*/ 25 h 106"/>
                <a:gd name="T22" fmla="*/ 157 w 107"/>
                <a:gd name="T23" fmla="*/ 12 h 106"/>
                <a:gd name="T24" fmla="*/ 143 w 107"/>
                <a:gd name="T25" fmla="*/ 12 h 106"/>
                <a:gd name="T26" fmla="*/ 143 w 107"/>
                <a:gd name="T27" fmla="*/ 0 h 106"/>
                <a:gd name="T28" fmla="*/ 131 w 107"/>
                <a:gd name="T29" fmla="*/ 12 h 106"/>
                <a:gd name="T30" fmla="*/ 131 w 107"/>
                <a:gd name="T31" fmla="*/ 0 h 106"/>
                <a:gd name="T32" fmla="*/ 119 w 107"/>
                <a:gd name="T33" fmla="*/ 0 h 106"/>
                <a:gd name="T34" fmla="*/ 106 w 107"/>
                <a:gd name="T35" fmla="*/ 0 h 106"/>
                <a:gd name="T36" fmla="*/ 106 w 107"/>
                <a:gd name="T37" fmla="*/ 25 h 106"/>
                <a:gd name="T38" fmla="*/ 96 w 107"/>
                <a:gd name="T39" fmla="*/ 25 h 106"/>
                <a:gd name="T40" fmla="*/ 83 w 107"/>
                <a:gd name="T41" fmla="*/ 49 h 106"/>
                <a:gd name="T42" fmla="*/ 35 w 107"/>
                <a:gd name="T43" fmla="*/ 82 h 106"/>
                <a:gd name="T44" fmla="*/ 0 w 107"/>
                <a:gd name="T45" fmla="*/ 131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
                <a:gd name="T70" fmla="*/ 0 h 106"/>
                <a:gd name="T71" fmla="*/ 107 w 107"/>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 h="106">
                  <a:moveTo>
                    <a:pt x="0" y="89"/>
                  </a:moveTo>
                  <a:lnTo>
                    <a:pt x="9" y="97"/>
                  </a:lnTo>
                  <a:lnTo>
                    <a:pt x="15" y="97"/>
                  </a:lnTo>
                  <a:lnTo>
                    <a:pt x="32" y="105"/>
                  </a:lnTo>
                  <a:lnTo>
                    <a:pt x="49" y="97"/>
                  </a:lnTo>
                  <a:lnTo>
                    <a:pt x="56" y="80"/>
                  </a:lnTo>
                  <a:lnTo>
                    <a:pt x="65" y="65"/>
                  </a:lnTo>
                  <a:lnTo>
                    <a:pt x="81" y="49"/>
                  </a:lnTo>
                  <a:lnTo>
                    <a:pt x="89" y="49"/>
                  </a:lnTo>
                  <a:lnTo>
                    <a:pt x="81" y="40"/>
                  </a:lnTo>
                  <a:lnTo>
                    <a:pt x="106" y="17"/>
                  </a:lnTo>
                  <a:lnTo>
                    <a:pt x="106" y="8"/>
                  </a:lnTo>
                  <a:lnTo>
                    <a:pt x="97" y="8"/>
                  </a:lnTo>
                  <a:lnTo>
                    <a:pt x="97" y="0"/>
                  </a:lnTo>
                  <a:lnTo>
                    <a:pt x="89" y="8"/>
                  </a:lnTo>
                  <a:lnTo>
                    <a:pt x="89" y="0"/>
                  </a:lnTo>
                  <a:lnTo>
                    <a:pt x="81" y="0"/>
                  </a:lnTo>
                  <a:lnTo>
                    <a:pt x="72" y="0"/>
                  </a:lnTo>
                  <a:lnTo>
                    <a:pt x="72" y="17"/>
                  </a:lnTo>
                  <a:lnTo>
                    <a:pt x="65" y="17"/>
                  </a:lnTo>
                  <a:lnTo>
                    <a:pt x="56" y="33"/>
                  </a:lnTo>
                  <a:lnTo>
                    <a:pt x="24" y="55"/>
                  </a:lnTo>
                  <a:lnTo>
                    <a:pt x="0" y="89"/>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187" name="Freeform 189"/>
            <p:cNvSpPr>
              <a:spLocks/>
            </p:cNvSpPr>
            <p:nvPr/>
          </p:nvSpPr>
          <p:spPr bwMode="blackWhite">
            <a:xfrm>
              <a:off x="5108" y="3178"/>
              <a:ext cx="118" cy="117"/>
            </a:xfrm>
            <a:custGeom>
              <a:avLst/>
              <a:gdLst>
                <a:gd name="T0" fmla="*/ 0 w 107"/>
                <a:gd name="T1" fmla="*/ 131 h 106"/>
                <a:gd name="T2" fmla="*/ 13 w 107"/>
                <a:gd name="T3" fmla="*/ 143 h 106"/>
                <a:gd name="T4" fmla="*/ 23 w 107"/>
                <a:gd name="T5" fmla="*/ 143 h 106"/>
                <a:gd name="T6" fmla="*/ 47 w 107"/>
                <a:gd name="T7" fmla="*/ 156 h 106"/>
                <a:gd name="T8" fmla="*/ 73 w 107"/>
                <a:gd name="T9" fmla="*/ 143 h 106"/>
                <a:gd name="T10" fmla="*/ 83 w 107"/>
                <a:gd name="T11" fmla="*/ 118 h 106"/>
                <a:gd name="T12" fmla="*/ 96 w 107"/>
                <a:gd name="T13" fmla="*/ 96 h 106"/>
                <a:gd name="T14" fmla="*/ 119 w 107"/>
                <a:gd name="T15" fmla="*/ 73 h 106"/>
                <a:gd name="T16" fmla="*/ 131 w 107"/>
                <a:gd name="T17" fmla="*/ 73 h 106"/>
                <a:gd name="T18" fmla="*/ 119 w 107"/>
                <a:gd name="T19" fmla="*/ 60 h 106"/>
                <a:gd name="T20" fmla="*/ 157 w 107"/>
                <a:gd name="T21" fmla="*/ 25 h 106"/>
                <a:gd name="T22" fmla="*/ 157 w 107"/>
                <a:gd name="T23" fmla="*/ 12 h 106"/>
                <a:gd name="T24" fmla="*/ 143 w 107"/>
                <a:gd name="T25" fmla="*/ 12 h 106"/>
                <a:gd name="T26" fmla="*/ 143 w 107"/>
                <a:gd name="T27" fmla="*/ 0 h 106"/>
                <a:gd name="T28" fmla="*/ 131 w 107"/>
                <a:gd name="T29" fmla="*/ 12 h 106"/>
                <a:gd name="T30" fmla="*/ 131 w 107"/>
                <a:gd name="T31" fmla="*/ 0 h 106"/>
                <a:gd name="T32" fmla="*/ 119 w 107"/>
                <a:gd name="T33" fmla="*/ 0 h 106"/>
                <a:gd name="T34" fmla="*/ 106 w 107"/>
                <a:gd name="T35" fmla="*/ 0 h 106"/>
                <a:gd name="T36" fmla="*/ 106 w 107"/>
                <a:gd name="T37" fmla="*/ 25 h 106"/>
                <a:gd name="T38" fmla="*/ 96 w 107"/>
                <a:gd name="T39" fmla="*/ 25 h 106"/>
                <a:gd name="T40" fmla="*/ 83 w 107"/>
                <a:gd name="T41" fmla="*/ 49 h 106"/>
                <a:gd name="T42" fmla="*/ 35 w 107"/>
                <a:gd name="T43" fmla="*/ 82 h 106"/>
                <a:gd name="T44" fmla="*/ 0 w 107"/>
                <a:gd name="T45" fmla="*/ 131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
                <a:gd name="T70" fmla="*/ 0 h 106"/>
                <a:gd name="T71" fmla="*/ 107 w 107"/>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 h="106">
                  <a:moveTo>
                    <a:pt x="0" y="89"/>
                  </a:moveTo>
                  <a:lnTo>
                    <a:pt x="9" y="97"/>
                  </a:lnTo>
                  <a:lnTo>
                    <a:pt x="15" y="97"/>
                  </a:lnTo>
                  <a:lnTo>
                    <a:pt x="32" y="105"/>
                  </a:lnTo>
                  <a:lnTo>
                    <a:pt x="49" y="97"/>
                  </a:lnTo>
                  <a:lnTo>
                    <a:pt x="56" y="80"/>
                  </a:lnTo>
                  <a:lnTo>
                    <a:pt x="65" y="65"/>
                  </a:lnTo>
                  <a:lnTo>
                    <a:pt x="81" y="49"/>
                  </a:lnTo>
                  <a:lnTo>
                    <a:pt x="89" y="49"/>
                  </a:lnTo>
                  <a:lnTo>
                    <a:pt x="81" y="40"/>
                  </a:lnTo>
                  <a:lnTo>
                    <a:pt x="106" y="17"/>
                  </a:lnTo>
                  <a:lnTo>
                    <a:pt x="106" y="8"/>
                  </a:lnTo>
                  <a:lnTo>
                    <a:pt x="97" y="8"/>
                  </a:lnTo>
                  <a:lnTo>
                    <a:pt x="97" y="0"/>
                  </a:lnTo>
                  <a:lnTo>
                    <a:pt x="89" y="8"/>
                  </a:lnTo>
                  <a:lnTo>
                    <a:pt x="89" y="0"/>
                  </a:lnTo>
                  <a:lnTo>
                    <a:pt x="81" y="0"/>
                  </a:lnTo>
                  <a:lnTo>
                    <a:pt x="72" y="0"/>
                  </a:lnTo>
                  <a:lnTo>
                    <a:pt x="72" y="17"/>
                  </a:lnTo>
                  <a:lnTo>
                    <a:pt x="65" y="17"/>
                  </a:lnTo>
                  <a:lnTo>
                    <a:pt x="56" y="33"/>
                  </a:lnTo>
                  <a:lnTo>
                    <a:pt x="24" y="55"/>
                  </a:lnTo>
                  <a:lnTo>
                    <a:pt x="0" y="89"/>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88" name="Freeform 190"/>
            <p:cNvSpPr>
              <a:spLocks/>
            </p:cNvSpPr>
            <p:nvPr/>
          </p:nvSpPr>
          <p:spPr bwMode="blackWhite">
            <a:xfrm>
              <a:off x="4107" y="2475"/>
              <a:ext cx="154" cy="160"/>
            </a:xfrm>
            <a:custGeom>
              <a:avLst/>
              <a:gdLst>
                <a:gd name="T0" fmla="*/ 0 w 140"/>
                <a:gd name="T1" fmla="*/ 0 h 145"/>
                <a:gd name="T2" fmla="*/ 0 w 140"/>
                <a:gd name="T3" fmla="*/ 11 h 145"/>
                <a:gd name="T4" fmla="*/ 26 w 140"/>
                <a:gd name="T5" fmla="*/ 34 h 145"/>
                <a:gd name="T6" fmla="*/ 48 w 140"/>
                <a:gd name="T7" fmla="*/ 61 h 145"/>
                <a:gd name="T8" fmla="*/ 62 w 140"/>
                <a:gd name="T9" fmla="*/ 70 h 145"/>
                <a:gd name="T10" fmla="*/ 72 w 140"/>
                <a:gd name="T11" fmla="*/ 95 h 145"/>
                <a:gd name="T12" fmla="*/ 96 w 140"/>
                <a:gd name="T13" fmla="*/ 119 h 145"/>
                <a:gd name="T14" fmla="*/ 121 w 140"/>
                <a:gd name="T15" fmla="*/ 168 h 145"/>
                <a:gd name="T16" fmla="*/ 166 w 140"/>
                <a:gd name="T17" fmla="*/ 213 h 145"/>
                <a:gd name="T18" fmla="*/ 190 w 140"/>
                <a:gd name="T19" fmla="*/ 213 h 145"/>
                <a:gd name="T20" fmla="*/ 203 w 140"/>
                <a:gd name="T21" fmla="*/ 168 h 145"/>
                <a:gd name="T22" fmla="*/ 190 w 140"/>
                <a:gd name="T23" fmla="*/ 143 h 145"/>
                <a:gd name="T24" fmla="*/ 180 w 140"/>
                <a:gd name="T25" fmla="*/ 143 h 145"/>
                <a:gd name="T26" fmla="*/ 166 w 140"/>
                <a:gd name="T27" fmla="*/ 119 h 145"/>
                <a:gd name="T28" fmla="*/ 158 w 140"/>
                <a:gd name="T29" fmla="*/ 119 h 145"/>
                <a:gd name="T30" fmla="*/ 158 w 140"/>
                <a:gd name="T31" fmla="*/ 106 h 145"/>
                <a:gd name="T32" fmla="*/ 144 w 140"/>
                <a:gd name="T33" fmla="*/ 95 h 145"/>
                <a:gd name="T34" fmla="*/ 144 w 140"/>
                <a:gd name="T35" fmla="*/ 83 h 145"/>
                <a:gd name="T36" fmla="*/ 108 w 140"/>
                <a:gd name="T37" fmla="*/ 61 h 145"/>
                <a:gd name="T38" fmla="*/ 96 w 140"/>
                <a:gd name="T39" fmla="*/ 61 h 145"/>
                <a:gd name="T40" fmla="*/ 35 w 140"/>
                <a:gd name="T41" fmla="*/ 11 h 145"/>
                <a:gd name="T42" fmla="*/ 0 w 140"/>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0"/>
                <a:gd name="T67" fmla="*/ 0 h 145"/>
                <a:gd name="T68" fmla="*/ 140 w 140"/>
                <a:gd name="T69" fmla="*/ 145 h 1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0" h="145">
                  <a:moveTo>
                    <a:pt x="0" y="0"/>
                  </a:moveTo>
                  <a:lnTo>
                    <a:pt x="0" y="7"/>
                  </a:lnTo>
                  <a:lnTo>
                    <a:pt x="18" y="23"/>
                  </a:lnTo>
                  <a:lnTo>
                    <a:pt x="33" y="41"/>
                  </a:lnTo>
                  <a:lnTo>
                    <a:pt x="42" y="47"/>
                  </a:lnTo>
                  <a:lnTo>
                    <a:pt x="49" y="64"/>
                  </a:lnTo>
                  <a:lnTo>
                    <a:pt x="65" y="81"/>
                  </a:lnTo>
                  <a:lnTo>
                    <a:pt x="83" y="113"/>
                  </a:lnTo>
                  <a:lnTo>
                    <a:pt x="114" y="144"/>
                  </a:lnTo>
                  <a:lnTo>
                    <a:pt x="130" y="144"/>
                  </a:lnTo>
                  <a:lnTo>
                    <a:pt x="139" y="113"/>
                  </a:lnTo>
                  <a:lnTo>
                    <a:pt x="130" y="97"/>
                  </a:lnTo>
                  <a:lnTo>
                    <a:pt x="123" y="97"/>
                  </a:lnTo>
                  <a:lnTo>
                    <a:pt x="114" y="81"/>
                  </a:lnTo>
                  <a:lnTo>
                    <a:pt x="108" y="81"/>
                  </a:lnTo>
                  <a:lnTo>
                    <a:pt x="108" y="72"/>
                  </a:lnTo>
                  <a:lnTo>
                    <a:pt x="98" y="64"/>
                  </a:lnTo>
                  <a:lnTo>
                    <a:pt x="98" y="56"/>
                  </a:lnTo>
                  <a:lnTo>
                    <a:pt x="74" y="41"/>
                  </a:lnTo>
                  <a:lnTo>
                    <a:pt x="65" y="41"/>
                  </a:lnTo>
                  <a:lnTo>
                    <a:pt x="24" y="7"/>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89" name="Freeform 191"/>
            <p:cNvSpPr>
              <a:spLocks/>
            </p:cNvSpPr>
            <p:nvPr/>
          </p:nvSpPr>
          <p:spPr bwMode="blackWhite">
            <a:xfrm>
              <a:off x="4251" y="2634"/>
              <a:ext cx="127" cy="38"/>
            </a:xfrm>
            <a:custGeom>
              <a:avLst/>
              <a:gdLst>
                <a:gd name="T0" fmla="*/ 0 w 116"/>
                <a:gd name="T1" fmla="*/ 13 h 35"/>
                <a:gd name="T2" fmla="*/ 47 w 116"/>
                <a:gd name="T3" fmla="*/ 34 h 35"/>
                <a:gd name="T4" fmla="*/ 165 w 116"/>
                <a:gd name="T5" fmla="*/ 47 h 35"/>
                <a:gd name="T6" fmla="*/ 165 w 116"/>
                <a:gd name="T7" fmla="*/ 34 h 35"/>
                <a:gd name="T8" fmla="*/ 140 w 116"/>
                <a:gd name="T9" fmla="*/ 34 h 35"/>
                <a:gd name="T10" fmla="*/ 129 w 116"/>
                <a:gd name="T11" fmla="*/ 24 h 35"/>
                <a:gd name="T12" fmla="*/ 93 w 116"/>
                <a:gd name="T13" fmla="*/ 13 h 35"/>
                <a:gd name="T14" fmla="*/ 93 w 116"/>
                <a:gd name="T15" fmla="*/ 24 h 35"/>
                <a:gd name="T16" fmla="*/ 72 w 116"/>
                <a:gd name="T17" fmla="*/ 13 h 35"/>
                <a:gd name="T18" fmla="*/ 36 w 116"/>
                <a:gd name="T19" fmla="*/ 0 h 35"/>
                <a:gd name="T20" fmla="*/ 13 w 116"/>
                <a:gd name="T21" fmla="*/ 0 h 35"/>
                <a:gd name="T22" fmla="*/ 0 w 116"/>
                <a:gd name="T23" fmla="*/ 13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35"/>
                <a:gd name="T38" fmla="*/ 116 w 116"/>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35">
                  <a:moveTo>
                    <a:pt x="0" y="9"/>
                  </a:moveTo>
                  <a:lnTo>
                    <a:pt x="33" y="25"/>
                  </a:lnTo>
                  <a:lnTo>
                    <a:pt x="115" y="34"/>
                  </a:lnTo>
                  <a:lnTo>
                    <a:pt x="115" y="25"/>
                  </a:lnTo>
                  <a:lnTo>
                    <a:pt x="98" y="25"/>
                  </a:lnTo>
                  <a:lnTo>
                    <a:pt x="90" y="17"/>
                  </a:lnTo>
                  <a:lnTo>
                    <a:pt x="65" y="9"/>
                  </a:lnTo>
                  <a:lnTo>
                    <a:pt x="65" y="17"/>
                  </a:lnTo>
                  <a:lnTo>
                    <a:pt x="50" y="9"/>
                  </a:lnTo>
                  <a:lnTo>
                    <a:pt x="25" y="0"/>
                  </a:lnTo>
                  <a:lnTo>
                    <a:pt x="9" y="0"/>
                  </a:lnTo>
                  <a:lnTo>
                    <a:pt x="0" y="9"/>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90" name="Freeform 192"/>
            <p:cNvSpPr>
              <a:spLocks/>
            </p:cNvSpPr>
            <p:nvPr/>
          </p:nvSpPr>
          <p:spPr bwMode="blackWhite">
            <a:xfrm>
              <a:off x="4377" y="2671"/>
              <a:ext cx="18" cy="1"/>
            </a:xfrm>
            <a:custGeom>
              <a:avLst/>
              <a:gdLst>
                <a:gd name="T0" fmla="*/ 0 w 17"/>
                <a:gd name="T1" fmla="*/ 0 h 1"/>
                <a:gd name="T2" fmla="*/ 6 w 17"/>
                <a:gd name="T3" fmla="*/ 0 h 1"/>
                <a:gd name="T4" fmla="*/ 20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6" y="0"/>
                  </a:lnTo>
                  <a:lnTo>
                    <a:pt x="16" y="0"/>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91" name="Freeform 193"/>
            <p:cNvSpPr>
              <a:spLocks/>
            </p:cNvSpPr>
            <p:nvPr/>
          </p:nvSpPr>
          <p:spPr bwMode="blackWhite">
            <a:xfrm>
              <a:off x="4403" y="2671"/>
              <a:ext cx="108" cy="19"/>
            </a:xfrm>
            <a:custGeom>
              <a:avLst/>
              <a:gdLst>
                <a:gd name="T0" fmla="*/ 0 w 98"/>
                <a:gd name="T1" fmla="*/ 25 h 17"/>
                <a:gd name="T2" fmla="*/ 11 w 98"/>
                <a:gd name="T3" fmla="*/ 25 h 17"/>
                <a:gd name="T4" fmla="*/ 61 w 98"/>
                <a:gd name="T5" fmla="*/ 0 h 17"/>
                <a:gd name="T6" fmla="*/ 107 w 98"/>
                <a:gd name="T7" fmla="*/ 25 h 17"/>
                <a:gd name="T8" fmla="*/ 143 w 98"/>
                <a:gd name="T9" fmla="*/ 0 h 17"/>
                <a:gd name="T10" fmla="*/ 119 w 98"/>
                <a:gd name="T11" fmla="*/ 0 h 17"/>
                <a:gd name="T12" fmla="*/ 83 w 98"/>
                <a:gd name="T13" fmla="*/ 0 h 17"/>
                <a:gd name="T14" fmla="*/ 61 w 98"/>
                <a:gd name="T15" fmla="*/ 0 h 17"/>
                <a:gd name="T16" fmla="*/ 24 w 98"/>
                <a:gd name="T17" fmla="*/ 0 h 17"/>
                <a:gd name="T18" fmla="*/ 34 w 98"/>
                <a:gd name="T19" fmla="*/ 0 h 17"/>
                <a:gd name="T20" fmla="*/ 0 w 98"/>
                <a:gd name="T21" fmla="*/ 0 h 17"/>
                <a:gd name="T22" fmla="*/ 0 w 98"/>
                <a:gd name="T23" fmla="*/ 2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17"/>
                <a:gd name="T38" fmla="*/ 98 w 9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17">
                  <a:moveTo>
                    <a:pt x="0" y="16"/>
                  </a:moveTo>
                  <a:lnTo>
                    <a:pt x="7" y="16"/>
                  </a:lnTo>
                  <a:lnTo>
                    <a:pt x="41" y="0"/>
                  </a:lnTo>
                  <a:lnTo>
                    <a:pt x="73" y="16"/>
                  </a:lnTo>
                  <a:lnTo>
                    <a:pt x="97" y="0"/>
                  </a:lnTo>
                  <a:lnTo>
                    <a:pt x="81" y="0"/>
                  </a:lnTo>
                  <a:lnTo>
                    <a:pt x="56" y="0"/>
                  </a:lnTo>
                  <a:lnTo>
                    <a:pt x="41" y="0"/>
                  </a:lnTo>
                  <a:lnTo>
                    <a:pt x="16" y="0"/>
                  </a:lnTo>
                  <a:lnTo>
                    <a:pt x="23" y="0"/>
                  </a:lnTo>
                  <a:lnTo>
                    <a:pt x="0" y="0"/>
                  </a:lnTo>
                  <a:lnTo>
                    <a:pt x="0"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92" name="Freeform 194"/>
            <p:cNvSpPr>
              <a:spLocks/>
            </p:cNvSpPr>
            <p:nvPr/>
          </p:nvSpPr>
          <p:spPr bwMode="blackWhite">
            <a:xfrm>
              <a:off x="4436" y="2689"/>
              <a:ext cx="31" cy="19"/>
            </a:xfrm>
            <a:custGeom>
              <a:avLst/>
              <a:gdLst>
                <a:gd name="T0" fmla="*/ 0 w 26"/>
                <a:gd name="T1" fmla="*/ 0 h 17"/>
                <a:gd name="T2" fmla="*/ 35 w 26"/>
                <a:gd name="T3" fmla="*/ 25 h 17"/>
                <a:gd name="T4" fmla="*/ 51 w 26"/>
                <a:gd name="T5" fmla="*/ 25 h 17"/>
                <a:gd name="T6" fmla="*/ 35 w 26"/>
                <a:gd name="T7" fmla="*/ 0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17" y="16"/>
                  </a:lnTo>
                  <a:lnTo>
                    <a:pt x="25" y="16"/>
                  </a:lnTo>
                  <a:lnTo>
                    <a:pt x="17" y="0"/>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93" name="Freeform 195"/>
            <p:cNvSpPr>
              <a:spLocks/>
            </p:cNvSpPr>
            <p:nvPr/>
          </p:nvSpPr>
          <p:spPr bwMode="blackWhite">
            <a:xfrm>
              <a:off x="4500" y="2671"/>
              <a:ext cx="56" cy="29"/>
            </a:xfrm>
            <a:custGeom>
              <a:avLst/>
              <a:gdLst>
                <a:gd name="T0" fmla="*/ 0 w 51"/>
                <a:gd name="T1" fmla="*/ 39 h 26"/>
                <a:gd name="T2" fmla="*/ 26 w 51"/>
                <a:gd name="T3" fmla="*/ 39 h 26"/>
                <a:gd name="T4" fmla="*/ 72 w 51"/>
                <a:gd name="T5" fmla="*/ 0 h 26"/>
                <a:gd name="T6" fmla="*/ 36 w 51"/>
                <a:gd name="T7" fmla="*/ 0 h 26"/>
                <a:gd name="T8" fmla="*/ 13 w 51"/>
                <a:gd name="T9" fmla="*/ 25 h 26"/>
                <a:gd name="T10" fmla="*/ 0 w 51"/>
                <a:gd name="T11" fmla="*/ 39 h 26"/>
                <a:gd name="T12" fmla="*/ 0 60000 65536"/>
                <a:gd name="T13" fmla="*/ 0 60000 65536"/>
                <a:gd name="T14" fmla="*/ 0 60000 65536"/>
                <a:gd name="T15" fmla="*/ 0 60000 65536"/>
                <a:gd name="T16" fmla="*/ 0 60000 65536"/>
                <a:gd name="T17" fmla="*/ 0 60000 65536"/>
                <a:gd name="T18" fmla="*/ 0 w 51"/>
                <a:gd name="T19" fmla="*/ 0 h 26"/>
                <a:gd name="T20" fmla="*/ 51 w 5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1" h="26">
                  <a:moveTo>
                    <a:pt x="0" y="25"/>
                  </a:moveTo>
                  <a:lnTo>
                    <a:pt x="18" y="25"/>
                  </a:lnTo>
                  <a:lnTo>
                    <a:pt x="50" y="0"/>
                  </a:lnTo>
                  <a:lnTo>
                    <a:pt x="25" y="0"/>
                  </a:lnTo>
                  <a:lnTo>
                    <a:pt x="9" y="16"/>
                  </a:lnTo>
                  <a:lnTo>
                    <a:pt x="0" y="25"/>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94" name="Freeform 196"/>
            <p:cNvSpPr>
              <a:spLocks/>
            </p:cNvSpPr>
            <p:nvPr/>
          </p:nvSpPr>
          <p:spPr bwMode="blackWhite">
            <a:xfrm>
              <a:off x="4652" y="2626"/>
              <a:ext cx="20" cy="28"/>
            </a:xfrm>
            <a:custGeom>
              <a:avLst/>
              <a:gdLst>
                <a:gd name="T0" fmla="*/ 0 w 17"/>
                <a:gd name="T1" fmla="*/ 38 h 25"/>
                <a:gd name="T2" fmla="*/ 31 w 17"/>
                <a:gd name="T3" fmla="*/ 11 h 25"/>
                <a:gd name="T4" fmla="*/ 31 w 17"/>
                <a:gd name="T5" fmla="*/ 0 h 25"/>
                <a:gd name="T6" fmla="*/ 0 w 17"/>
                <a:gd name="T7" fmla="*/ 38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0" y="24"/>
                  </a:moveTo>
                  <a:lnTo>
                    <a:pt x="16" y="7"/>
                  </a:lnTo>
                  <a:lnTo>
                    <a:pt x="16" y="0"/>
                  </a:lnTo>
                  <a:lnTo>
                    <a:pt x="0" y="24"/>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95" name="Freeform 197"/>
            <p:cNvSpPr>
              <a:spLocks/>
            </p:cNvSpPr>
            <p:nvPr/>
          </p:nvSpPr>
          <p:spPr bwMode="blackWhite">
            <a:xfrm>
              <a:off x="4251" y="2572"/>
              <a:ext cx="20" cy="28"/>
            </a:xfrm>
            <a:custGeom>
              <a:avLst/>
              <a:gdLst>
                <a:gd name="T0" fmla="*/ 0 w 19"/>
                <a:gd name="T1" fmla="*/ 13 h 26"/>
                <a:gd name="T2" fmla="*/ 9 w 19"/>
                <a:gd name="T3" fmla="*/ 20 h 26"/>
                <a:gd name="T4" fmla="*/ 22 w 19"/>
                <a:gd name="T5" fmla="*/ 33 h 26"/>
                <a:gd name="T6" fmla="*/ 22 w 19"/>
                <a:gd name="T7" fmla="*/ 20 h 26"/>
                <a:gd name="T8" fmla="*/ 9 w 19"/>
                <a:gd name="T9" fmla="*/ 0 h 26"/>
                <a:gd name="T10" fmla="*/ 0 w 19"/>
                <a:gd name="T11" fmla="*/ 13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0" y="9"/>
                  </a:moveTo>
                  <a:lnTo>
                    <a:pt x="9" y="16"/>
                  </a:lnTo>
                  <a:lnTo>
                    <a:pt x="18" y="25"/>
                  </a:lnTo>
                  <a:lnTo>
                    <a:pt x="18" y="16"/>
                  </a:lnTo>
                  <a:lnTo>
                    <a:pt x="9" y="0"/>
                  </a:lnTo>
                  <a:lnTo>
                    <a:pt x="0" y="9"/>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96" name="Freeform 198"/>
            <p:cNvSpPr>
              <a:spLocks/>
            </p:cNvSpPr>
            <p:nvPr/>
          </p:nvSpPr>
          <p:spPr bwMode="blackWhite">
            <a:xfrm>
              <a:off x="4251" y="2572"/>
              <a:ext cx="20" cy="28"/>
            </a:xfrm>
            <a:custGeom>
              <a:avLst/>
              <a:gdLst>
                <a:gd name="T0" fmla="*/ 0 w 19"/>
                <a:gd name="T1" fmla="*/ 13 h 26"/>
                <a:gd name="T2" fmla="*/ 9 w 19"/>
                <a:gd name="T3" fmla="*/ 20 h 26"/>
                <a:gd name="T4" fmla="*/ 22 w 19"/>
                <a:gd name="T5" fmla="*/ 33 h 26"/>
                <a:gd name="T6" fmla="*/ 22 w 19"/>
                <a:gd name="T7" fmla="*/ 20 h 26"/>
                <a:gd name="T8" fmla="*/ 9 w 19"/>
                <a:gd name="T9" fmla="*/ 0 h 26"/>
                <a:gd name="T10" fmla="*/ 0 w 19"/>
                <a:gd name="T11" fmla="*/ 13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0" y="9"/>
                  </a:moveTo>
                  <a:lnTo>
                    <a:pt x="9" y="16"/>
                  </a:lnTo>
                  <a:lnTo>
                    <a:pt x="18" y="25"/>
                  </a:lnTo>
                  <a:lnTo>
                    <a:pt x="18" y="16"/>
                  </a:lnTo>
                  <a:lnTo>
                    <a:pt x="9" y="0"/>
                  </a:lnTo>
                  <a:lnTo>
                    <a:pt x="0" y="9"/>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97" name="Freeform 199"/>
            <p:cNvSpPr>
              <a:spLocks/>
            </p:cNvSpPr>
            <p:nvPr/>
          </p:nvSpPr>
          <p:spPr bwMode="blackWhite">
            <a:xfrm>
              <a:off x="4278" y="2590"/>
              <a:ext cx="17" cy="18"/>
            </a:xfrm>
            <a:custGeom>
              <a:avLst/>
              <a:gdLst>
                <a:gd name="T0" fmla="*/ 0 w 17"/>
                <a:gd name="T1" fmla="*/ 20 h 17"/>
                <a:gd name="T2" fmla="*/ 16 w 17"/>
                <a:gd name="T3" fmla="*/ 20 h 17"/>
                <a:gd name="T4" fmla="*/ 16 w 17"/>
                <a:gd name="T5" fmla="*/ 0 h 17"/>
                <a:gd name="T6" fmla="*/ 0 w 17"/>
                <a:gd name="T7" fmla="*/ 0 h 17"/>
                <a:gd name="T8" fmla="*/ 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98" name="Freeform 200"/>
            <p:cNvSpPr>
              <a:spLocks/>
            </p:cNvSpPr>
            <p:nvPr/>
          </p:nvSpPr>
          <p:spPr bwMode="blackWhite">
            <a:xfrm>
              <a:off x="4436" y="2526"/>
              <a:ext cx="92" cy="109"/>
            </a:xfrm>
            <a:custGeom>
              <a:avLst/>
              <a:gdLst>
                <a:gd name="T0" fmla="*/ 0 w 83"/>
                <a:gd name="T1" fmla="*/ 87 h 98"/>
                <a:gd name="T2" fmla="*/ 0 w 83"/>
                <a:gd name="T3" fmla="*/ 100 h 98"/>
                <a:gd name="T4" fmla="*/ 14 w 83"/>
                <a:gd name="T5" fmla="*/ 100 h 98"/>
                <a:gd name="T6" fmla="*/ 14 w 83"/>
                <a:gd name="T7" fmla="*/ 112 h 98"/>
                <a:gd name="T8" fmla="*/ 14 w 83"/>
                <a:gd name="T9" fmla="*/ 148 h 98"/>
                <a:gd name="T10" fmla="*/ 25 w 83"/>
                <a:gd name="T11" fmla="*/ 137 h 98"/>
                <a:gd name="T12" fmla="*/ 25 w 83"/>
                <a:gd name="T13" fmla="*/ 100 h 98"/>
                <a:gd name="T14" fmla="*/ 38 w 83"/>
                <a:gd name="T15" fmla="*/ 87 h 98"/>
                <a:gd name="T16" fmla="*/ 52 w 83"/>
                <a:gd name="T17" fmla="*/ 87 h 98"/>
                <a:gd name="T18" fmla="*/ 38 w 83"/>
                <a:gd name="T19" fmla="*/ 100 h 98"/>
                <a:gd name="T20" fmla="*/ 52 w 83"/>
                <a:gd name="T21" fmla="*/ 112 h 98"/>
                <a:gd name="T22" fmla="*/ 52 w 83"/>
                <a:gd name="T23" fmla="*/ 125 h 98"/>
                <a:gd name="T24" fmla="*/ 75 w 83"/>
                <a:gd name="T25" fmla="*/ 125 h 98"/>
                <a:gd name="T26" fmla="*/ 75 w 83"/>
                <a:gd name="T27" fmla="*/ 148 h 98"/>
                <a:gd name="T28" fmla="*/ 86 w 83"/>
                <a:gd name="T29" fmla="*/ 137 h 98"/>
                <a:gd name="T30" fmla="*/ 86 w 83"/>
                <a:gd name="T31" fmla="*/ 125 h 98"/>
                <a:gd name="T32" fmla="*/ 64 w 83"/>
                <a:gd name="T33" fmla="*/ 100 h 98"/>
                <a:gd name="T34" fmla="*/ 75 w 83"/>
                <a:gd name="T35" fmla="*/ 100 h 98"/>
                <a:gd name="T36" fmla="*/ 52 w 83"/>
                <a:gd name="T37" fmla="*/ 77 h 98"/>
                <a:gd name="T38" fmla="*/ 75 w 83"/>
                <a:gd name="T39" fmla="*/ 52 h 98"/>
                <a:gd name="T40" fmla="*/ 86 w 83"/>
                <a:gd name="T41" fmla="*/ 52 h 98"/>
                <a:gd name="T42" fmla="*/ 38 w 83"/>
                <a:gd name="T43" fmla="*/ 63 h 98"/>
                <a:gd name="T44" fmla="*/ 25 w 83"/>
                <a:gd name="T45" fmla="*/ 52 h 98"/>
                <a:gd name="T46" fmla="*/ 25 w 83"/>
                <a:gd name="T47" fmla="*/ 38 h 98"/>
                <a:gd name="T48" fmla="*/ 38 w 83"/>
                <a:gd name="T49" fmla="*/ 26 h 98"/>
                <a:gd name="T50" fmla="*/ 113 w 83"/>
                <a:gd name="T51" fmla="*/ 26 h 98"/>
                <a:gd name="T52" fmla="*/ 124 w 83"/>
                <a:gd name="T53" fmla="*/ 0 h 98"/>
                <a:gd name="T54" fmla="*/ 100 w 83"/>
                <a:gd name="T55" fmla="*/ 13 h 98"/>
                <a:gd name="T56" fmla="*/ 75 w 83"/>
                <a:gd name="T57" fmla="*/ 26 h 98"/>
                <a:gd name="T58" fmla="*/ 38 w 83"/>
                <a:gd name="T59" fmla="*/ 13 h 98"/>
                <a:gd name="T60" fmla="*/ 38 w 83"/>
                <a:gd name="T61" fmla="*/ 26 h 98"/>
                <a:gd name="T62" fmla="*/ 25 w 83"/>
                <a:gd name="T63" fmla="*/ 26 h 98"/>
                <a:gd name="T64" fmla="*/ 25 w 83"/>
                <a:gd name="T65" fmla="*/ 52 h 98"/>
                <a:gd name="T66" fmla="*/ 0 w 83"/>
                <a:gd name="T67" fmla="*/ 87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98"/>
                <a:gd name="T104" fmla="*/ 83 w 83"/>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98">
                  <a:moveTo>
                    <a:pt x="0" y="57"/>
                  </a:moveTo>
                  <a:lnTo>
                    <a:pt x="0" y="66"/>
                  </a:lnTo>
                  <a:lnTo>
                    <a:pt x="10" y="66"/>
                  </a:lnTo>
                  <a:lnTo>
                    <a:pt x="10" y="74"/>
                  </a:lnTo>
                  <a:lnTo>
                    <a:pt x="10" y="97"/>
                  </a:lnTo>
                  <a:lnTo>
                    <a:pt x="17" y="90"/>
                  </a:lnTo>
                  <a:lnTo>
                    <a:pt x="17" y="66"/>
                  </a:lnTo>
                  <a:lnTo>
                    <a:pt x="25" y="57"/>
                  </a:lnTo>
                  <a:lnTo>
                    <a:pt x="34" y="57"/>
                  </a:lnTo>
                  <a:lnTo>
                    <a:pt x="25" y="66"/>
                  </a:lnTo>
                  <a:lnTo>
                    <a:pt x="34" y="74"/>
                  </a:lnTo>
                  <a:lnTo>
                    <a:pt x="34" y="82"/>
                  </a:lnTo>
                  <a:lnTo>
                    <a:pt x="50" y="82"/>
                  </a:lnTo>
                  <a:lnTo>
                    <a:pt x="50" y="97"/>
                  </a:lnTo>
                  <a:lnTo>
                    <a:pt x="57" y="90"/>
                  </a:lnTo>
                  <a:lnTo>
                    <a:pt x="57" y="82"/>
                  </a:lnTo>
                  <a:lnTo>
                    <a:pt x="42" y="66"/>
                  </a:lnTo>
                  <a:lnTo>
                    <a:pt x="50" y="66"/>
                  </a:lnTo>
                  <a:lnTo>
                    <a:pt x="34" y="50"/>
                  </a:lnTo>
                  <a:lnTo>
                    <a:pt x="50" y="34"/>
                  </a:lnTo>
                  <a:lnTo>
                    <a:pt x="57" y="34"/>
                  </a:lnTo>
                  <a:lnTo>
                    <a:pt x="25" y="41"/>
                  </a:lnTo>
                  <a:lnTo>
                    <a:pt x="17" y="34"/>
                  </a:lnTo>
                  <a:lnTo>
                    <a:pt x="17" y="25"/>
                  </a:lnTo>
                  <a:lnTo>
                    <a:pt x="25" y="17"/>
                  </a:lnTo>
                  <a:lnTo>
                    <a:pt x="75" y="17"/>
                  </a:lnTo>
                  <a:lnTo>
                    <a:pt x="82" y="0"/>
                  </a:lnTo>
                  <a:lnTo>
                    <a:pt x="66" y="9"/>
                  </a:lnTo>
                  <a:lnTo>
                    <a:pt x="50" y="17"/>
                  </a:lnTo>
                  <a:lnTo>
                    <a:pt x="25" y="9"/>
                  </a:lnTo>
                  <a:lnTo>
                    <a:pt x="25" y="17"/>
                  </a:lnTo>
                  <a:lnTo>
                    <a:pt x="17" y="17"/>
                  </a:lnTo>
                  <a:lnTo>
                    <a:pt x="17" y="34"/>
                  </a:lnTo>
                  <a:lnTo>
                    <a:pt x="0" y="5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199" name="Freeform 201"/>
            <p:cNvSpPr>
              <a:spLocks/>
            </p:cNvSpPr>
            <p:nvPr/>
          </p:nvSpPr>
          <p:spPr bwMode="blackWhite">
            <a:xfrm>
              <a:off x="4554" y="2520"/>
              <a:ext cx="19" cy="46"/>
            </a:xfrm>
            <a:custGeom>
              <a:avLst/>
              <a:gdLst>
                <a:gd name="T0" fmla="*/ 0 w 17"/>
                <a:gd name="T1" fmla="*/ 24 h 41"/>
                <a:gd name="T2" fmla="*/ 12 w 17"/>
                <a:gd name="T3" fmla="*/ 49 h 41"/>
                <a:gd name="T4" fmla="*/ 25 w 17"/>
                <a:gd name="T5" fmla="*/ 63 h 41"/>
                <a:gd name="T6" fmla="*/ 12 w 17"/>
                <a:gd name="T7" fmla="*/ 49 h 41"/>
                <a:gd name="T8" fmla="*/ 12 w 17"/>
                <a:gd name="T9" fmla="*/ 37 h 41"/>
                <a:gd name="T10" fmla="*/ 25 w 17"/>
                <a:gd name="T11" fmla="*/ 37 h 41"/>
                <a:gd name="T12" fmla="*/ 25 w 17"/>
                <a:gd name="T13" fmla="*/ 24 h 41"/>
                <a:gd name="T14" fmla="*/ 25 w 17"/>
                <a:gd name="T15" fmla="*/ 10 h 41"/>
                <a:gd name="T16" fmla="*/ 25 w 17"/>
                <a:gd name="T17" fmla="*/ 24 h 41"/>
                <a:gd name="T18" fmla="*/ 12 w 17"/>
                <a:gd name="T19" fmla="*/ 0 h 41"/>
                <a:gd name="T20" fmla="*/ 0 w 17"/>
                <a:gd name="T21" fmla="*/ 24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41"/>
                <a:gd name="T35" fmla="*/ 17 w 17"/>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41">
                  <a:moveTo>
                    <a:pt x="0" y="15"/>
                  </a:moveTo>
                  <a:lnTo>
                    <a:pt x="8" y="31"/>
                  </a:lnTo>
                  <a:lnTo>
                    <a:pt x="16" y="40"/>
                  </a:lnTo>
                  <a:lnTo>
                    <a:pt x="8" y="31"/>
                  </a:lnTo>
                  <a:lnTo>
                    <a:pt x="8" y="23"/>
                  </a:lnTo>
                  <a:lnTo>
                    <a:pt x="16" y="23"/>
                  </a:lnTo>
                  <a:lnTo>
                    <a:pt x="16" y="15"/>
                  </a:lnTo>
                  <a:lnTo>
                    <a:pt x="16" y="6"/>
                  </a:lnTo>
                  <a:lnTo>
                    <a:pt x="16" y="15"/>
                  </a:lnTo>
                  <a:lnTo>
                    <a:pt x="8" y="0"/>
                  </a:lnTo>
                  <a:lnTo>
                    <a:pt x="0" y="15"/>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00" name="Freeform 202"/>
            <p:cNvSpPr>
              <a:spLocks/>
            </p:cNvSpPr>
            <p:nvPr/>
          </p:nvSpPr>
          <p:spPr bwMode="blackWhite">
            <a:xfrm>
              <a:off x="4537" y="2599"/>
              <a:ext cx="19" cy="19"/>
            </a:xfrm>
            <a:custGeom>
              <a:avLst/>
              <a:gdLst>
                <a:gd name="T0" fmla="*/ 0 w 17"/>
                <a:gd name="T1" fmla="*/ 0 h 17"/>
                <a:gd name="T2" fmla="*/ 25 w 17"/>
                <a:gd name="T3" fmla="*/ 25 h 17"/>
                <a:gd name="T4" fmla="*/ 25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01" name="Freeform 203"/>
            <p:cNvSpPr>
              <a:spLocks/>
            </p:cNvSpPr>
            <p:nvPr/>
          </p:nvSpPr>
          <p:spPr bwMode="blackWhite">
            <a:xfrm>
              <a:off x="4563" y="2590"/>
              <a:ext cx="47" cy="19"/>
            </a:xfrm>
            <a:custGeom>
              <a:avLst/>
              <a:gdLst>
                <a:gd name="T0" fmla="*/ 0 w 42"/>
                <a:gd name="T1" fmla="*/ 13 h 18"/>
                <a:gd name="T2" fmla="*/ 64 w 42"/>
                <a:gd name="T3" fmla="*/ 21 h 18"/>
                <a:gd name="T4" fmla="*/ 50 w 42"/>
                <a:gd name="T5" fmla="*/ 13 h 18"/>
                <a:gd name="T6" fmla="*/ 39 w 42"/>
                <a:gd name="T7" fmla="*/ 0 h 18"/>
                <a:gd name="T8" fmla="*/ 11 w 42"/>
                <a:gd name="T9" fmla="*/ 0 h 18"/>
                <a:gd name="T10" fmla="*/ 0 w 42"/>
                <a:gd name="T11" fmla="*/ 13 h 18"/>
                <a:gd name="T12" fmla="*/ 0 60000 65536"/>
                <a:gd name="T13" fmla="*/ 0 60000 65536"/>
                <a:gd name="T14" fmla="*/ 0 60000 65536"/>
                <a:gd name="T15" fmla="*/ 0 60000 65536"/>
                <a:gd name="T16" fmla="*/ 0 60000 65536"/>
                <a:gd name="T17" fmla="*/ 0 60000 65536"/>
                <a:gd name="T18" fmla="*/ 0 w 42"/>
                <a:gd name="T19" fmla="*/ 0 h 18"/>
                <a:gd name="T20" fmla="*/ 42 w 4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2" h="18">
                  <a:moveTo>
                    <a:pt x="0" y="9"/>
                  </a:moveTo>
                  <a:lnTo>
                    <a:pt x="41" y="17"/>
                  </a:lnTo>
                  <a:lnTo>
                    <a:pt x="32" y="9"/>
                  </a:lnTo>
                  <a:lnTo>
                    <a:pt x="25" y="0"/>
                  </a:lnTo>
                  <a:lnTo>
                    <a:pt x="7" y="0"/>
                  </a:lnTo>
                  <a:lnTo>
                    <a:pt x="0" y="9"/>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02" name="Freeform 204"/>
            <p:cNvSpPr>
              <a:spLocks/>
            </p:cNvSpPr>
            <p:nvPr/>
          </p:nvSpPr>
          <p:spPr bwMode="blackWhite">
            <a:xfrm>
              <a:off x="4456" y="2289"/>
              <a:ext cx="55" cy="81"/>
            </a:xfrm>
            <a:custGeom>
              <a:avLst/>
              <a:gdLst>
                <a:gd name="T0" fmla="*/ 0 w 50"/>
                <a:gd name="T1" fmla="*/ 47 h 73"/>
                <a:gd name="T2" fmla="*/ 0 w 50"/>
                <a:gd name="T3" fmla="*/ 71 h 73"/>
                <a:gd name="T4" fmla="*/ 12 w 50"/>
                <a:gd name="T5" fmla="*/ 83 h 73"/>
                <a:gd name="T6" fmla="*/ 12 w 50"/>
                <a:gd name="T7" fmla="*/ 99 h 73"/>
                <a:gd name="T8" fmla="*/ 25 w 50"/>
                <a:gd name="T9" fmla="*/ 99 h 73"/>
                <a:gd name="T10" fmla="*/ 36 w 50"/>
                <a:gd name="T11" fmla="*/ 99 h 73"/>
                <a:gd name="T12" fmla="*/ 48 w 50"/>
                <a:gd name="T13" fmla="*/ 110 h 73"/>
                <a:gd name="T14" fmla="*/ 48 w 50"/>
                <a:gd name="T15" fmla="*/ 99 h 73"/>
                <a:gd name="T16" fmla="*/ 58 w 50"/>
                <a:gd name="T17" fmla="*/ 110 h 73"/>
                <a:gd name="T18" fmla="*/ 72 w 50"/>
                <a:gd name="T19" fmla="*/ 110 h 73"/>
                <a:gd name="T20" fmla="*/ 58 w 50"/>
                <a:gd name="T21" fmla="*/ 99 h 73"/>
                <a:gd name="T22" fmla="*/ 72 w 50"/>
                <a:gd name="T23" fmla="*/ 99 h 73"/>
                <a:gd name="T24" fmla="*/ 48 w 50"/>
                <a:gd name="T25" fmla="*/ 83 h 73"/>
                <a:gd name="T26" fmla="*/ 36 w 50"/>
                <a:gd name="T27" fmla="*/ 99 h 73"/>
                <a:gd name="T28" fmla="*/ 25 w 50"/>
                <a:gd name="T29" fmla="*/ 71 h 73"/>
                <a:gd name="T30" fmla="*/ 48 w 50"/>
                <a:gd name="T31" fmla="*/ 37 h 73"/>
                <a:gd name="T32" fmla="*/ 36 w 50"/>
                <a:gd name="T33" fmla="*/ 23 h 73"/>
                <a:gd name="T34" fmla="*/ 48 w 50"/>
                <a:gd name="T35" fmla="*/ 0 h 73"/>
                <a:gd name="T36" fmla="*/ 36 w 50"/>
                <a:gd name="T37" fmla="*/ 11 h 73"/>
                <a:gd name="T38" fmla="*/ 12 w 50"/>
                <a:gd name="T39" fmla="*/ 0 h 73"/>
                <a:gd name="T40" fmla="*/ 0 w 50"/>
                <a:gd name="T41" fmla="*/ 47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73"/>
                <a:gd name="T65" fmla="*/ 50 w 50"/>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73">
                  <a:moveTo>
                    <a:pt x="0" y="31"/>
                  </a:moveTo>
                  <a:lnTo>
                    <a:pt x="0" y="47"/>
                  </a:lnTo>
                  <a:lnTo>
                    <a:pt x="8" y="55"/>
                  </a:lnTo>
                  <a:lnTo>
                    <a:pt x="8" y="65"/>
                  </a:lnTo>
                  <a:lnTo>
                    <a:pt x="17" y="65"/>
                  </a:lnTo>
                  <a:lnTo>
                    <a:pt x="25" y="65"/>
                  </a:lnTo>
                  <a:lnTo>
                    <a:pt x="33" y="72"/>
                  </a:lnTo>
                  <a:lnTo>
                    <a:pt x="33" y="65"/>
                  </a:lnTo>
                  <a:lnTo>
                    <a:pt x="40" y="72"/>
                  </a:lnTo>
                  <a:lnTo>
                    <a:pt x="49" y="72"/>
                  </a:lnTo>
                  <a:lnTo>
                    <a:pt x="40" y="65"/>
                  </a:lnTo>
                  <a:lnTo>
                    <a:pt x="49" y="65"/>
                  </a:lnTo>
                  <a:lnTo>
                    <a:pt x="33" y="55"/>
                  </a:lnTo>
                  <a:lnTo>
                    <a:pt x="25" y="65"/>
                  </a:lnTo>
                  <a:lnTo>
                    <a:pt x="17" y="47"/>
                  </a:lnTo>
                  <a:lnTo>
                    <a:pt x="33" y="24"/>
                  </a:lnTo>
                  <a:lnTo>
                    <a:pt x="25" y="15"/>
                  </a:lnTo>
                  <a:lnTo>
                    <a:pt x="33" y="0"/>
                  </a:lnTo>
                  <a:lnTo>
                    <a:pt x="25" y="7"/>
                  </a:lnTo>
                  <a:lnTo>
                    <a:pt x="8" y="0"/>
                  </a:lnTo>
                  <a:lnTo>
                    <a:pt x="0" y="31"/>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03" name="Freeform 205"/>
            <p:cNvSpPr>
              <a:spLocks/>
            </p:cNvSpPr>
            <p:nvPr/>
          </p:nvSpPr>
          <p:spPr bwMode="blackWhite">
            <a:xfrm>
              <a:off x="4411" y="2396"/>
              <a:ext cx="39" cy="45"/>
            </a:xfrm>
            <a:custGeom>
              <a:avLst/>
              <a:gdLst>
                <a:gd name="T0" fmla="*/ 0 w 35"/>
                <a:gd name="T1" fmla="*/ 58 h 41"/>
                <a:gd name="T2" fmla="*/ 52 w 35"/>
                <a:gd name="T3" fmla="*/ 12 h 41"/>
                <a:gd name="T4" fmla="*/ 52 w 35"/>
                <a:gd name="T5" fmla="*/ 0 h 41"/>
                <a:gd name="T6" fmla="*/ 0 w 35"/>
                <a:gd name="T7" fmla="*/ 58 h 41"/>
                <a:gd name="T8" fmla="*/ 0 60000 65536"/>
                <a:gd name="T9" fmla="*/ 0 60000 65536"/>
                <a:gd name="T10" fmla="*/ 0 60000 65536"/>
                <a:gd name="T11" fmla="*/ 0 60000 65536"/>
                <a:gd name="T12" fmla="*/ 0 w 35"/>
                <a:gd name="T13" fmla="*/ 0 h 41"/>
                <a:gd name="T14" fmla="*/ 35 w 35"/>
                <a:gd name="T15" fmla="*/ 41 h 41"/>
              </a:gdLst>
              <a:ahLst/>
              <a:cxnLst>
                <a:cxn ang="T8">
                  <a:pos x="T0" y="T1"/>
                </a:cxn>
                <a:cxn ang="T9">
                  <a:pos x="T2" y="T3"/>
                </a:cxn>
                <a:cxn ang="T10">
                  <a:pos x="T4" y="T5"/>
                </a:cxn>
                <a:cxn ang="T11">
                  <a:pos x="T6" y="T7"/>
                </a:cxn>
              </a:cxnLst>
              <a:rect l="T12" t="T13" r="T14" b="T15"/>
              <a:pathLst>
                <a:path w="35" h="41">
                  <a:moveTo>
                    <a:pt x="0" y="40"/>
                  </a:moveTo>
                  <a:lnTo>
                    <a:pt x="34" y="8"/>
                  </a:lnTo>
                  <a:lnTo>
                    <a:pt x="34" y="0"/>
                  </a:lnTo>
                  <a:lnTo>
                    <a:pt x="0" y="4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04" name="Freeform 206"/>
            <p:cNvSpPr>
              <a:spLocks/>
            </p:cNvSpPr>
            <p:nvPr/>
          </p:nvSpPr>
          <p:spPr bwMode="blackWhite">
            <a:xfrm>
              <a:off x="4456" y="2369"/>
              <a:ext cx="19" cy="18"/>
            </a:xfrm>
            <a:custGeom>
              <a:avLst/>
              <a:gdLst>
                <a:gd name="T0" fmla="*/ 0 w 18"/>
                <a:gd name="T1" fmla="*/ 0 h 17"/>
                <a:gd name="T2" fmla="*/ 21 w 18"/>
                <a:gd name="T3" fmla="*/ 20 h 17"/>
                <a:gd name="T4" fmla="*/ 21 w 18"/>
                <a:gd name="T5" fmla="*/ 8 h 17"/>
                <a:gd name="T6" fmla="*/ 21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0"/>
                  </a:moveTo>
                  <a:lnTo>
                    <a:pt x="17" y="16"/>
                  </a:lnTo>
                  <a:lnTo>
                    <a:pt x="17" y="8"/>
                  </a:lnTo>
                  <a:lnTo>
                    <a:pt x="17" y="0"/>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05" name="Freeform 207"/>
            <p:cNvSpPr>
              <a:spLocks/>
            </p:cNvSpPr>
            <p:nvPr/>
          </p:nvSpPr>
          <p:spPr bwMode="blackWhite">
            <a:xfrm>
              <a:off x="4519" y="2375"/>
              <a:ext cx="19" cy="38"/>
            </a:xfrm>
            <a:custGeom>
              <a:avLst/>
              <a:gdLst>
                <a:gd name="T0" fmla="*/ 0 w 17"/>
                <a:gd name="T1" fmla="*/ 0 h 33"/>
                <a:gd name="T2" fmla="*/ 11 w 17"/>
                <a:gd name="T3" fmla="*/ 12 h 33"/>
                <a:gd name="T4" fmla="*/ 0 w 17"/>
                <a:gd name="T5" fmla="*/ 30 h 33"/>
                <a:gd name="T6" fmla="*/ 0 w 17"/>
                <a:gd name="T7" fmla="*/ 44 h 33"/>
                <a:gd name="T8" fmla="*/ 0 w 17"/>
                <a:gd name="T9" fmla="*/ 58 h 33"/>
                <a:gd name="T10" fmla="*/ 11 w 17"/>
                <a:gd name="T11" fmla="*/ 58 h 33"/>
                <a:gd name="T12" fmla="*/ 11 w 17"/>
                <a:gd name="T13" fmla="*/ 30 h 33"/>
                <a:gd name="T14" fmla="*/ 25 w 17"/>
                <a:gd name="T15" fmla="*/ 30 h 33"/>
                <a:gd name="T16" fmla="*/ 11 w 17"/>
                <a:gd name="T17" fmla="*/ 12 h 33"/>
                <a:gd name="T18" fmla="*/ 11 w 17"/>
                <a:gd name="T19" fmla="*/ 0 h 33"/>
                <a:gd name="T20" fmla="*/ 0 w 17"/>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3"/>
                <a:gd name="T35" fmla="*/ 17 w 17"/>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3">
                  <a:moveTo>
                    <a:pt x="0" y="0"/>
                  </a:moveTo>
                  <a:lnTo>
                    <a:pt x="7" y="7"/>
                  </a:lnTo>
                  <a:lnTo>
                    <a:pt x="0" y="17"/>
                  </a:lnTo>
                  <a:lnTo>
                    <a:pt x="0" y="25"/>
                  </a:lnTo>
                  <a:lnTo>
                    <a:pt x="0" y="32"/>
                  </a:lnTo>
                  <a:lnTo>
                    <a:pt x="7" y="32"/>
                  </a:lnTo>
                  <a:lnTo>
                    <a:pt x="7" y="17"/>
                  </a:lnTo>
                  <a:lnTo>
                    <a:pt x="16" y="17"/>
                  </a:lnTo>
                  <a:lnTo>
                    <a:pt x="7" y="7"/>
                  </a:lnTo>
                  <a:lnTo>
                    <a:pt x="7" y="0"/>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06" name="Freeform 208"/>
            <p:cNvSpPr>
              <a:spLocks/>
            </p:cNvSpPr>
            <p:nvPr/>
          </p:nvSpPr>
          <p:spPr bwMode="blackWhite">
            <a:xfrm>
              <a:off x="4483" y="2384"/>
              <a:ext cx="37" cy="47"/>
            </a:xfrm>
            <a:custGeom>
              <a:avLst/>
              <a:gdLst>
                <a:gd name="T0" fmla="*/ 0 w 34"/>
                <a:gd name="T1" fmla="*/ 28 h 42"/>
                <a:gd name="T2" fmla="*/ 12 w 34"/>
                <a:gd name="T3" fmla="*/ 28 h 42"/>
                <a:gd name="T4" fmla="*/ 12 w 34"/>
                <a:gd name="T5" fmla="*/ 39 h 42"/>
                <a:gd name="T6" fmla="*/ 21 w 34"/>
                <a:gd name="T7" fmla="*/ 64 h 42"/>
                <a:gd name="T8" fmla="*/ 21 w 34"/>
                <a:gd name="T9" fmla="*/ 54 h 42"/>
                <a:gd name="T10" fmla="*/ 21 w 34"/>
                <a:gd name="T11" fmla="*/ 39 h 42"/>
                <a:gd name="T12" fmla="*/ 46 w 34"/>
                <a:gd name="T13" fmla="*/ 54 h 42"/>
                <a:gd name="T14" fmla="*/ 46 w 34"/>
                <a:gd name="T15" fmla="*/ 39 h 42"/>
                <a:gd name="T16" fmla="*/ 33 w 34"/>
                <a:gd name="T17" fmla="*/ 39 h 42"/>
                <a:gd name="T18" fmla="*/ 33 w 34"/>
                <a:gd name="T19" fmla="*/ 15 h 42"/>
                <a:gd name="T20" fmla="*/ 21 w 34"/>
                <a:gd name="T21" fmla="*/ 28 h 42"/>
                <a:gd name="T22" fmla="*/ 21 w 34"/>
                <a:gd name="T23" fmla="*/ 15 h 42"/>
                <a:gd name="T24" fmla="*/ 12 w 34"/>
                <a:gd name="T25" fmla="*/ 0 h 42"/>
                <a:gd name="T26" fmla="*/ 0 w 34"/>
                <a:gd name="T27" fmla="*/ 0 h 42"/>
                <a:gd name="T28" fmla="*/ 0 w 34"/>
                <a:gd name="T29" fmla="*/ 28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42"/>
                <a:gd name="T47" fmla="*/ 34 w 34"/>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42">
                  <a:moveTo>
                    <a:pt x="0" y="18"/>
                  </a:moveTo>
                  <a:lnTo>
                    <a:pt x="8" y="18"/>
                  </a:lnTo>
                  <a:lnTo>
                    <a:pt x="8" y="25"/>
                  </a:lnTo>
                  <a:lnTo>
                    <a:pt x="15" y="41"/>
                  </a:lnTo>
                  <a:lnTo>
                    <a:pt x="15" y="34"/>
                  </a:lnTo>
                  <a:lnTo>
                    <a:pt x="15" y="25"/>
                  </a:lnTo>
                  <a:lnTo>
                    <a:pt x="33" y="34"/>
                  </a:lnTo>
                  <a:lnTo>
                    <a:pt x="33" y="25"/>
                  </a:lnTo>
                  <a:lnTo>
                    <a:pt x="24" y="25"/>
                  </a:lnTo>
                  <a:lnTo>
                    <a:pt x="24" y="10"/>
                  </a:lnTo>
                  <a:lnTo>
                    <a:pt x="15" y="18"/>
                  </a:lnTo>
                  <a:lnTo>
                    <a:pt x="15" y="10"/>
                  </a:lnTo>
                  <a:lnTo>
                    <a:pt x="8" y="0"/>
                  </a:lnTo>
                  <a:lnTo>
                    <a:pt x="0" y="0"/>
                  </a:lnTo>
                  <a:lnTo>
                    <a:pt x="0" y="1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07" name="Freeform 209"/>
            <p:cNvSpPr>
              <a:spLocks/>
            </p:cNvSpPr>
            <p:nvPr/>
          </p:nvSpPr>
          <p:spPr bwMode="blackWhite">
            <a:xfrm>
              <a:off x="4483" y="2412"/>
              <a:ext cx="62" cy="64"/>
            </a:xfrm>
            <a:custGeom>
              <a:avLst/>
              <a:gdLst>
                <a:gd name="T0" fmla="*/ 0 w 56"/>
                <a:gd name="T1" fmla="*/ 55 h 59"/>
                <a:gd name="T2" fmla="*/ 12 w 56"/>
                <a:gd name="T3" fmla="*/ 47 h 59"/>
                <a:gd name="T4" fmla="*/ 23 w 56"/>
                <a:gd name="T5" fmla="*/ 47 h 59"/>
                <a:gd name="T6" fmla="*/ 37 w 56"/>
                <a:gd name="T7" fmla="*/ 47 h 59"/>
                <a:gd name="T8" fmla="*/ 50 w 56"/>
                <a:gd name="T9" fmla="*/ 47 h 59"/>
                <a:gd name="T10" fmla="*/ 37 w 56"/>
                <a:gd name="T11" fmla="*/ 67 h 59"/>
                <a:gd name="T12" fmla="*/ 60 w 56"/>
                <a:gd name="T13" fmla="*/ 80 h 59"/>
                <a:gd name="T14" fmla="*/ 73 w 56"/>
                <a:gd name="T15" fmla="*/ 67 h 59"/>
                <a:gd name="T16" fmla="*/ 60 w 56"/>
                <a:gd name="T17" fmla="*/ 55 h 59"/>
                <a:gd name="T18" fmla="*/ 73 w 56"/>
                <a:gd name="T19" fmla="*/ 47 h 59"/>
                <a:gd name="T20" fmla="*/ 83 w 56"/>
                <a:gd name="T21" fmla="*/ 67 h 59"/>
                <a:gd name="T22" fmla="*/ 83 w 56"/>
                <a:gd name="T23" fmla="*/ 47 h 59"/>
                <a:gd name="T24" fmla="*/ 83 w 56"/>
                <a:gd name="T25" fmla="*/ 22 h 59"/>
                <a:gd name="T26" fmla="*/ 60 w 56"/>
                <a:gd name="T27" fmla="*/ 0 h 59"/>
                <a:gd name="T28" fmla="*/ 60 w 56"/>
                <a:gd name="T29" fmla="*/ 22 h 59"/>
                <a:gd name="T30" fmla="*/ 50 w 56"/>
                <a:gd name="T31" fmla="*/ 22 h 59"/>
                <a:gd name="T32" fmla="*/ 37 w 56"/>
                <a:gd name="T33" fmla="*/ 34 h 59"/>
                <a:gd name="T34" fmla="*/ 23 w 56"/>
                <a:gd name="T35" fmla="*/ 22 h 59"/>
                <a:gd name="T36" fmla="*/ 0 w 56"/>
                <a:gd name="T37" fmla="*/ 47 h 59"/>
                <a:gd name="T38" fmla="*/ 0 w 56"/>
                <a:gd name="T39" fmla="*/ 55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59"/>
                <a:gd name="T62" fmla="*/ 56 w 56"/>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59">
                  <a:moveTo>
                    <a:pt x="0" y="40"/>
                  </a:moveTo>
                  <a:lnTo>
                    <a:pt x="8" y="34"/>
                  </a:lnTo>
                  <a:lnTo>
                    <a:pt x="15" y="34"/>
                  </a:lnTo>
                  <a:lnTo>
                    <a:pt x="24" y="34"/>
                  </a:lnTo>
                  <a:lnTo>
                    <a:pt x="33" y="34"/>
                  </a:lnTo>
                  <a:lnTo>
                    <a:pt x="24" y="49"/>
                  </a:lnTo>
                  <a:lnTo>
                    <a:pt x="40" y="58"/>
                  </a:lnTo>
                  <a:lnTo>
                    <a:pt x="49" y="49"/>
                  </a:lnTo>
                  <a:lnTo>
                    <a:pt x="40" y="40"/>
                  </a:lnTo>
                  <a:lnTo>
                    <a:pt x="49" y="34"/>
                  </a:lnTo>
                  <a:lnTo>
                    <a:pt x="55" y="49"/>
                  </a:lnTo>
                  <a:lnTo>
                    <a:pt x="55" y="34"/>
                  </a:lnTo>
                  <a:lnTo>
                    <a:pt x="55" y="16"/>
                  </a:lnTo>
                  <a:lnTo>
                    <a:pt x="40" y="0"/>
                  </a:lnTo>
                  <a:lnTo>
                    <a:pt x="40" y="16"/>
                  </a:lnTo>
                  <a:lnTo>
                    <a:pt x="33" y="16"/>
                  </a:lnTo>
                  <a:lnTo>
                    <a:pt x="24" y="25"/>
                  </a:lnTo>
                  <a:lnTo>
                    <a:pt x="15" y="16"/>
                  </a:lnTo>
                  <a:lnTo>
                    <a:pt x="0" y="34"/>
                  </a:lnTo>
                  <a:lnTo>
                    <a:pt x="0" y="4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08" name="Freeform 210"/>
            <p:cNvSpPr>
              <a:spLocks/>
            </p:cNvSpPr>
            <p:nvPr/>
          </p:nvSpPr>
          <p:spPr bwMode="blackWhite">
            <a:xfrm>
              <a:off x="4848" y="2608"/>
              <a:ext cx="63" cy="37"/>
            </a:xfrm>
            <a:custGeom>
              <a:avLst/>
              <a:gdLst>
                <a:gd name="T0" fmla="*/ 0 w 57"/>
                <a:gd name="T1" fmla="*/ 25 h 33"/>
                <a:gd name="T2" fmla="*/ 24 w 57"/>
                <a:gd name="T3" fmla="*/ 50 h 33"/>
                <a:gd name="T4" fmla="*/ 51 w 57"/>
                <a:gd name="T5" fmla="*/ 50 h 33"/>
                <a:gd name="T6" fmla="*/ 73 w 57"/>
                <a:gd name="T7" fmla="*/ 37 h 33"/>
                <a:gd name="T8" fmla="*/ 84 w 57"/>
                <a:gd name="T9" fmla="*/ 12 h 33"/>
                <a:gd name="T10" fmla="*/ 84 w 57"/>
                <a:gd name="T11" fmla="*/ 0 h 33"/>
                <a:gd name="T12" fmla="*/ 73 w 57"/>
                <a:gd name="T13" fmla="*/ 0 h 33"/>
                <a:gd name="T14" fmla="*/ 73 w 57"/>
                <a:gd name="T15" fmla="*/ 25 h 33"/>
                <a:gd name="T16" fmla="*/ 61 w 57"/>
                <a:gd name="T17" fmla="*/ 25 h 33"/>
                <a:gd name="T18" fmla="*/ 51 w 57"/>
                <a:gd name="T19" fmla="*/ 25 h 33"/>
                <a:gd name="T20" fmla="*/ 0 w 57"/>
                <a:gd name="T21" fmla="*/ 25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33"/>
                <a:gd name="T35" fmla="*/ 57 w 57"/>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33">
                  <a:moveTo>
                    <a:pt x="0" y="16"/>
                  </a:moveTo>
                  <a:lnTo>
                    <a:pt x="16" y="32"/>
                  </a:lnTo>
                  <a:lnTo>
                    <a:pt x="34" y="32"/>
                  </a:lnTo>
                  <a:lnTo>
                    <a:pt x="49" y="23"/>
                  </a:lnTo>
                  <a:lnTo>
                    <a:pt x="56" y="8"/>
                  </a:lnTo>
                  <a:lnTo>
                    <a:pt x="56" y="0"/>
                  </a:lnTo>
                  <a:lnTo>
                    <a:pt x="49" y="0"/>
                  </a:lnTo>
                  <a:lnTo>
                    <a:pt x="49" y="16"/>
                  </a:lnTo>
                  <a:lnTo>
                    <a:pt x="41" y="16"/>
                  </a:lnTo>
                  <a:lnTo>
                    <a:pt x="34" y="16"/>
                  </a:lnTo>
                  <a:lnTo>
                    <a:pt x="0"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09" name="Freeform 211"/>
            <p:cNvSpPr>
              <a:spLocks/>
            </p:cNvSpPr>
            <p:nvPr/>
          </p:nvSpPr>
          <p:spPr bwMode="blackWhite">
            <a:xfrm>
              <a:off x="4894" y="2599"/>
              <a:ext cx="26" cy="19"/>
            </a:xfrm>
            <a:custGeom>
              <a:avLst/>
              <a:gdLst>
                <a:gd name="T0" fmla="*/ 0 w 25"/>
                <a:gd name="T1" fmla="*/ 0 h 17"/>
                <a:gd name="T2" fmla="*/ 19 w 25"/>
                <a:gd name="T3" fmla="*/ 12 h 17"/>
                <a:gd name="T4" fmla="*/ 28 w 25"/>
                <a:gd name="T5" fmla="*/ 25 h 17"/>
                <a:gd name="T6" fmla="*/ 28 w 25"/>
                <a:gd name="T7" fmla="*/ 12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15" y="8"/>
                  </a:lnTo>
                  <a:lnTo>
                    <a:pt x="24" y="16"/>
                  </a:lnTo>
                  <a:lnTo>
                    <a:pt x="24" y="8"/>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10" name="Freeform 212"/>
            <p:cNvSpPr>
              <a:spLocks/>
            </p:cNvSpPr>
            <p:nvPr/>
          </p:nvSpPr>
          <p:spPr bwMode="blackWhite">
            <a:xfrm>
              <a:off x="4946" y="2626"/>
              <a:ext cx="20" cy="28"/>
            </a:xfrm>
            <a:custGeom>
              <a:avLst/>
              <a:gdLst>
                <a:gd name="T0" fmla="*/ 0 w 18"/>
                <a:gd name="T1" fmla="*/ 0 h 25"/>
                <a:gd name="T2" fmla="*/ 12 w 18"/>
                <a:gd name="T3" fmla="*/ 38 h 25"/>
                <a:gd name="T4" fmla="*/ 26 w 18"/>
                <a:gd name="T5" fmla="*/ 25 h 25"/>
                <a:gd name="T6" fmla="*/ 0 w 18"/>
                <a:gd name="T7" fmla="*/ 0 h 25"/>
                <a:gd name="T8" fmla="*/ 0 60000 65536"/>
                <a:gd name="T9" fmla="*/ 0 60000 65536"/>
                <a:gd name="T10" fmla="*/ 0 60000 65536"/>
                <a:gd name="T11" fmla="*/ 0 60000 65536"/>
                <a:gd name="T12" fmla="*/ 0 w 18"/>
                <a:gd name="T13" fmla="*/ 0 h 25"/>
                <a:gd name="T14" fmla="*/ 18 w 18"/>
                <a:gd name="T15" fmla="*/ 25 h 25"/>
              </a:gdLst>
              <a:ahLst/>
              <a:cxnLst>
                <a:cxn ang="T8">
                  <a:pos x="T0" y="T1"/>
                </a:cxn>
                <a:cxn ang="T9">
                  <a:pos x="T2" y="T3"/>
                </a:cxn>
                <a:cxn ang="T10">
                  <a:pos x="T4" y="T5"/>
                </a:cxn>
                <a:cxn ang="T11">
                  <a:pos x="T6" y="T7"/>
                </a:cxn>
              </a:cxnLst>
              <a:rect l="T12" t="T13" r="T14" b="T15"/>
              <a:pathLst>
                <a:path w="18" h="25">
                  <a:moveTo>
                    <a:pt x="0" y="0"/>
                  </a:moveTo>
                  <a:lnTo>
                    <a:pt x="8" y="24"/>
                  </a:lnTo>
                  <a:lnTo>
                    <a:pt x="17" y="16"/>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11" name="Freeform 213"/>
            <p:cNvSpPr>
              <a:spLocks/>
            </p:cNvSpPr>
            <p:nvPr/>
          </p:nvSpPr>
          <p:spPr bwMode="blackWhite">
            <a:xfrm>
              <a:off x="5008" y="2678"/>
              <a:ext cx="19" cy="19"/>
            </a:xfrm>
            <a:custGeom>
              <a:avLst/>
              <a:gdLst>
                <a:gd name="T0" fmla="*/ 0 w 17"/>
                <a:gd name="T1" fmla="*/ 0 h 17"/>
                <a:gd name="T2" fmla="*/ 0 w 17"/>
                <a:gd name="T3" fmla="*/ 25 h 17"/>
                <a:gd name="T4" fmla="*/ 25 w 17"/>
                <a:gd name="T5" fmla="*/ 2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12" name="Freeform 214"/>
            <p:cNvSpPr>
              <a:spLocks/>
            </p:cNvSpPr>
            <p:nvPr/>
          </p:nvSpPr>
          <p:spPr bwMode="blackWhite">
            <a:xfrm>
              <a:off x="846" y="997"/>
              <a:ext cx="262" cy="223"/>
            </a:xfrm>
            <a:custGeom>
              <a:avLst/>
              <a:gdLst>
                <a:gd name="T0" fmla="*/ 0 w 237"/>
                <a:gd name="T1" fmla="*/ 131 h 203"/>
                <a:gd name="T2" fmla="*/ 24 w 237"/>
                <a:gd name="T3" fmla="*/ 143 h 203"/>
                <a:gd name="T4" fmla="*/ 13 w 237"/>
                <a:gd name="T5" fmla="*/ 165 h 203"/>
                <a:gd name="T6" fmla="*/ 38 w 237"/>
                <a:gd name="T7" fmla="*/ 176 h 203"/>
                <a:gd name="T8" fmla="*/ 97 w 237"/>
                <a:gd name="T9" fmla="*/ 176 h 203"/>
                <a:gd name="T10" fmla="*/ 120 w 237"/>
                <a:gd name="T11" fmla="*/ 203 h 203"/>
                <a:gd name="T12" fmla="*/ 97 w 237"/>
                <a:gd name="T13" fmla="*/ 212 h 203"/>
                <a:gd name="T14" fmla="*/ 38 w 237"/>
                <a:gd name="T15" fmla="*/ 212 h 203"/>
                <a:gd name="T16" fmla="*/ 51 w 237"/>
                <a:gd name="T17" fmla="*/ 247 h 203"/>
                <a:gd name="T18" fmla="*/ 73 w 237"/>
                <a:gd name="T19" fmla="*/ 257 h 203"/>
                <a:gd name="T20" fmla="*/ 97 w 237"/>
                <a:gd name="T21" fmla="*/ 257 h 203"/>
                <a:gd name="T22" fmla="*/ 112 w 237"/>
                <a:gd name="T23" fmla="*/ 294 h 203"/>
                <a:gd name="T24" fmla="*/ 170 w 237"/>
                <a:gd name="T25" fmla="*/ 283 h 203"/>
                <a:gd name="T26" fmla="*/ 231 w 237"/>
                <a:gd name="T27" fmla="*/ 257 h 203"/>
                <a:gd name="T28" fmla="*/ 242 w 237"/>
                <a:gd name="T29" fmla="*/ 247 h 203"/>
                <a:gd name="T30" fmla="*/ 293 w 237"/>
                <a:gd name="T31" fmla="*/ 283 h 203"/>
                <a:gd name="T32" fmla="*/ 315 w 237"/>
                <a:gd name="T33" fmla="*/ 270 h 203"/>
                <a:gd name="T34" fmla="*/ 328 w 237"/>
                <a:gd name="T35" fmla="*/ 257 h 203"/>
                <a:gd name="T36" fmla="*/ 328 w 237"/>
                <a:gd name="T37" fmla="*/ 236 h 203"/>
                <a:gd name="T38" fmla="*/ 338 w 237"/>
                <a:gd name="T39" fmla="*/ 236 h 203"/>
                <a:gd name="T40" fmla="*/ 353 w 237"/>
                <a:gd name="T41" fmla="*/ 212 h 203"/>
                <a:gd name="T42" fmla="*/ 293 w 237"/>
                <a:gd name="T43" fmla="*/ 176 h 203"/>
                <a:gd name="T44" fmla="*/ 269 w 237"/>
                <a:gd name="T45" fmla="*/ 165 h 203"/>
                <a:gd name="T46" fmla="*/ 269 w 237"/>
                <a:gd name="T47" fmla="*/ 131 h 203"/>
                <a:gd name="T48" fmla="*/ 255 w 237"/>
                <a:gd name="T49" fmla="*/ 71 h 203"/>
                <a:gd name="T50" fmla="*/ 279 w 237"/>
                <a:gd name="T51" fmla="*/ 12 h 203"/>
                <a:gd name="T52" fmla="*/ 269 w 237"/>
                <a:gd name="T53" fmla="*/ 0 h 203"/>
                <a:gd name="T54" fmla="*/ 231 w 237"/>
                <a:gd name="T55" fmla="*/ 0 h 203"/>
                <a:gd name="T56" fmla="*/ 208 w 237"/>
                <a:gd name="T57" fmla="*/ 58 h 203"/>
                <a:gd name="T58" fmla="*/ 181 w 237"/>
                <a:gd name="T59" fmla="*/ 48 h 203"/>
                <a:gd name="T60" fmla="*/ 158 w 237"/>
                <a:gd name="T61" fmla="*/ 48 h 203"/>
                <a:gd name="T62" fmla="*/ 132 w 237"/>
                <a:gd name="T63" fmla="*/ 36 h 203"/>
                <a:gd name="T64" fmla="*/ 112 w 237"/>
                <a:gd name="T65" fmla="*/ 58 h 203"/>
                <a:gd name="T66" fmla="*/ 97 w 237"/>
                <a:gd name="T67" fmla="*/ 22 h 203"/>
                <a:gd name="T68" fmla="*/ 73 w 237"/>
                <a:gd name="T69" fmla="*/ 22 h 203"/>
                <a:gd name="T70" fmla="*/ 13 w 237"/>
                <a:gd name="T71" fmla="*/ 71 h 203"/>
                <a:gd name="T72" fmla="*/ 13 w 237"/>
                <a:gd name="T73" fmla="*/ 82 h 203"/>
                <a:gd name="T74" fmla="*/ 0 w 237"/>
                <a:gd name="T75" fmla="*/ 108 h 203"/>
                <a:gd name="T76" fmla="*/ 0 w 237"/>
                <a:gd name="T77" fmla="*/ 131 h 2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7"/>
                <a:gd name="T118" fmla="*/ 0 h 203"/>
                <a:gd name="T119" fmla="*/ 237 w 237"/>
                <a:gd name="T120" fmla="*/ 203 h 2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7" h="203">
                  <a:moveTo>
                    <a:pt x="0" y="89"/>
                  </a:moveTo>
                  <a:lnTo>
                    <a:pt x="16" y="97"/>
                  </a:lnTo>
                  <a:lnTo>
                    <a:pt x="9" y="114"/>
                  </a:lnTo>
                  <a:lnTo>
                    <a:pt x="25" y="121"/>
                  </a:lnTo>
                  <a:lnTo>
                    <a:pt x="65" y="121"/>
                  </a:lnTo>
                  <a:lnTo>
                    <a:pt x="81" y="139"/>
                  </a:lnTo>
                  <a:lnTo>
                    <a:pt x="65" y="146"/>
                  </a:lnTo>
                  <a:lnTo>
                    <a:pt x="25" y="146"/>
                  </a:lnTo>
                  <a:lnTo>
                    <a:pt x="34" y="170"/>
                  </a:lnTo>
                  <a:lnTo>
                    <a:pt x="49" y="177"/>
                  </a:lnTo>
                  <a:lnTo>
                    <a:pt x="65" y="177"/>
                  </a:lnTo>
                  <a:lnTo>
                    <a:pt x="74" y="202"/>
                  </a:lnTo>
                  <a:lnTo>
                    <a:pt x="114" y="195"/>
                  </a:lnTo>
                  <a:lnTo>
                    <a:pt x="155" y="177"/>
                  </a:lnTo>
                  <a:lnTo>
                    <a:pt x="162" y="170"/>
                  </a:lnTo>
                  <a:lnTo>
                    <a:pt x="196" y="195"/>
                  </a:lnTo>
                  <a:lnTo>
                    <a:pt x="211" y="186"/>
                  </a:lnTo>
                  <a:lnTo>
                    <a:pt x="220" y="177"/>
                  </a:lnTo>
                  <a:lnTo>
                    <a:pt x="220" y="162"/>
                  </a:lnTo>
                  <a:lnTo>
                    <a:pt x="227" y="162"/>
                  </a:lnTo>
                  <a:lnTo>
                    <a:pt x="236" y="146"/>
                  </a:lnTo>
                  <a:lnTo>
                    <a:pt x="196" y="121"/>
                  </a:lnTo>
                  <a:lnTo>
                    <a:pt x="180" y="114"/>
                  </a:lnTo>
                  <a:lnTo>
                    <a:pt x="180" y="89"/>
                  </a:lnTo>
                  <a:lnTo>
                    <a:pt x="171" y="49"/>
                  </a:lnTo>
                  <a:lnTo>
                    <a:pt x="186" y="8"/>
                  </a:lnTo>
                  <a:lnTo>
                    <a:pt x="180" y="0"/>
                  </a:lnTo>
                  <a:lnTo>
                    <a:pt x="155" y="0"/>
                  </a:lnTo>
                  <a:lnTo>
                    <a:pt x="139" y="40"/>
                  </a:lnTo>
                  <a:lnTo>
                    <a:pt x="121" y="33"/>
                  </a:lnTo>
                  <a:lnTo>
                    <a:pt x="106" y="33"/>
                  </a:lnTo>
                  <a:lnTo>
                    <a:pt x="89" y="25"/>
                  </a:lnTo>
                  <a:lnTo>
                    <a:pt x="74" y="40"/>
                  </a:lnTo>
                  <a:lnTo>
                    <a:pt x="65" y="15"/>
                  </a:lnTo>
                  <a:lnTo>
                    <a:pt x="49" y="15"/>
                  </a:lnTo>
                  <a:lnTo>
                    <a:pt x="9" y="49"/>
                  </a:lnTo>
                  <a:lnTo>
                    <a:pt x="9" y="56"/>
                  </a:lnTo>
                  <a:lnTo>
                    <a:pt x="0" y="74"/>
                  </a:lnTo>
                  <a:lnTo>
                    <a:pt x="0" y="89"/>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13" name="Freeform 215"/>
            <p:cNvSpPr>
              <a:spLocks/>
            </p:cNvSpPr>
            <p:nvPr/>
          </p:nvSpPr>
          <p:spPr bwMode="blackWhite">
            <a:xfrm>
              <a:off x="1258" y="988"/>
              <a:ext cx="403" cy="454"/>
            </a:xfrm>
            <a:custGeom>
              <a:avLst/>
              <a:gdLst>
                <a:gd name="T0" fmla="*/ 49 w 367"/>
                <a:gd name="T1" fmla="*/ 214 h 414"/>
                <a:gd name="T2" fmla="*/ 145 w 367"/>
                <a:gd name="T3" fmla="*/ 236 h 414"/>
                <a:gd name="T4" fmla="*/ 190 w 367"/>
                <a:gd name="T5" fmla="*/ 248 h 414"/>
                <a:gd name="T6" fmla="*/ 212 w 367"/>
                <a:gd name="T7" fmla="*/ 214 h 414"/>
                <a:gd name="T8" fmla="*/ 260 w 367"/>
                <a:gd name="T9" fmla="*/ 270 h 414"/>
                <a:gd name="T10" fmla="*/ 271 w 367"/>
                <a:gd name="T11" fmla="*/ 283 h 414"/>
                <a:gd name="T12" fmla="*/ 307 w 367"/>
                <a:gd name="T13" fmla="*/ 327 h 414"/>
                <a:gd name="T14" fmla="*/ 284 w 367"/>
                <a:gd name="T15" fmla="*/ 422 h 414"/>
                <a:gd name="T16" fmla="*/ 284 w 367"/>
                <a:gd name="T17" fmla="*/ 459 h 414"/>
                <a:gd name="T18" fmla="*/ 225 w 367"/>
                <a:gd name="T19" fmla="*/ 469 h 414"/>
                <a:gd name="T20" fmla="*/ 212 w 367"/>
                <a:gd name="T21" fmla="*/ 507 h 414"/>
                <a:gd name="T22" fmla="*/ 260 w 367"/>
                <a:gd name="T23" fmla="*/ 493 h 414"/>
                <a:gd name="T24" fmla="*/ 329 w 367"/>
                <a:gd name="T25" fmla="*/ 527 h 414"/>
                <a:gd name="T26" fmla="*/ 380 w 367"/>
                <a:gd name="T27" fmla="*/ 574 h 414"/>
                <a:gd name="T28" fmla="*/ 438 w 367"/>
                <a:gd name="T29" fmla="*/ 598 h 414"/>
                <a:gd name="T30" fmla="*/ 390 w 367"/>
                <a:gd name="T31" fmla="*/ 540 h 414"/>
                <a:gd name="T32" fmla="*/ 450 w 367"/>
                <a:gd name="T33" fmla="*/ 564 h 414"/>
                <a:gd name="T34" fmla="*/ 474 w 367"/>
                <a:gd name="T35" fmla="*/ 527 h 414"/>
                <a:gd name="T36" fmla="*/ 460 w 367"/>
                <a:gd name="T37" fmla="*/ 493 h 414"/>
                <a:gd name="T38" fmla="*/ 415 w 367"/>
                <a:gd name="T39" fmla="*/ 434 h 414"/>
                <a:gd name="T40" fmla="*/ 450 w 367"/>
                <a:gd name="T41" fmla="*/ 434 h 414"/>
                <a:gd name="T42" fmla="*/ 484 w 367"/>
                <a:gd name="T43" fmla="*/ 469 h 414"/>
                <a:gd name="T44" fmla="*/ 508 w 367"/>
                <a:gd name="T45" fmla="*/ 446 h 414"/>
                <a:gd name="T46" fmla="*/ 460 w 367"/>
                <a:gd name="T47" fmla="*/ 327 h 414"/>
                <a:gd name="T48" fmla="*/ 402 w 367"/>
                <a:gd name="T49" fmla="*/ 304 h 414"/>
                <a:gd name="T50" fmla="*/ 427 w 367"/>
                <a:gd name="T51" fmla="*/ 270 h 414"/>
                <a:gd name="T52" fmla="*/ 415 w 367"/>
                <a:gd name="T53" fmla="*/ 236 h 414"/>
                <a:gd name="T54" fmla="*/ 366 w 367"/>
                <a:gd name="T55" fmla="*/ 189 h 414"/>
                <a:gd name="T56" fmla="*/ 321 w 367"/>
                <a:gd name="T57" fmla="*/ 140 h 414"/>
                <a:gd name="T58" fmla="*/ 284 w 367"/>
                <a:gd name="T59" fmla="*/ 84 h 414"/>
                <a:gd name="T60" fmla="*/ 225 w 367"/>
                <a:gd name="T61" fmla="*/ 71 h 414"/>
                <a:gd name="T62" fmla="*/ 177 w 367"/>
                <a:gd name="T63" fmla="*/ 84 h 414"/>
                <a:gd name="T64" fmla="*/ 165 w 367"/>
                <a:gd name="T65" fmla="*/ 71 h 414"/>
                <a:gd name="T66" fmla="*/ 153 w 367"/>
                <a:gd name="T67" fmla="*/ 13 h 414"/>
                <a:gd name="T68" fmla="*/ 132 w 367"/>
                <a:gd name="T69" fmla="*/ 0 h 414"/>
                <a:gd name="T70" fmla="*/ 71 w 367"/>
                <a:gd name="T71" fmla="*/ 107 h 414"/>
                <a:gd name="T72" fmla="*/ 58 w 367"/>
                <a:gd name="T73" fmla="*/ 121 h 414"/>
                <a:gd name="T74" fmla="*/ 86 w 367"/>
                <a:gd name="T75" fmla="*/ 25 h 414"/>
                <a:gd name="T76" fmla="*/ 49 w 367"/>
                <a:gd name="T77" fmla="*/ 0 h 414"/>
                <a:gd name="T78" fmla="*/ 0 w 367"/>
                <a:gd name="T79" fmla="*/ 94 h 4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7"/>
                <a:gd name="T121" fmla="*/ 0 h 414"/>
                <a:gd name="T122" fmla="*/ 367 w 367"/>
                <a:gd name="T123" fmla="*/ 414 h 4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7" h="414">
                  <a:moveTo>
                    <a:pt x="0" y="89"/>
                  </a:moveTo>
                  <a:lnTo>
                    <a:pt x="34" y="148"/>
                  </a:lnTo>
                  <a:lnTo>
                    <a:pt x="49" y="155"/>
                  </a:lnTo>
                  <a:lnTo>
                    <a:pt x="99" y="163"/>
                  </a:lnTo>
                  <a:lnTo>
                    <a:pt x="106" y="163"/>
                  </a:lnTo>
                  <a:lnTo>
                    <a:pt x="131" y="171"/>
                  </a:lnTo>
                  <a:lnTo>
                    <a:pt x="139" y="171"/>
                  </a:lnTo>
                  <a:lnTo>
                    <a:pt x="146" y="148"/>
                  </a:lnTo>
                  <a:lnTo>
                    <a:pt x="155" y="163"/>
                  </a:lnTo>
                  <a:lnTo>
                    <a:pt x="179" y="186"/>
                  </a:lnTo>
                  <a:lnTo>
                    <a:pt x="171" y="204"/>
                  </a:lnTo>
                  <a:lnTo>
                    <a:pt x="187" y="195"/>
                  </a:lnTo>
                  <a:lnTo>
                    <a:pt x="196" y="211"/>
                  </a:lnTo>
                  <a:lnTo>
                    <a:pt x="211" y="226"/>
                  </a:lnTo>
                  <a:lnTo>
                    <a:pt x="220" y="251"/>
                  </a:lnTo>
                  <a:lnTo>
                    <a:pt x="196" y="292"/>
                  </a:lnTo>
                  <a:lnTo>
                    <a:pt x="202" y="308"/>
                  </a:lnTo>
                  <a:lnTo>
                    <a:pt x="196" y="317"/>
                  </a:lnTo>
                  <a:lnTo>
                    <a:pt x="155" y="308"/>
                  </a:lnTo>
                  <a:lnTo>
                    <a:pt x="155" y="325"/>
                  </a:lnTo>
                  <a:lnTo>
                    <a:pt x="146" y="325"/>
                  </a:lnTo>
                  <a:lnTo>
                    <a:pt x="146" y="350"/>
                  </a:lnTo>
                  <a:lnTo>
                    <a:pt x="171" y="350"/>
                  </a:lnTo>
                  <a:lnTo>
                    <a:pt x="179" y="341"/>
                  </a:lnTo>
                  <a:lnTo>
                    <a:pt x="196" y="341"/>
                  </a:lnTo>
                  <a:lnTo>
                    <a:pt x="227" y="365"/>
                  </a:lnTo>
                  <a:lnTo>
                    <a:pt x="227" y="373"/>
                  </a:lnTo>
                  <a:lnTo>
                    <a:pt x="261" y="397"/>
                  </a:lnTo>
                  <a:lnTo>
                    <a:pt x="276" y="407"/>
                  </a:lnTo>
                  <a:lnTo>
                    <a:pt x="301" y="413"/>
                  </a:lnTo>
                  <a:lnTo>
                    <a:pt x="301" y="407"/>
                  </a:lnTo>
                  <a:lnTo>
                    <a:pt x="268" y="373"/>
                  </a:lnTo>
                  <a:lnTo>
                    <a:pt x="268" y="357"/>
                  </a:lnTo>
                  <a:lnTo>
                    <a:pt x="310" y="390"/>
                  </a:lnTo>
                  <a:lnTo>
                    <a:pt x="326" y="390"/>
                  </a:lnTo>
                  <a:lnTo>
                    <a:pt x="326" y="365"/>
                  </a:lnTo>
                  <a:lnTo>
                    <a:pt x="317" y="357"/>
                  </a:lnTo>
                  <a:lnTo>
                    <a:pt x="317" y="341"/>
                  </a:lnTo>
                  <a:lnTo>
                    <a:pt x="293" y="317"/>
                  </a:lnTo>
                  <a:lnTo>
                    <a:pt x="285" y="300"/>
                  </a:lnTo>
                  <a:lnTo>
                    <a:pt x="293" y="285"/>
                  </a:lnTo>
                  <a:lnTo>
                    <a:pt x="310" y="300"/>
                  </a:lnTo>
                  <a:lnTo>
                    <a:pt x="317" y="317"/>
                  </a:lnTo>
                  <a:lnTo>
                    <a:pt x="333" y="325"/>
                  </a:lnTo>
                  <a:lnTo>
                    <a:pt x="333" y="308"/>
                  </a:lnTo>
                  <a:lnTo>
                    <a:pt x="350" y="308"/>
                  </a:lnTo>
                  <a:lnTo>
                    <a:pt x="366" y="276"/>
                  </a:lnTo>
                  <a:lnTo>
                    <a:pt x="317" y="226"/>
                  </a:lnTo>
                  <a:lnTo>
                    <a:pt x="293" y="226"/>
                  </a:lnTo>
                  <a:lnTo>
                    <a:pt x="276" y="211"/>
                  </a:lnTo>
                  <a:lnTo>
                    <a:pt x="276" y="195"/>
                  </a:lnTo>
                  <a:lnTo>
                    <a:pt x="293" y="186"/>
                  </a:lnTo>
                  <a:lnTo>
                    <a:pt x="276" y="171"/>
                  </a:lnTo>
                  <a:lnTo>
                    <a:pt x="285" y="163"/>
                  </a:lnTo>
                  <a:lnTo>
                    <a:pt x="276" y="139"/>
                  </a:lnTo>
                  <a:lnTo>
                    <a:pt x="251" y="130"/>
                  </a:lnTo>
                  <a:lnTo>
                    <a:pt x="236" y="106"/>
                  </a:lnTo>
                  <a:lnTo>
                    <a:pt x="220" y="98"/>
                  </a:lnTo>
                  <a:lnTo>
                    <a:pt x="202" y="89"/>
                  </a:lnTo>
                  <a:lnTo>
                    <a:pt x="196" y="58"/>
                  </a:lnTo>
                  <a:lnTo>
                    <a:pt x="179" y="58"/>
                  </a:lnTo>
                  <a:lnTo>
                    <a:pt x="155" y="49"/>
                  </a:lnTo>
                  <a:lnTo>
                    <a:pt x="139" y="58"/>
                  </a:lnTo>
                  <a:lnTo>
                    <a:pt x="122" y="58"/>
                  </a:lnTo>
                  <a:lnTo>
                    <a:pt x="106" y="74"/>
                  </a:lnTo>
                  <a:lnTo>
                    <a:pt x="114" y="49"/>
                  </a:lnTo>
                  <a:lnTo>
                    <a:pt x="106" y="34"/>
                  </a:lnTo>
                  <a:lnTo>
                    <a:pt x="106" y="9"/>
                  </a:lnTo>
                  <a:lnTo>
                    <a:pt x="106" y="0"/>
                  </a:lnTo>
                  <a:lnTo>
                    <a:pt x="90" y="0"/>
                  </a:lnTo>
                  <a:lnTo>
                    <a:pt x="59" y="42"/>
                  </a:lnTo>
                  <a:lnTo>
                    <a:pt x="49" y="74"/>
                  </a:lnTo>
                  <a:lnTo>
                    <a:pt x="59" y="98"/>
                  </a:lnTo>
                  <a:lnTo>
                    <a:pt x="40" y="83"/>
                  </a:lnTo>
                  <a:lnTo>
                    <a:pt x="40" y="42"/>
                  </a:lnTo>
                  <a:lnTo>
                    <a:pt x="59" y="17"/>
                  </a:lnTo>
                  <a:lnTo>
                    <a:pt x="74" y="0"/>
                  </a:lnTo>
                  <a:lnTo>
                    <a:pt x="34" y="0"/>
                  </a:lnTo>
                  <a:lnTo>
                    <a:pt x="9" y="34"/>
                  </a:lnTo>
                  <a:lnTo>
                    <a:pt x="0" y="65"/>
                  </a:lnTo>
                  <a:lnTo>
                    <a:pt x="0" y="89"/>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14" name="Freeform 216"/>
            <p:cNvSpPr>
              <a:spLocks/>
            </p:cNvSpPr>
            <p:nvPr/>
          </p:nvSpPr>
          <p:spPr bwMode="blackWhite">
            <a:xfrm>
              <a:off x="769" y="1754"/>
              <a:ext cx="810" cy="436"/>
            </a:xfrm>
            <a:custGeom>
              <a:avLst/>
              <a:gdLst>
                <a:gd name="T0" fmla="*/ 552 w 738"/>
                <a:gd name="T1" fmla="*/ 0 h 396"/>
                <a:gd name="T2" fmla="*/ 609 w 738"/>
                <a:gd name="T3" fmla="*/ 47 h 396"/>
                <a:gd name="T4" fmla="*/ 622 w 738"/>
                <a:gd name="T5" fmla="*/ 70 h 396"/>
                <a:gd name="T6" fmla="*/ 668 w 738"/>
                <a:gd name="T7" fmla="*/ 83 h 396"/>
                <a:gd name="T8" fmla="*/ 731 w 738"/>
                <a:gd name="T9" fmla="*/ 83 h 396"/>
                <a:gd name="T10" fmla="*/ 754 w 738"/>
                <a:gd name="T11" fmla="*/ 106 h 396"/>
                <a:gd name="T12" fmla="*/ 695 w 738"/>
                <a:gd name="T13" fmla="*/ 130 h 396"/>
                <a:gd name="T14" fmla="*/ 682 w 738"/>
                <a:gd name="T15" fmla="*/ 214 h 396"/>
                <a:gd name="T16" fmla="*/ 704 w 738"/>
                <a:gd name="T17" fmla="*/ 151 h 396"/>
                <a:gd name="T18" fmla="*/ 731 w 738"/>
                <a:gd name="T19" fmla="*/ 106 h 396"/>
                <a:gd name="T20" fmla="*/ 754 w 738"/>
                <a:gd name="T21" fmla="*/ 166 h 396"/>
                <a:gd name="T22" fmla="*/ 789 w 738"/>
                <a:gd name="T23" fmla="*/ 179 h 396"/>
                <a:gd name="T24" fmla="*/ 800 w 738"/>
                <a:gd name="T25" fmla="*/ 214 h 396"/>
                <a:gd name="T26" fmla="*/ 893 w 738"/>
                <a:gd name="T27" fmla="*/ 166 h 396"/>
                <a:gd name="T28" fmla="*/ 976 w 738"/>
                <a:gd name="T29" fmla="*/ 130 h 396"/>
                <a:gd name="T30" fmla="*/ 1035 w 738"/>
                <a:gd name="T31" fmla="*/ 70 h 396"/>
                <a:gd name="T32" fmla="*/ 1059 w 738"/>
                <a:gd name="T33" fmla="*/ 106 h 396"/>
                <a:gd name="T34" fmla="*/ 1059 w 738"/>
                <a:gd name="T35" fmla="*/ 143 h 396"/>
                <a:gd name="T36" fmla="*/ 1001 w 738"/>
                <a:gd name="T37" fmla="*/ 214 h 396"/>
                <a:gd name="T38" fmla="*/ 976 w 738"/>
                <a:gd name="T39" fmla="*/ 214 h 396"/>
                <a:gd name="T40" fmla="*/ 931 w 738"/>
                <a:gd name="T41" fmla="*/ 286 h 396"/>
                <a:gd name="T42" fmla="*/ 905 w 738"/>
                <a:gd name="T43" fmla="*/ 320 h 396"/>
                <a:gd name="T44" fmla="*/ 893 w 738"/>
                <a:gd name="T45" fmla="*/ 262 h 396"/>
                <a:gd name="T46" fmla="*/ 905 w 738"/>
                <a:gd name="T47" fmla="*/ 356 h 396"/>
                <a:gd name="T48" fmla="*/ 812 w 738"/>
                <a:gd name="T49" fmla="*/ 439 h 396"/>
                <a:gd name="T50" fmla="*/ 823 w 738"/>
                <a:gd name="T51" fmla="*/ 581 h 396"/>
                <a:gd name="T52" fmla="*/ 776 w 738"/>
                <a:gd name="T53" fmla="*/ 544 h 396"/>
                <a:gd name="T54" fmla="*/ 731 w 738"/>
                <a:gd name="T55" fmla="*/ 487 h 396"/>
                <a:gd name="T56" fmla="*/ 645 w 738"/>
                <a:gd name="T57" fmla="*/ 487 h 396"/>
                <a:gd name="T58" fmla="*/ 609 w 738"/>
                <a:gd name="T59" fmla="*/ 487 h 396"/>
                <a:gd name="T60" fmla="*/ 505 w 738"/>
                <a:gd name="T61" fmla="*/ 536 h 396"/>
                <a:gd name="T62" fmla="*/ 423 w 738"/>
                <a:gd name="T63" fmla="*/ 487 h 396"/>
                <a:gd name="T64" fmla="*/ 390 w 738"/>
                <a:gd name="T65" fmla="*/ 499 h 396"/>
                <a:gd name="T66" fmla="*/ 340 w 738"/>
                <a:gd name="T67" fmla="*/ 439 h 396"/>
                <a:gd name="T68" fmla="*/ 139 w 738"/>
                <a:gd name="T69" fmla="*/ 425 h 396"/>
                <a:gd name="T70" fmla="*/ 119 w 738"/>
                <a:gd name="T71" fmla="*/ 393 h 396"/>
                <a:gd name="T72" fmla="*/ 46 w 738"/>
                <a:gd name="T73" fmla="*/ 345 h 396"/>
                <a:gd name="T74" fmla="*/ 35 w 738"/>
                <a:gd name="T75" fmla="*/ 308 h 396"/>
                <a:gd name="T76" fmla="*/ 35 w 738"/>
                <a:gd name="T77" fmla="*/ 296 h 396"/>
                <a:gd name="T78" fmla="*/ 0 w 738"/>
                <a:gd name="T79" fmla="*/ 249 h 396"/>
                <a:gd name="T80" fmla="*/ 11 w 738"/>
                <a:gd name="T81" fmla="*/ 92 h 396"/>
                <a:gd name="T82" fmla="*/ 24 w 738"/>
                <a:gd name="T83" fmla="*/ 58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8"/>
                <a:gd name="T127" fmla="*/ 0 h 396"/>
                <a:gd name="T128" fmla="*/ 738 w 738"/>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8" h="396">
                  <a:moveTo>
                    <a:pt x="24" y="8"/>
                  </a:moveTo>
                  <a:lnTo>
                    <a:pt x="373" y="8"/>
                  </a:lnTo>
                  <a:lnTo>
                    <a:pt x="380" y="0"/>
                  </a:lnTo>
                  <a:lnTo>
                    <a:pt x="389" y="16"/>
                  </a:lnTo>
                  <a:lnTo>
                    <a:pt x="405" y="16"/>
                  </a:lnTo>
                  <a:lnTo>
                    <a:pt x="420" y="32"/>
                  </a:lnTo>
                  <a:lnTo>
                    <a:pt x="445" y="32"/>
                  </a:lnTo>
                  <a:lnTo>
                    <a:pt x="414" y="56"/>
                  </a:lnTo>
                  <a:lnTo>
                    <a:pt x="429" y="48"/>
                  </a:lnTo>
                  <a:lnTo>
                    <a:pt x="438" y="56"/>
                  </a:lnTo>
                  <a:lnTo>
                    <a:pt x="461" y="48"/>
                  </a:lnTo>
                  <a:lnTo>
                    <a:pt x="461" y="56"/>
                  </a:lnTo>
                  <a:lnTo>
                    <a:pt x="470" y="48"/>
                  </a:lnTo>
                  <a:lnTo>
                    <a:pt x="479" y="56"/>
                  </a:lnTo>
                  <a:lnTo>
                    <a:pt x="504" y="56"/>
                  </a:lnTo>
                  <a:lnTo>
                    <a:pt x="510" y="56"/>
                  </a:lnTo>
                  <a:lnTo>
                    <a:pt x="519" y="63"/>
                  </a:lnTo>
                  <a:lnTo>
                    <a:pt x="519" y="72"/>
                  </a:lnTo>
                  <a:lnTo>
                    <a:pt x="479" y="72"/>
                  </a:lnTo>
                  <a:lnTo>
                    <a:pt x="470" y="97"/>
                  </a:lnTo>
                  <a:lnTo>
                    <a:pt x="479" y="88"/>
                  </a:lnTo>
                  <a:lnTo>
                    <a:pt x="470" y="122"/>
                  </a:lnTo>
                  <a:lnTo>
                    <a:pt x="470" y="137"/>
                  </a:lnTo>
                  <a:lnTo>
                    <a:pt x="470" y="145"/>
                  </a:lnTo>
                  <a:lnTo>
                    <a:pt x="479" y="145"/>
                  </a:lnTo>
                  <a:lnTo>
                    <a:pt x="485" y="137"/>
                  </a:lnTo>
                  <a:lnTo>
                    <a:pt x="485" y="103"/>
                  </a:lnTo>
                  <a:lnTo>
                    <a:pt x="494" y="88"/>
                  </a:lnTo>
                  <a:lnTo>
                    <a:pt x="504" y="81"/>
                  </a:lnTo>
                  <a:lnTo>
                    <a:pt x="504" y="72"/>
                  </a:lnTo>
                  <a:lnTo>
                    <a:pt x="526" y="81"/>
                  </a:lnTo>
                  <a:lnTo>
                    <a:pt x="526" y="97"/>
                  </a:lnTo>
                  <a:lnTo>
                    <a:pt x="519" y="113"/>
                  </a:lnTo>
                  <a:lnTo>
                    <a:pt x="535" y="103"/>
                  </a:lnTo>
                  <a:lnTo>
                    <a:pt x="535" y="122"/>
                  </a:lnTo>
                  <a:lnTo>
                    <a:pt x="544" y="122"/>
                  </a:lnTo>
                  <a:lnTo>
                    <a:pt x="526" y="145"/>
                  </a:lnTo>
                  <a:lnTo>
                    <a:pt x="535" y="145"/>
                  </a:lnTo>
                  <a:lnTo>
                    <a:pt x="551" y="145"/>
                  </a:lnTo>
                  <a:lnTo>
                    <a:pt x="584" y="122"/>
                  </a:lnTo>
                  <a:lnTo>
                    <a:pt x="584" y="113"/>
                  </a:lnTo>
                  <a:lnTo>
                    <a:pt x="616" y="113"/>
                  </a:lnTo>
                  <a:lnTo>
                    <a:pt x="616" y="97"/>
                  </a:lnTo>
                  <a:lnTo>
                    <a:pt x="632" y="88"/>
                  </a:lnTo>
                  <a:lnTo>
                    <a:pt x="672" y="88"/>
                  </a:lnTo>
                  <a:lnTo>
                    <a:pt x="690" y="81"/>
                  </a:lnTo>
                  <a:lnTo>
                    <a:pt x="706" y="40"/>
                  </a:lnTo>
                  <a:lnTo>
                    <a:pt x="713" y="48"/>
                  </a:lnTo>
                  <a:lnTo>
                    <a:pt x="721" y="40"/>
                  </a:lnTo>
                  <a:lnTo>
                    <a:pt x="721" y="48"/>
                  </a:lnTo>
                  <a:lnTo>
                    <a:pt x="730" y="72"/>
                  </a:lnTo>
                  <a:lnTo>
                    <a:pt x="738" y="81"/>
                  </a:lnTo>
                  <a:lnTo>
                    <a:pt x="738" y="88"/>
                  </a:lnTo>
                  <a:lnTo>
                    <a:pt x="730" y="97"/>
                  </a:lnTo>
                  <a:lnTo>
                    <a:pt x="713" y="97"/>
                  </a:lnTo>
                  <a:lnTo>
                    <a:pt x="681" y="128"/>
                  </a:lnTo>
                  <a:lnTo>
                    <a:pt x="690" y="145"/>
                  </a:lnTo>
                  <a:lnTo>
                    <a:pt x="696" y="137"/>
                  </a:lnTo>
                  <a:lnTo>
                    <a:pt x="696" y="153"/>
                  </a:lnTo>
                  <a:lnTo>
                    <a:pt x="672" y="145"/>
                  </a:lnTo>
                  <a:lnTo>
                    <a:pt x="656" y="153"/>
                  </a:lnTo>
                  <a:lnTo>
                    <a:pt x="647" y="162"/>
                  </a:lnTo>
                  <a:lnTo>
                    <a:pt x="641" y="194"/>
                  </a:lnTo>
                  <a:lnTo>
                    <a:pt x="632" y="185"/>
                  </a:lnTo>
                  <a:lnTo>
                    <a:pt x="632" y="194"/>
                  </a:lnTo>
                  <a:lnTo>
                    <a:pt x="624" y="218"/>
                  </a:lnTo>
                  <a:lnTo>
                    <a:pt x="624" y="202"/>
                  </a:lnTo>
                  <a:lnTo>
                    <a:pt x="616" y="194"/>
                  </a:lnTo>
                  <a:lnTo>
                    <a:pt x="616" y="178"/>
                  </a:lnTo>
                  <a:lnTo>
                    <a:pt x="607" y="194"/>
                  </a:lnTo>
                  <a:lnTo>
                    <a:pt x="616" y="218"/>
                  </a:lnTo>
                  <a:lnTo>
                    <a:pt x="624" y="242"/>
                  </a:lnTo>
                  <a:lnTo>
                    <a:pt x="616" y="259"/>
                  </a:lnTo>
                  <a:lnTo>
                    <a:pt x="584" y="274"/>
                  </a:lnTo>
                  <a:lnTo>
                    <a:pt x="559" y="299"/>
                  </a:lnTo>
                  <a:lnTo>
                    <a:pt x="551" y="315"/>
                  </a:lnTo>
                  <a:lnTo>
                    <a:pt x="567" y="371"/>
                  </a:lnTo>
                  <a:lnTo>
                    <a:pt x="567" y="396"/>
                  </a:lnTo>
                  <a:lnTo>
                    <a:pt x="559" y="396"/>
                  </a:lnTo>
                  <a:lnTo>
                    <a:pt x="551" y="387"/>
                  </a:lnTo>
                  <a:lnTo>
                    <a:pt x="535" y="371"/>
                  </a:lnTo>
                  <a:lnTo>
                    <a:pt x="535" y="339"/>
                  </a:lnTo>
                  <a:lnTo>
                    <a:pt x="519" y="324"/>
                  </a:lnTo>
                  <a:lnTo>
                    <a:pt x="504" y="331"/>
                  </a:lnTo>
                  <a:lnTo>
                    <a:pt x="504" y="324"/>
                  </a:lnTo>
                  <a:lnTo>
                    <a:pt x="454" y="324"/>
                  </a:lnTo>
                  <a:lnTo>
                    <a:pt x="445" y="331"/>
                  </a:lnTo>
                  <a:lnTo>
                    <a:pt x="454" y="339"/>
                  </a:lnTo>
                  <a:lnTo>
                    <a:pt x="429" y="339"/>
                  </a:lnTo>
                  <a:lnTo>
                    <a:pt x="420" y="331"/>
                  </a:lnTo>
                  <a:lnTo>
                    <a:pt x="397" y="331"/>
                  </a:lnTo>
                  <a:lnTo>
                    <a:pt x="380" y="339"/>
                  </a:lnTo>
                  <a:lnTo>
                    <a:pt x="348" y="364"/>
                  </a:lnTo>
                  <a:lnTo>
                    <a:pt x="348" y="387"/>
                  </a:lnTo>
                  <a:lnTo>
                    <a:pt x="323" y="380"/>
                  </a:lnTo>
                  <a:lnTo>
                    <a:pt x="292" y="331"/>
                  </a:lnTo>
                  <a:lnTo>
                    <a:pt x="283" y="331"/>
                  </a:lnTo>
                  <a:lnTo>
                    <a:pt x="276" y="339"/>
                  </a:lnTo>
                  <a:lnTo>
                    <a:pt x="268" y="339"/>
                  </a:lnTo>
                  <a:lnTo>
                    <a:pt x="252" y="331"/>
                  </a:lnTo>
                  <a:lnTo>
                    <a:pt x="252" y="315"/>
                  </a:lnTo>
                  <a:lnTo>
                    <a:pt x="234" y="299"/>
                  </a:lnTo>
                  <a:lnTo>
                    <a:pt x="169" y="308"/>
                  </a:lnTo>
                  <a:lnTo>
                    <a:pt x="121" y="290"/>
                  </a:lnTo>
                  <a:lnTo>
                    <a:pt x="97" y="290"/>
                  </a:lnTo>
                  <a:lnTo>
                    <a:pt x="88" y="274"/>
                  </a:lnTo>
                  <a:lnTo>
                    <a:pt x="81" y="274"/>
                  </a:lnTo>
                  <a:lnTo>
                    <a:pt x="81" y="267"/>
                  </a:lnTo>
                  <a:lnTo>
                    <a:pt x="47" y="259"/>
                  </a:lnTo>
                  <a:lnTo>
                    <a:pt x="47" y="250"/>
                  </a:lnTo>
                  <a:lnTo>
                    <a:pt x="32" y="234"/>
                  </a:lnTo>
                  <a:lnTo>
                    <a:pt x="32" y="218"/>
                  </a:lnTo>
                  <a:lnTo>
                    <a:pt x="24" y="218"/>
                  </a:lnTo>
                  <a:lnTo>
                    <a:pt x="24" y="210"/>
                  </a:lnTo>
                  <a:lnTo>
                    <a:pt x="32" y="210"/>
                  </a:lnTo>
                  <a:lnTo>
                    <a:pt x="32" y="202"/>
                  </a:lnTo>
                  <a:lnTo>
                    <a:pt x="24" y="202"/>
                  </a:lnTo>
                  <a:lnTo>
                    <a:pt x="7" y="185"/>
                  </a:lnTo>
                  <a:lnTo>
                    <a:pt x="7" y="178"/>
                  </a:lnTo>
                  <a:lnTo>
                    <a:pt x="0" y="169"/>
                  </a:lnTo>
                  <a:lnTo>
                    <a:pt x="7" y="145"/>
                  </a:lnTo>
                  <a:lnTo>
                    <a:pt x="0" y="122"/>
                  </a:lnTo>
                  <a:lnTo>
                    <a:pt x="7" y="63"/>
                  </a:lnTo>
                  <a:lnTo>
                    <a:pt x="0" y="23"/>
                  </a:lnTo>
                  <a:lnTo>
                    <a:pt x="16" y="23"/>
                  </a:lnTo>
                  <a:lnTo>
                    <a:pt x="16" y="40"/>
                  </a:lnTo>
                  <a:lnTo>
                    <a:pt x="24" y="40"/>
                  </a:lnTo>
                  <a:lnTo>
                    <a:pt x="24" y="8"/>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15" name="Freeform 217"/>
            <p:cNvSpPr>
              <a:spLocks/>
            </p:cNvSpPr>
            <p:nvPr/>
          </p:nvSpPr>
          <p:spPr bwMode="blackWhite">
            <a:xfrm>
              <a:off x="160" y="1104"/>
              <a:ext cx="528" cy="544"/>
            </a:xfrm>
            <a:custGeom>
              <a:avLst/>
              <a:gdLst>
                <a:gd name="T0" fmla="*/ 702 w 480"/>
                <a:gd name="T1" fmla="*/ 667 h 494"/>
                <a:gd name="T2" fmla="*/ 633 w 480"/>
                <a:gd name="T3" fmla="*/ 570 h 494"/>
                <a:gd name="T4" fmla="*/ 606 w 480"/>
                <a:gd name="T5" fmla="*/ 537 h 494"/>
                <a:gd name="T6" fmla="*/ 570 w 480"/>
                <a:gd name="T7" fmla="*/ 562 h 494"/>
                <a:gd name="T8" fmla="*/ 536 w 480"/>
                <a:gd name="T9" fmla="*/ 512 h 494"/>
                <a:gd name="T10" fmla="*/ 499 w 480"/>
                <a:gd name="T11" fmla="*/ 512 h 494"/>
                <a:gd name="T12" fmla="*/ 464 w 480"/>
                <a:gd name="T13" fmla="*/ 72 h 494"/>
                <a:gd name="T14" fmla="*/ 404 w 480"/>
                <a:gd name="T15" fmla="*/ 72 h 494"/>
                <a:gd name="T16" fmla="*/ 347 w 480"/>
                <a:gd name="T17" fmla="*/ 48 h 494"/>
                <a:gd name="T18" fmla="*/ 288 w 480"/>
                <a:gd name="T19" fmla="*/ 25 h 494"/>
                <a:gd name="T20" fmla="*/ 238 w 480"/>
                <a:gd name="T21" fmla="*/ 12 h 494"/>
                <a:gd name="T22" fmla="*/ 191 w 480"/>
                <a:gd name="T23" fmla="*/ 25 h 494"/>
                <a:gd name="T24" fmla="*/ 132 w 480"/>
                <a:gd name="T25" fmla="*/ 62 h 494"/>
                <a:gd name="T26" fmla="*/ 96 w 480"/>
                <a:gd name="T27" fmla="*/ 84 h 494"/>
                <a:gd name="T28" fmla="*/ 37 w 480"/>
                <a:gd name="T29" fmla="*/ 144 h 494"/>
                <a:gd name="T30" fmla="*/ 74 w 480"/>
                <a:gd name="T31" fmla="*/ 204 h 494"/>
                <a:gd name="T32" fmla="*/ 108 w 480"/>
                <a:gd name="T33" fmla="*/ 263 h 494"/>
                <a:gd name="T34" fmla="*/ 74 w 480"/>
                <a:gd name="T35" fmla="*/ 274 h 494"/>
                <a:gd name="T36" fmla="*/ 58 w 480"/>
                <a:gd name="T37" fmla="*/ 250 h 494"/>
                <a:gd name="T38" fmla="*/ 0 w 480"/>
                <a:gd name="T39" fmla="*/ 296 h 494"/>
                <a:gd name="T40" fmla="*/ 26 w 480"/>
                <a:gd name="T41" fmla="*/ 322 h 494"/>
                <a:gd name="T42" fmla="*/ 50 w 480"/>
                <a:gd name="T43" fmla="*/ 346 h 494"/>
                <a:gd name="T44" fmla="*/ 96 w 480"/>
                <a:gd name="T45" fmla="*/ 346 h 494"/>
                <a:gd name="T46" fmla="*/ 120 w 480"/>
                <a:gd name="T47" fmla="*/ 346 h 494"/>
                <a:gd name="T48" fmla="*/ 120 w 480"/>
                <a:gd name="T49" fmla="*/ 393 h 494"/>
                <a:gd name="T50" fmla="*/ 87 w 480"/>
                <a:gd name="T51" fmla="*/ 406 h 494"/>
                <a:gd name="T52" fmla="*/ 58 w 480"/>
                <a:gd name="T53" fmla="*/ 406 h 494"/>
                <a:gd name="T54" fmla="*/ 74 w 480"/>
                <a:gd name="T55" fmla="*/ 537 h 494"/>
                <a:gd name="T56" fmla="*/ 108 w 480"/>
                <a:gd name="T57" fmla="*/ 524 h 494"/>
                <a:gd name="T58" fmla="*/ 108 w 480"/>
                <a:gd name="T59" fmla="*/ 562 h 494"/>
                <a:gd name="T60" fmla="*/ 156 w 480"/>
                <a:gd name="T61" fmla="*/ 570 h 494"/>
                <a:gd name="T62" fmla="*/ 166 w 480"/>
                <a:gd name="T63" fmla="*/ 570 h 494"/>
                <a:gd name="T64" fmla="*/ 191 w 480"/>
                <a:gd name="T65" fmla="*/ 597 h 494"/>
                <a:gd name="T66" fmla="*/ 132 w 480"/>
                <a:gd name="T67" fmla="*/ 667 h 494"/>
                <a:gd name="T68" fmla="*/ 87 w 480"/>
                <a:gd name="T69" fmla="*/ 694 h 494"/>
                <a:gd name="T70" fmla="*/ 58 w 480"/>
                <a:gd name="T71" fmla="*/ 726 h 494"/>
                <a:gd name="T72" fmla="*/ 166 w 480"/>
                <a:gd name="T73" fmla="*/ 667 h 494"/>
                <a:gd name="T74" fmla="*/ 204 w 480"/>
                <a:gd name="T75" fmla="*/ 631 h 494"/>
                <a:gd name="T76" fmla="*/ 275 w 480"/>
                <a:gd name="T77" fmla="*/ 570 h 494"/>
                <a:gd name="T78" fmla="*/ 263 w 480"/>
                <a:gd name="T79" fmla="*/ 547 h 494"/>
                <a:gd name="T80" fmla="*/ 288 w 480"/>
                <a:gd name="T81" fmla="*/ 502 h 494"/>
                <a:gd name="T82" fmla="*/ 333 w 480"/>
                <a:gd name="T83" fmla="*/ 478 h 494"/>
                <a:gd name="T84" fmla="*/ 308 w 480"/>
                <a:gd name="T85" fmla="*/ 502 h 494"/>
                <a:gd name="T86" fmla="*/ 308 w 480"/>
                <a:gd name="T87" fmla="*/ 547 h 494"/>
                <a:gd name="T88" fmla="*/ 308 w 480"/>
                <a:gd name="T89" fmla="*/ 562 h 494"/>
                <a:gd name="T90" fmla="*/ 355 w 480"/>
                <a:gd name="T91" fmla="*/ 537 h 494"/>
                <a:gd name="T92" fmla="*/ 355 w 480"/>
                <a:gd name="T93" fmla="*/ 489 h 494"/>
                <a:gd name="T94" fmla="*/ 440 w 480"/>
                <a:gd name="T95" fmla="*/ 524 h 494"/>
                <a:gd name="T96" fmla="*/ 510 w 480"/>
                <a:gd name="T97" fmla="*/ 537 h 494"/>
                <a:gd name="T98" fmla="*/ 524 w 480"/>
                <a:gd name="T99" fmla="*/ 547 h 494"/>
                <a:gd name="T100" fmla="*/ 619 w 480"/>
                <a:gd name="T101" fmla="*/ 667 h 494"/>
                <a:gd name="T102" fmla="*/ 596 w 480"/>
                <a:gd name="T103" fmla="*/ 597 h 494"/>
                <a:gd name="T104" fmla="*/ 606 w 480"/>
                <a:gd name="T105" fmla="*/ 570 h 494"/>
                <a:gd name="T106" fmla="*/ 633 w 480"/>
                <a:gd name="T107" fmla="*/ 620 h 494"/>
                <a:gd name="T108" fmla="*/ 633 w 480"/>
                <a:gd name="T109" fmla="*/ 631 h 494"/>
                <a:gd name="T110" fmla="*/ 633 w 480"/>
                <a:gd name="T111" fmla="*/ 667 h 494"/>
                <a:gd name="T112" fmla="*/ 641 w 480"/>
                <a:gd name="T113" fmla="*/ 681 h 494"/>
                <a:gd name="T114" fmla="*/ 667 w 480"/>
                <a:gd name="T115" fmla="*/ 694 h 494"/>
                <a:gd name="T116" fmla="*/ 667 w 480"/>
                <a:gd name="T117" fmla="*/ 667 h 494"/>
                <a:gd name="T118" fmla="*/ 678 w 480"/>
                <a:gd name="T119" fmla="*/ 703 h 494"/>
                <a:gd name="T120" fmla="*/ 702 w 480"/>
                <a:gd name="T121" fmla="*/ 703 h 4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494"/>
                <a:gd name="T185" fmla="*/ 480 w 480"/>
                <a:gd name="T186" fmla="*/ 494 h 4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494">
                  <a:moveTo>
                    <a:pt x="479" y="478"/>
                  </a:moveTo>
                  <a:lnTo>
                    <a:pt x="479" y="453"/>
                  </a:lnTo>
                  <a:lnTo>
                    <a:pt x="455" y="438"/>
                  </a:lnTo>
                  <a:lnTo>
                    <a:pt x="432" y="388"/>
                  </a:lnTo>
                  <a:lnTo>
                    <a:pt x="423" y="388"/>
                  </a:lnTo>
                  <a:lnTo>
                    <a:pt x="414" y="365"/>
                  </a:lnTo>
                  <a:lnTo>
                    <a:pt x="398" y="372"/>
                  </a:lnTo>
                  <a:lnTo>
                    <a:pt x="389" y="381"/>
                  </a:lnTo>
                  <a:lnTo>
                    <a:pt x="366" y="356"/>
                  </a:lnTo>
                  <a:lnTo>
                    <a:pt x="366" y="348"/>
                  </a:lnTo>
                  <a:lnTo>
                    <a:pt x="341" y="356"/>
                  </a:lnTo>
                  <a:lnTo>
                    <a:pt x="341" y="348"/>
                  </a:lnTo>
                  <a:lnTo>
                    <a:pt x="341" y="65"/>
                  </a:lnTo>
                  <a:lnTo>
                    <a:pt x="317" y="49"/>
                  </a:lnTo>
                  <a:lnTo>
                    <a:pt x="293" y="57"/>
                  </a:lnTo>
                  <a:lnTo>
                    <a:pt x="276" y="49"/>
                  </a:lnTo>
                  <a:lnTo>
                    <a:pt x="261" y="49"/>
                  </a:lnTo>
                  <a:lnTo>
                    <a:pt x="236" y="33"/>
                  </a:lnTo>
                  <a:lnTo>
                    <a:pt x="202" y="33"/>
                  </a:lnTo>
                  <a:lnTo>
                    <a:pt x="196" y="17"/>
                  </a:lnTo>
                  <a:lnTo>
                    <a:pt x="171" y="17"/>
                  </a:lnTo>
                  <a:lnTo>
                    <a:pt x="162" y="8"/>
                  </a:lnTo>
                  <a:lnTo>
                    <a:pt x="147" y="0"/>
                  </a:lnTo>
                  <a:lnTo>
                    <a:pt x="131" y="17"/>
                  </a:lnTo>
                  <a:lnTo>
                    <a:pt x="114" y="24"/>
                  </a:lnTo>
                  <a:lnTo>
                    <a:pt x="90" y="42"/>
                  </a:lnTo>
                  <a:lnTo>
                    <a:pt x="82" y="42"/>
                  </a:lnTo>
                  <a:lnTo>
                    <a:pt x="65" y="57"/>
                  </a:lnTo>
                  <a:lnTo>
                    <a:pt x="59" y="89"/>
                  </a:lnTo>
                  <a:lnTo>
                    <a:pt x="25" y="98"/>
                  </a:lnTo>
                  <a:lnTo>
                    <a:pt x="18" y="114"/>
                  </a:lnTo>
                  <a:lnTo>
                    <a:pt x="50" y="139"/>
                  </a:lnTo>
                  <a:lnTo>
                    <a:pt x="59" y="154"/>
                  </a:lnTo>
                  <a:lnTo>
                    <a:pt x="74" y="179"/>
                  </a:lnTo>
                  <a:lnTo>
                    <a:pt x="74" y="186"/>
                  </a:lnTo>
                  <a:lnTo>
                    <a:pt x="50" y="186"/>
                  </a:lnTo>
                  <a:lnTo>
                    <a:pt x="50" y="170"/>
                  </a:lnTo>
                  <a:lnTo>
                    <a:pt x="40" y="170"/>
                  </a:lnTo>
                  <a:lnTo>
                    <a:pt x="9" y="186"/>
                  </a:lnTo>
                  <a:lnTo>
                    <a:pt x="0" y="202"/>
                  </a:lnTo>
                  <a:lnTo>
                    <a:pt x="18" y="211"/>
                  </a:lnTo>
                  <a:lnTo>
                    <a:pt x="18" y="219"/>
                  </a:lnTo>
                  <a:lnTo>
                    <a:pt x="18" y="226"/>
                  </a:lnTo>
                  <a:lnTo>
                    <a:pt x="34" y="235"/>
                  </a:lnTo>
                  <a:lnTo>
                    <a:pt x="50" y="235"/>
                  </a:lnTo>
                  <a:lnTo>
                    <a:pt x="65" y="235"/>
                  </a:lnTo>
                  <a:lnTo>
                    <a:pt x="82" y="226"/>
                  </a:lnTo>
                  <a:lnTo>
                    <a:pt x="82" y="235"/>
                  </a:lnTo>
                  <a:lnTo>
                    <a:pt x="90" y="251"/>
                  </a:lnTo>
                  <a:lnTo>
                    <a:pt x="82" y="267"/>
                  </a:lnTo>
                  <a:lnTo>
                    <a:pt x="65" y="267"/>
                  </a:lnTo>
                  <a:lnTo>
                    <a:pt x="59" y="276"/>
                  </a:lnTo>
                  <a:lnTo>
                    <a:pt x="50" y="276"/>
                  </a:lnTo>
                  <a:lnTo>
                    <a:pt x="40" y="276"/>
                  </a:lnTo>
                  <a:lnTo>
                    <a:pt x="25" y="316"/>
                  </a:lnTo>
                  <a:lnTo>
                    <a:pt x="50" y="365"/>
                  </a:lnTo>
                  <a:lnTo>
                    <a:pt x="59" y="365"/>
                  </a:lnTo>
                  <a:lnTo>
                    <a:pt x="74" y="356"/>
                  </a:lnTo>
                  <a:lnTo>
                    <a:pt x="74" y="372"/>
                  </a:lnTo>
                  <a:lnTo>
                    <a:pt x="74" y="381"/>
                  </a:lnTo>
                  <a:lnTo>
                    <a:pt x="82" y="388"/>
                  </a:lnTo>
                  <a:lnTo>
                    <a:pt x="106" y="388"/>
                  </a:lnTo>
                  <a:lnTo>
                    <a:pt x="114" y="396"/>
                  </a:lnTo>
                  <a:lnTo>
                    <a:pt x="114" y="388"/>
                  </a:lnTo>
                  <a:lnTo>
                    <a:pt x="131" y="388"/>
                  </a:lnTo>
                  <a:lnTo>
                    <a:pt x="131" y="406"/>
                  </a:lnTo>
                  <a:lnTo>
                    <a:pt x="131" y="421"/>
                  </a:lnTo>
                  <a:lnTo>
                    <a:pt x="90" y="453"/>
                  </a:lnTo>
                  <a:lnTo>
                    <a:pt x="65" y="462"/>
                  </a:lnTo>
                  <a:lnTo>
                    <a:pt x="59" y="471"/>
                  </a:lnTo>
                  <a:lnTo>
                    <a:pt x="34" y="487"/>
                  </a:lnTo>
                  <a:lnTo>
                    <a:pt x="40" y="493"/>
                  </a:lnTo>
                  <a:lnTo>
                    <a:pt x="82" y="471"/>
                  </a:lnTo>
                  <a:lnTo>
                    <a:pt x="114" y="453"/>
                  </a:lnTo>
                  <a:lnTo>
                    <a:pt x="122" y="446"/>
                  </a:lnTo>
                  <a:lnTo>
                    <a:pt x="139" y="429"/>
                  </a:lnTo>
                  <a:lnTo>
                    <a:pt x="179" y="396"/>
                  </a:lnTo>
                  <a:lnTo>
                    <a:pt x="187" y="388"/>
                  </a:lnTo>
                  <a:lnTo>
                    <a:pt x="171" y="381"/>
                  </a:lnTo>
                  <a:lnTo>
                    <a:pt x="179" y="372"/>
                  </a:lnTo>
                  <a:lnTo>
                    <a:pt x="196" y="356"/>
                  </a:lnTo>
                  <a:lnTo>
                    <a:pt x="196" y="341"/>
                  </a:lnTo>
                  <a:lnTo>
                    <a:pt x="221" y="325"/>
                  </a:lnTo>
                  <a:lnTo>
                    <a:pt x="227" y="325"/>
                  </a:lnTo>
                  <a:lnTo>
                    <a:pt x="221" y="332"/>
                  </a:lnTo>
                  <a:lnTo>
                    <a:pt x="211" y="341"/>
                  </a:lnTo>
                  <a:lnTo>
                    <a:pt x="202" y="365"/>
                  </a:lnTo>
                  <a:lnTo>
                    <a:pt x="211" y="372"/>
                  </a:lnTo>
                  <a:lnTo>
                    <a:pt x="202" y="381"/>
                  </a:lnTo>
                  <a:lnTo>
                    <a:pt x="211" y="381"/>
                  </a:lnTo>
                  <a:lnTo>
                    <a:pt x="236" y="365"/>
                  </a:lnTo>
                  <a:lnTo>
                    <a:pt x="243" y="365"/>
                  </a:lnTo>
                  <a:lnTo>
                    <a:pt x="252" y="348"/>
                  </a:lnTo>
                  <a:lnTo>
                    <a:pt x="243" y="332"/>
                  </a:lnTo>
                  <a:lnTo>
                    <a:pt x="268" y="341"/>
                  </a:lnTo>
                  <a:lnTo>
                    <a:pt x="301" y="356"/>
                  </a:lnTo>
                  <a:lnTo>
                    <a:pt x="324" y="356"/>
                  </a:lnTo>
                  <a:lnTo>
                    <a:pt x="349" y="365"/>
                  </a:lnTo>
                  <a:lnTo>
                    <a:pt x="358" y="365"/>
                  </a:lnTo>
                  <a:lnTo>
                    <a:pt x="358" y="372"/>
                  </a:lnTo>
                  <a:lnTo>
                    <a:pt x="398" y="406"/>
                  </a:lnTo>
                  <a:lnTo>
                    <a:pt x="423" y="453"/>
                  </a:lnTo>
                  <a:lnTo>
                    <a:pt x="414" y="413"/>
                  </a:lnTo>
                  <a:lnTo>
                    <a:pt x="407" y="406"/>
                  </a:lnTo>
                  <a:lnTo>
                    <a:pt x="414" y="406"/>
                  </a:lnTo>
                  <a:lnTo>
                    <a:pt x="414" y="388"/>
                  </a:lnTo>
                  <a:lnTo>
                    <a:pt x="423" y="429"/>
                  </a:lnTo>
                  <a:lnTo>
                    <a:pt x="432" y="421"/>
                  </a:lnTo>
                  <a:lnTo>
                    <a:pt x="447" y="438"/>
                  </a:lnTo>
                  <a:lnTo>
                    <a:pt x="432" y="429"/>
                  </a:lnTo>
                  <a:lnTo>
                    <a:pt x="432" y="438"/>
                  </a:lnTo>
                  <a:lnTo>
                    <a:pt x="432" y="453"/>
                  </a:lnTo>
                  <a:lnTo>
                    <a:pt x="438" y="446"/>
                  </a:lnTo>
                  <a:lnTo>
                    <a:pt x="438" y="462"/>
                  </a:lnTo>
                  <a:lnTo>
                    <a:pt x="455" y="487"/>
                  </a:lnTo>
                  <a:lnTo>
                    <a:pt x="455" y="471"/>
                  </a:lnTo>
                  <a:lnTo>
                    <a:pt x="447" y="453"/>
                  </a:lnTo>
                  <a:lnTo>
                    <a:pt x="455" y="453"/>
                  </a:lnTo>
                  <a:lnTo>
                    <a:pt x="455" y="462"/>
                  </a:lnTo>
                  <a:lnTo>
                    <a:pt x="463" y="478"/>
                  </a:lnTo>
                  <a:lnTo>
                    <a:pt x="472" y="487"/>
                  </a:lnTo>
                  <a:lnTo>
                    <a:pt x="479" y="47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16" name="Freeform 218"/>
            <p:cNvSpPr>
              <a:spLocks/>
            </p:cNvSpPr>
            <p:nvPr/>
          </p:nvSpPr>
          <p:spPr bwMode="blackWhite">
            <a:xfrm>
              <a:off x="535" y="970"/>
              <a:ext cx="1205" cy="945"/>
            </a:xfrm>
            <a:custGeom>
              <a:avLst/>
              <a:gdLst>
                <a:gd name="T0" fmla="*/ 1105 w 1096"/>
                <a:gd name="T1" fmla="*/ 1241 h 860"/>
                <a:gd name="T2" fmla="*/ 1115 w 1096"/>
                <a:gd name="T3" fmla="*/ 1207 h 860"/>
                <a:gd name="T4" fmla="*/ 1127 w 1096"/>
                <a:gd name="T5" fmla="*/ 1146 h 860"/>
                <a:gd name="T6" fmla="*/ 1031 w 1096"/>
                <a:gd name="T7" fmla="*/ 1088 h 860"/>
                <a:gd name="T8" fmla="*/ 924 w 1096"/>
                <a:gd name="T9" fmla="*/ 1088 h 860"/>
                <a:gd name="T10" fmla="*/ 854 w 1096"/>
                <a:gd name="T11" fmla="*/ 1052 h 860"/>
                <a:gd name="T12" fmla="*/ 251 w 1096"/>
                <a:gd name="T13" fmla="*/ 991 h 860"/>
                <a:gd name="T14" fmla="*/ 202 w 1096"/>
                <a:gd name="T15" fmla="*/ 897 h 860"/>
                <a:gd name="T16" fmla="*/ 133 w 1096"/>
                <a:gd name="T17" fmla="*/ 743 h 860"/>
                <a:gd name="T18" fmla="*/ 70 w 1096"/>
                <a:gd name="T19" fmla="*/ 734 h 860"/>
                <a:gd name="T20" fmla="*/ 0 w 1096"/>
                <a:gd name="T21" fmla="*/ 685 h 860"/>
                <a:gd name="T22" fmla="*/ 97 w 1096"/>
                <a:gd name="T23" fmla="*/ 294 h 860"/>
                <a:gd name="T24" fmla="*/ 215 w 1096"/>
                <a:gd name="T25" fmla="*/ 240 h 860"/>
                <a:gd name="T26" fmla="*/ 273 w 1096"/>
                <a:gd name="T27" fmla="*/ 249 h 860"/>
                <a:gd name="T28" fmla="*/ 309 w 1096"/>
                <a:gd name="T29" fmla="*/ 284 h 860"/>
                <a:gd name="T30" fmla="*/ 391 w 1096"/>
                <a:gd name="T31" fmla="*/ 284 h 860"/>
                <a:gd name="T32" fmla="*/ 498 w 1096"/>
                <a:gd name="T33" fmla="*/ 321 h 860"/>
                <a:gd name="T34" fmla="*/ 523 w 1096"/>
                <a:gd name="T35" fmla="*/ 380 h 860"/>
                <a:gd name="T36" fmla="*/ 606 w 1096"/>
                <a:gd name="T37" fmla="*/ 344 h 860"/>
                <a:gd name="T38" fmla="*/ 737 w 1096"/>
                <a:gd name="T39" fmla="*/ 367 h 860"/>
                <a:gd name="T40" fmla="*/ 806 w 1096"/>
                <a:gd name="T41" fmla="*/ 331 h 860"/>
                <a:gd name="T42" fmla="*/ 831 w 1096"/>
                <a:gd name="T43" fmla="*/ 294 h 860"/>
                <a:gd name="T44" fmla="*/ 842 w 1096"/>
                <a:gd name="T45" fmla="*/ 380 h 860"/>
                <a:gd name="T46" fmla="*/ 878 w 1096"/>
                <a:gd name="T47" fmla="*/ 284 h 860"/>
                <a:gd name="T48" fmla="*/ 865 w 1096"/>
                <a:gd name="T49" fmla="*/ 152 h 860"/>
                <a:gd name="T50" fmla="*/ 900 w 1096"/>
                <a:gd name="T51" fmla="*/ 0 h 860"/>
                <a:gd name="T52" fmla="*/ 900 w 1096"/>
                <a:gd name="T53" fmla="*/ 95 h 860"/>
                <a:gd name="T54" fmla="*/ 924 w 1096"/>
                <a:gd name="T55" fmla="*/ 249 h 860"/>
                <a:gd name="T56" fmla="*/ 973 w 1096"/>
                <a:gd name="T57" fmla="*/ 294 h 860"/>
                <a:gd name="T58" fmla="*/ 1018 w 1096"/>
                <a:gd name="T59" fmla="*/ 389 h 860"/>
                <a:gd name="T60" fmla="*/ 1069 w 1096"/>
                <a:gd name="T61" fmla="*/ 260 h 860"/>
                <a:gd name="T62" fmla="*/ 1115 w 1096"/>
                <a:gd name="T63" fmla="*/ 331 h 860"/>
                <a:gd name="T64" fmla="*/ 1115 w 1096"/>
                <a:gd name="T65" fmla="*/ 402 h 860"/>
                <a:gd name="T66" fmla="*/ 1018 w 1096"/>
                <a:gd name="T67" fmla="*/ 426 h 860"/>
                <a:gd name="T68" fmla="*/ 984 w 1096"/>
                <a:gd name="T69" fmla="*/ 545 h 860"/>
                <a:gd name="T70" fmla="*/ 914 w 1096"/>
                <a:gd name="T71" fmla="*/ 602 h 860"/>
                <a:gd name="T72" fmla="*/ 865 w 1096"/>
                <a:gd name="T73" fmla="*/ 697 h 860"/>
                <a:gd name="T74" fmla="*/ 914 w 1096"/>
                <a:gd name="T75" fmla="*/ 816 h 860"/>
                <a:gd name="T76" fmla="*/ 1046 w 1096"/>
                <a:gd name="T77" fmla="*/ 865 h 860"/>
                <a:gd name="T78" fmla="*/ 1151 w 1096"/>
                <a:gd name="T79" fmla="*/ 991 h 860"/>
                <a:gd name="T80" fmla="*/ 1196 w 1096"/>
                <a:gd name="T81" fmla="*/ 838 h 860"/>
                <a:gd name="T82" fmla="*/ 1187 w 1096"/>
                <a:gd name="T83" fmla="*/ 734 h 860"/>
                <a:gd name="T84" fmla="*/ 1174 w 1096"/>
                <a:gd name="T85" fmla="*/ 625 h 860"/>
                <a:gd name="T86" fmla="*/ 1254 w 1096"/>
                <a:gd name="T87" fmla="*/ 602 h 860"/>
                <a:gd name="T88" fmla="*/ 1340 w 1096"/>
                <a:gd name="T89" fmla="*/ 662 h 860"/>
                <a:gd name="T90" fmla="*/ 1413 w 1096"/>
                <a:gd name="T91" fmla="*/ 710 h 860"/>
                <a:gd name="T92" fmla="*/ 1483 w 1096"/>
                <a:gd name="T93" fmla="*/ 838 h 860"/>
                <a:gd name="T94" fmla="*/ 1541 w 1096"/>
                <a:gd name="T95" fmla="*/ 875 h 860"/>
                <a:gd name="T96" fmla="*/ 1563 w 1096"/>
                <a:gd name="T97" fmla="*/ 924 h 860"/>
                <a:gd name="T98" fmla="*/ 1601 w 1096"/>
                <a:gd name="T99" fmla="*/ 969 h 860"/>
                <a:gd name="T100" fmla="*/ 1483 w 1096"/>
                <a:gd name="T101" fmla="*/ 1029 h 860"/>
                <a:gd name="T102" fmla="*/ 1363 w 1096"/>
                <a:gd name="T103" fmla="*/ 1052 h 860"/>
                <a:gd name="T104" fmla="*/ 1351 w 1096"/>
                <a:gd name="T105" fmla="*/ 1075 h 860"/>
                <a:gd name="T106" fmla="*/ 1437 w 1096"/>
                <a:gd name="T107" fmla="*/ 1075 h 860"/>
                <a:gd name="T108" fmla="*/ 1424 w 1096"/>
                <a:gd name="T109" fmla="*/ 1088 h 860"/>
                <a:gd name="T110" fmla="*/ 1483 w 1096"/>
                <a:gd name="T111" fmla="*/ 1146 h 860"/>
                <a:gd name="T112" fmla="*/ 1518 w 1096"/>
                <a:gd name="T113" fmla="*/ 1133 h 860"/>
                <a:gd name="T114" fmla="*/ 1413 w 1096"/>
                <a:gd name="T115" fmla="*/ 1207 h 860"/>
                <a:gd name="T116" fmla="*/ 1424 w 1096"/>
                <a:gd name="T117" fmla="*/ 1146 h 860"/>
                <a:gd name="T118" fmla="*/ 1363 w 1096"/>
                <a:gd name="T119" fmla="*/ 1111 h 860"/>
                <a:gd name="T120" fmla="*/ 1319 w 1096"/>
                <a:gd name="T121" fmla="*/ 1159 h 860"/>
                <a:gd name="T122" fmla="*/ 1196 w 1096"/>
                <a:gd name="T123" fmla="*/ 1192 h 8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6"/>
                <a:gd name="T187" fmla="*/ 0 h 860"/>
                <a:gd name="T188" fmla="*/ 1096 w 1096"/>
                <a:gd name="T189" fmla="*/ 860 h 8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6" h="860">
                  <a:moveTo>
                    <a:pt x="796" y="817"/>
                  </a:moveTo>
                  <a:lnTo>
                    <a:pt x="796" y="836"/>
                  </a:lnTo>
                  <a:lnTo>
                    <a:pt x="763" y="842"/>
                  </a:lnTo>
                  <a:lnTo>
                    <a:pt x="756" y="851"/>
                  </a:lnTo>
                  <a:lnTo>
                    <a:pt x="738" y="859"/>
                  </a:lnTo>
                  <a:lnTo>
                    <a:pt x="756" y="836"/>
                  </a:lnTo>
                  <a:lnTo>
                    <a:pt x="747" y="836"/>
                  </a:lnTo>
                  <a:lnTo>
                    <a:pt x="763" y="827"/>
                  </a:lnTo>
                  <a:lnTo>
                    <a:pt x="763" y="795"/>
                  </a:lnTo>
                  <a:lnTo>
                    <a:pt x="779" y="811"/>
                  </a:lnTo>
                  <a:lnTo>
                    <a:pt x="788" y="802"/>
                  </a:lnTo>
                  <a:lnTo>
                    <a:pt x="771" y="786"/>
                  </a:lnTo>
                  <a:lnTo>
                    <a:pt x="731" y="777"/>
                  </a:lnTo>
                  <a:lnTo>
                    <a:pt x="722" y="770"/>
                  </a:lnTo>
                  <a:lnTo>
                    <a:pt x="716" y="746"/>
                  </a:lnTo>
                  <a:lnTo>
                    <a:pt x="706" y="746"/>
                  </a:lnTo>
                  <a:lnTo>
                    <a:pt x="697" y="730"/>
                  </a:lnTo>
                  <a:lnTo>
                    <a:pt x="682" y="722"/>
                  </a:lnTo>
                  <a:lnTo>
                    <a:pt x="657" y="746"/>
                  </a:lnTo>
                  <a:lnTo>
                    <a:pt x="632" y="746"/>
                  </a:lnTo>
                  <a:lnTo>
                    <a:pt x="617" y="730"/>
                  </a:lnTo>
                  <a:lnTo>
                    <a:pt x="601" y="730"/>
                  </a:lnTo>
                  <a:lnTo>
                    <a:pt x="592" y="714"/>
                  </a:lnTo>
                  <a:lnTo>
                    <a:pt x="585" y="722"/>
                  </a:lnTo>
                  <a:lnTo>
                    <a:pt x="236" y="722"/>
                  </a:lnTo>
                  <a:lnTo>
                    <a:pt x="228" y="722"/>
                  </a:lnTo>
                  <a:lnTo>
                    <a:pt x="219" y="714"/>
                  </a:lnTo>
                  <a:lnTo>
                    <a:pt x="171" y="680"/>
                  </a:lnTo>
                  <a:lnTo>
                    <a:pt x="162" y="656"/>
                  </a:lnTo>
                  <a:lnTo>
                    <a:pt x="154" y="649"/>
                  </a:lnTo>
                  <a:lnTo>
                    <a:pt x="131" y="625"/>
                  </a:lnTo>
                  <a:lnTo>
                    <a:pt x="138" y="615"/>
                  </a:lnTo>
                  <a:lnTo>
                    <a:pt x="138" y="600"/>
                  </a:lnTo>
                  <a:lnTo>
                    <a:pt x="138" y="575"/>
                  </a:lnTo>
                  <a:lnTo>
                    <a:pt x="114" y="560"/>
                  </a:lnTo>
                  <a:lnTo>
                    <a:pt x="91" y="510"/>
                  </a:lnTo>
                  <a:lnTo>
                    <a:pt x="82" y="510"/>
                  </a:lnTo>
                  <a:lnTo>
                    <a:pt x="73" y="487"/>
                  </a:lnTo>
                  <a:lnTo>
                    <a:pt x="57" y="494"/>
                  </a:lnTo>
                  <a:lnTo>
                    <a:pt x="48" y="503"/>
                  </a:lnTo>
                  <a:lnTo>
                    <a:pt x="25" y="478"/>
                  </a:lnTo>
                  <a:lnTo>
                    <a:pt x="25" y="470"/>
                  </a:lnTo>
                  <a:lnTo>
                    <a:pt x="0" y="478"/>
                  </a:lnTo>
                  <a:lnTo>
                    <a:pt x="0" y="470"/>
                  </a:lnTo>
                  <a:lnTo>
                    <a:pt x="0" y="187"/>
                  </a:lnTo>
                  <a:lnTo>
                    <a:pt x="17" y="187"/>
                  </a:lnTo>
                  <a:lnTo>
                    <a:pt x="66" y="220"/>
                  </a:lnTo>
                  <a:lnTo>
                    <a:pt x="66" y="202"/>
                  </a:lnTo>
                  <a:lnTo>
                    <a:pt x="73" y="195"/>
                  </a:lnTo>
                  <a:lnTo>
                    <a:pt x="91" y="187"/>
                  </a:lnTo>
                  <a:lnTo>
                    <a:pt x="97" y="195"/>
                  </a:lnTo>
                  <a:lnTo>
                    <a:pt x="147" y="164"/>
                  </a:lnTo>
                  <a:lnTo>
                    <a:pt x="147" y="179"/>
                  </a:lnTo>
                  <a:lnTo>
                    <a:pt x="162" y="179"/>
                  </a:lnTo>
                  <a:lnTo>
                    <a:pt x="171" y="155"/>
                  </a:lnTo>
                  <a:lnTo>
                    <a:pt x="187" y="171"/>
                  </a:lnTo>
                  <a:lnTo>
                    <a:pt x="187" y="187"/>
                  </a:lnTo>
                  <a:lnTo>
                    <a:pt x="203" y="195"/>
                  </a:lnTo>
                  <a:lnTo>
                    <a:pt x="212" y="179"/>
                  </a:lnTo>
                  <a:lnTo>
                    <a:pt x="212" y="195"/>
                  </a:lnTo>
                  <a:lnTo>
                    <a:pt x="228" y="195"/>
                  </a:lnTo>
                  <a:lnTo>
                    <a:pt x="228" y="179"/>
                  </a:lnTo>
                  <a:lnTo>
                    <a:pt x="253" y="179"/>
                  </a:lnTo>
                  <a:lnTo>
                    <a:pt x="268" y="195"/>
                  </a:lnTo>
                  <a:lnTo>
                    <a:pt x="284" y="202"/>
                  </a:lnTo>
                  <a:lnTo>
                    <a:pt x="300" y="211"/>
                  </a:lnTo>
                  <a:lnTo>
                    <a:pt x="318" y="211"/>
                  </a:lnTo>
                  <a:lnTo>
                    <a:pt x="341" y="220"/>
                  </a:lnTo>
                  <a:lnTo>
                    <a:pt x="341" y="236"/>
                  </a:lnTo>
                  <a:lnTo>
                    <a:pt x="333" y="242"/>
                  </a:lnTo>
                  <a:lnTo>
                    <a:pt x="333" y="252"/>
                  </a:lnTo>
                  <a:lnTo>
                    <a:pt x="358" y="261"/>
                  </a:lnTo>
                  <a:lnTo>
                    <a:pt x="398" y="242"/>
                  </a:lnTo>
                  <a:lnTo>
                    <a:pt x="423" y="261"/>
                  </a:lnTo>
                  <a:lnTo>
                    <a:pt x="423" y="242"/>
                  </a:lnTo>
                  <a:lnTo>
                    <a:pt x="415" y="236"/>
                  </a:lnTo>
                  <a:lnTo>
                    <a:pt x="423" y="227"/>
                  </a:lnTo>
                  <a:lnTo>
                    <a:pt x="455" y="211"/>
                  </a:lnTo>
                  <a:lnTo>
                    <a:pt x="464" y="236"/>
                  </a:lnTo>
                  <a:lnTo>
                    <a:pt x="504" y="252"/>
                  </a:lnTo>
                  <a:lnTo>
                    <a:pt x="529" y="261"/>
                  </a:lnTo>
                  <a:lnTo>
                    <a:pt x="544" y="261"/>
                  </a:lnTo>
                  <a:lnTo>
                    <a:pt x="544" y="236"/>
                  </a:lnTo>
                  <a:lnTo>
                    <a:pt x="552" y="227"/>
                  </a:lnTo>
                  <a:lnTo>
                    <a:pt x="529" y="211"/>
                  </a:lnTo>
                  <a:lnTo>
                    <a:pt x="544" y="202"/>
                  </a:lnTo>
                  <a:lnTo>
                    <a:pt x="552" y="179"/>
                  </a:lnTo>
                  <a:lnTo>
                    <a:pt x="569" y="202"/>
                  </a:lnTo>
                  <a:lnTo>
                    <a:pt x="585" y="220"/>
                  </a:lnTo>
                  <a:lnTo>
                    <a:pt x="569" y="236"/>
                  </a:lnTo>
                  <a:lnTo>
                    <a:pt x="569" y="252"/>
                  </a:lnTo>
                  <a:lnTo>
                    <a:pt x="577" y="261"/>
                  </a:lnTo>
                  <a:lnTo>
                    <a:pt x="585" y="242"/>
                  </a:lnTo>
                  <a:lnTo>
                    <a:pt x="601" y="227"/>
                  </a:lnTo>
                  <a:lnTo>
                    <a:pt x="592" y="211"/>
                  </a:lnTo>
                  <a:lnTo>
                    <a:pt x="601" y="195"/>
                  </a:lnTo>
                  <a:lnTo>
                    <a:pt x="585" y="179"/>
                  </a:lnTo>
                  <a:lnTo>
                    <a:pt x="569" y="164"/>
                  </a:lnTo>
                  <a:lnTo>
                    <a:pt x="577" y="114"/>
                  </a:lnTo>
                  <a:lnTo>
                    <a:pt x="592" y="105"/>
                  </a:lnTo>
                  <a:lnTo>
                    <a:pt x="592" y="65"/>
                  </a:lnTo>
                  <a:lnTo>
                    <a:pt x="585" y="25"/>
                  </a:lnTo>
                  <a:lnTo>
                    <a:pt x="585" y="9"/>
                  </a:lnTo>
                  <a:lnTo>
                    <a:pt x="617" y="0"/>
                  </a:lnTo>
                  <a:lnTo>
                    <a:pt x="641" y="9"/>
                  </a:lnTo>
                  <a:lnTo>
                    <a:pt x="650" y="16"/>
                  </a:lnTo>
                  <a:lnTo>
                    <a:pt x="626" y="65"/>
                  </a:lnTo>
                  <a:lnTo>
                    <a:pt x="617" y="65"/>
                  </a:lnTo>
                  <a:lnTo>
                    <a:pt x="601" y="74"/>
                  </a:lnTo>
                  <a:lnTo>
                    <a:pt x="609" y="90"/>
                  </a:lnTo>
                  <a:lnTo>
                    <a:pt x="601" y="99"/>
                  </a:lnTo>
                  <a:lnTo>
                    <a:pt x="632" y="171"/>
                  </a:lnTo>
                  <a:lnTo>
                    <a:pt x="626" y="187"/>
                  </a:lnTo>
                  <a:lnTo>
                    <a:pt x="632" y="195"/>
                  </a:lnTo>
                  <a:lnTo>
                    <a:pt x="657" y="227"/>
                  </a:lnTo>
                  <a:lnTo>
                    <a:pt x="666" y="202"/>
                  </a:lnTo>
                  <a:lnTo>
                    <a:pt x="682" y="220"/>
                  </a:lnTo>
                  <a:lnTo>
                    <a:pt x="673" y="252"/>
                  </a:lnTo>
                  <a:lnTo>
                    <a:pt x="691" y="267"/>
                  </a:lnTo>
                  <a:lnTo>
                    <a:pt x="697" y="267"/>
                  </a:lnTo>
                  <a:lnTo>
                    <a:pt x="697" y="252"/>
                  </a:lnTo>
                  <a:lnTo>
                    <a:pt x="716" y="242"/>
                  </a:lnTo>
                  <a:lnTo>
                    <a:pt x="716" y="179"/>
                  </a:lnTo>
                  <a:lnTo>
                    <a:pt x="731" y="179"/>
                  </a:lnTo>
                  <a:lnTo>
                    <a:pt x="747" y="187"/>
                  </a:lnTo>
                  <a:lnTo>
                    <a:pt x="747" y="202"/>
                  </a:lnTo>
                  <a:lnTo>
                    <a:pt x="763" y="202"/>
                  </a:lnTo>
                  <a:lnTo>
                    <a:pt x="763" y="227"/>
                  </a:lnTo>
                  <a:lnTo>
                    <a:pt x="747" y="236"/>
                  </a:lnTo>
                  <a:lnTo>
                    <a:pt x="747" y="252"/>
                  </a:lnTo>
                  <a:lnTo>
                    <a:pt x="763" y="261"/>
                  </a:lnTo>
                  <a:lnTo>
                    <a:pt x="763" y="276"/>
                  </a:lnTo>
                  <a:lnTo>
                    <a:pt x="731" y="308"/>
                  </a:lnTo>
                  <a:lnTo>
                    <a:pt x="716" y="301"/>
                  </a:lnTo>
                  <a:lnTo>
                    <a:pt x="716" y="292"/>
                  </a:lnTo>
                  <a:lnTo>
                    <a:pt x="697" y="292"/>
                  </a:lnTo>
                  <a:lnTo>
                    <a:pt x="706" y="308"/>
                  </a:lnTo>
                  <a:lnTo>
                    <a:pt x="691" y="324"/>
                  </a:lnTo>
                  <a:lnTo>
                    <a:pt x="691" y="341"/>
                  </a:lnTo>
                  <a:lnTo>
                    <a:pt x="673" y="373"/>
                  </a:lnTo>
                  <a:lnTo>
                    <a:pt x="657" y="373"/>
                  </a:lnTo>
                  <a:lnTo>
                    <a:pt x="641" y="389"/>
                  </a:lnTo>
                  <a:lnTo>
                    <a:pt x="650" y="406"/>
                  </a:lnTo>
                  <a:lnTo>
                    <a:pt x="626" y="413"/>
                  </a:lnTo>
                  <a:lnTo>
                    <a:pt x="626" y="429"/>
                  </a:lnTo>
                  <a:lnTo>
                    <a:pt x="617" y="429"/>
                  </a:lnTo>
                  <a:lnTo>
                    <a:pt x="609" y="438"/>
                  </a:lnTo>
                  <a:lnTo>
                    <a:pt x="592" y="478"/>
                  </a:lnTo>
                  <a:lnTo>
                    <a:pt x="592" y="503"/>
                  </a:lnTo>
                  <a:lnTo>
                    <a:pt x="601" y="510"/>
                  </a:lnTo>
                  <a:lnTo>
                    <a:pt x="617" y="510"/>
                  </a:lnTo>
                  <a:lnTo>
                    <a:pt x="626" y="560"/>
                  </a:lnTo>
                  <a:lnTo>
                    <a:pt x="641" y="551"/>
                  </a:lnTo>
                  <a:lnTo>
                    <a:pt x="666" y="560"/>
                  </a:lnTo>
                  <a:lnTo>
                    <a:pt x="682" y="575"/>
                  </a:lnTo>
                  <a:lnTo>
                    <a:pt x="716" y="593"/>
                  </a:lnTo>
                  <a:lnTo>
                    <a:pt x="747" y="593"/>
                  </a:lnTo>
                  <a:lnTo>
                    <a:pt x="756" y="600"/>
                  </a:lnTo>
                  <a:lnTo>
                    <a:pt x="756" y="649"/>
                  </a:lnTo>
                  <a:lnTo>
                    <a:pt x="788" y="680"/>
                  </a:lnTo>
                  <a:lnTo>
                    <a:pt x="803" y="665"/>
                  </a:lnTo>
                  <a:lnTo>
                    <a:pt x="788" y="609"/>
                  </a:lnTo>
                  <a:lnTo>
                    <a:pt x="803" y="600"/>
                  </a:lnTo>
                  <a:lnTo>
                    <a:pt x="819" y="575"/>
                  </a:lnTo>
                  <a:lnTo>
                    <a:pt x="812" y="528"/>
                  </a:lnTo>
                  <a:lnTo>
                    <a:pt x="796" y="510"/>
                  </a:lnTo>
                  <a:lnTo>
                    <a:pt x="803" y="503"/>
                  </a:lnTo>
                  <a:lnTo>
                    <a:pt x="812" y="503"/>
                  </a:lnTo>
                  <a:lnTo>
                    <a:pt x="812" y="470"/>
                  </a:lnTo>
                  <a:lnTo>
                    <a:pt x="803" y="463"/>
                  </a:lnTo>
                  <a:lnTo>
                    <a:pt x="812" y="438"/>
                  </a:lnTo>
                  <a:lnTo>
                    <a:pt x="803" y="429"/>
                  </a:lnTo>
                  <a:lnTo>
                    <a:pt x="803" y="423"/>
                  </a:lnTo>
                  <a:lnTo>
                    <a:pt x="812" y="413"/>
                  </a:lnTo>
                  <a:lnTo>
                    <a:pt x="836" y="423"/>
                  </a:lnTo>
                  <a:lnTo>
                    <a:pt x="859" y="413"/>
                  </a:lnTo>
                  <a:lnTo>
                    <a:pt x="893" y="438"/>
                  </a:lnTo>
                  <a:lnTo>
                    <a:pt x="884" y="447"/>
                  </a:lnTo>
                  <a:lnTo>
                    <a:pt x="893" y="454"/>
                  </a:lnTo>
                  <a:lnTo>
                    <a:pt x="918" y="454"/>
                  </a:lnTo>
                  <a:lnTo>
                    <a:pt x="918" y="503"/>
                  </a:lnTo>
                  <a:lnTo>
                    <a:pt x="942" y="528"/>
                  </a:lnTo>
                  <a:lnTo>
                    <a:pt x="974" y="494"/>
                  </a:lnTo>
                  <a:lnTo>
                    <a:pt x="967" y="487"/>
                  </a:lnTo>
                  <a:lnTo>
                    <a:pt x="974" y="470"/>
                  </a:lnTo>
                  <a:lnTo>
                    <a:pt x="1023" y="551"/>
                  </a:lnTo>
                  <a:lnTo>
                    <a:pt x="1015" y="560"/>
                  </a:lnTo>
                  <a:lnTo>
                    <a:pt x="1015" y="575"/>
                  </a:lnTo>
                  <a:lnTo>
                    <a:pt x="1030" y="584"/>
                  </a:lnTo>
                  <a:lnTo>
                    <a:pt x="1030" y="593"/>
                  </a:lnTo>
                  <a:lnTo>
                    <a:pt x="1047" y="600"/>
                  </a:lnTo>
                  <a:lnTo>
                    <a:pt x="1055" y="600"/>
                  </a:lnTo>
                  <a:lnTo>
                    <a:pt x="1070" y="609"/>
                  </a:lnTo>
                  <a:lnTo>
                    <a:pt x="1055" y="615"/>
                  </a:lnTo>
                  <a:lnTo>
                    <a:pt x="1070" y="615"/>
                  </a:lnTo>
                  <a:lnTo>
                    <a:pt x="1070" y="633"/>
                  </a:lnTo>
                  <a:lnTo>
                    <a:pt x="1079" y="633"/>
                  </a:lnTo>
                  <a:lnTo>
                    <a:pt x="1089" y="640"/>
                  </a:lnTo>
                  <a:lnTo>
                    <a:pt x="1089" y="649"/>
                  </a:lnTo>
                  <a:lnTo>
                    <a:pt x="1095" y="665"/>
                  </a:lnTo>
                  <a:lnTo>
                    <a:pt x="1079" y="674"/>
                  </a:lnTo>
                  <a:lnTo>
                    <a:pt x="1055" y="680"/>
                  </a:lnTo>
                  <a:lnTo>
                    <a:pt x="1039" y="705"/>
                  </a:lnTo>
                  <a:lnTo>
                    <a:pt x="1015" y="705"/>
                  </a:lnTo>
                  <a:lnTo>
                    <a:pt x="990" y="697"/>
                  </a:lnTo>
                  <a:lnTo>
                    <a:pt x="950" y="705"/>
                  </a:lnTo>
                  <a:lnTo>
                    <a:pt x="942" y="722"/>
                  </a:lnTo>
                  <a:lnTo>
                    <a:pt x="933" y="722"/>
                  </a:lnTo>
                  <a:lnTo>
                    <a:pt x="918" y="730"/>
                  </a:lnTo>
                  <a:lnTo>
                    <a:pt x="893" y="762"/>
                  </a:lnTo>
                  <a:lnTo>
                    <a:pt x="902" y="762"/>
                  </a:lnTo>
                  <a:lnTo>
                    <a:pt x="925" y="737"/>
                  </a:lnTo>
                  <a:lnTo>
                    <a:pt x="950" y="722"/>
                  </a:lnTo>
                  <a:lnTo>
                    <a:pt x="974" y="722"/>
                  </a:lnTo>
                  <a:lnTo>
                    <a:pt x="983" y="722"/>
                  </a:lnTo>
                  <a:lnTo>
                    <a:pt x="983" y="737"/>
                  </a:lnTo>
                  <a:lnTo>
                    <a:pt x="967" y="746"/>
                  </a:lnTo>
                  <a:lnTo>
                    <a:pt x="958" y="746"/>
                  </a:lnTo>
                  <a:lnTo>
                    <a:pt x="967" y="754"/>
                  </a:lnTo>
                  <a:lnTo>
                    <a:pt x="974" y="746"/>
                  </a:lnTo>
                  <a:lnTo>
                    <a:pt x="974" y="770"/>
                  </a:lnTo>
                  <a:lnTo>
                    <a:pt x="983" y="777"/>
                  </a:lnTo>
                  <a:lnTo>
                    <a:pt x="999" y="786"/>
                  </a:lnTo>
                  <a:lnTo>
                    <a:pt x="1015" y="786"/>
                  </a:lnTo>
                  <a:lnTo>
                    <a:pt x="1015" y="777"/>
                  </a:lnTo>
                  <a:lnTo>
                    <a:pt x="1030" y="762"/>
                  </a:lnTo>
                  <a:lnTo>
                    <a:pt x="1030" y="777"/>
                  </a:lnTo>
                  <a:lnTo>
                    <a:pt x="1039" y="777"/>
                  </a:lnTo>
                  <a:lnTo>
                    <a:pt x="1030" y="786"/>
                  </a:lnTo>
                  <a:lnTo>
                    <a:pt x="1023" y="795"/>
                  </a:lnTo>
                  <a:lnTo>
                    <a:pt x="983" y="811"/>
                  </a:lnTo>
                  <a:lnTo>
                    <a:pt x="967" y="827"/>
                  </a:lnTo>
                  <a:lnTo>
                    <a:pt x="958" y="811"/>
                  </a:lnTo>
                  <a:lnTo>
                    <a:pt x="983" y="795"/>
                  </a:lnTo>
                  <a:lnTo>
                    <a:pt x="974" y="795"/>
                  </a:lnTo>
                  <a:lnTo>
                    <a:pt x="974" y="786"/>
                  </a:lnTo>
                  <a:lnTo>
                    <a:pt x="958" y="795"/>
                  </a:lnTo>
                  <a:lnTo>
                    <a:pt x="950" y="795"/>
                  </a:lnTo>
                  <a:lnTo>
                    <a:pt x="942" y="786"/>
                  </a:lnTo>
                  <a:lnTo>
                    <a:pt x="933" y="762"/>
                  </a:lnTo>
                  <a:lnTo>
                    <a:pt x="933" y="754"/>
                  </a:lnTo>
                  <a:lnTo>
                    <a:pt x="925" y="762"/>
                  </a:lnTo>
                  <a:lnTo>
                    <a:pt x="918" y="754"/>
                  </a:lnTo>
                  <a:lnTo>
                    <a:pt x="902" y="795"/>
                  </a:lnTo>
                  <a:lnTo>
                    <a:pt x="884" y="802"/>
                  </a:lnTo>
                  <a:lnTo>
                    <a:pt x="844" y="802"/>
                  </a:lnTo>
                  <a:lnTo>
                    <a:pt x="828" y="811"/>
                  </a:lnTo>
                  <a:lnTo>
                    <a:pt x="819" y="817"/>
                  </a:lnTo>
                  <a:lnTo>
                    <a:pt x="796" y="81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17" name="Line 219"/>
            <p:cNvSpPr>
              <a:spLocks noChangeShapeType="1"/>
            </p:cNvSpPr>
            <p:nvPr/>
          </p:nvSpPr>
          <p:spPr bwMode="blackWhite">
            <a:xfrm flipV="1">
              <a:off x="1454" y="2021"/>
              <a:ext cx="10" cy="9"/>
            </a:xfrm>
            <a:prstGeom prst="line">
              <a:avLst/>
            </a:prstGeom>
            <a:grpFill/>
            <a:ln w="6350">
              <a:solidFill>
                <a:srgbClr val="B2B2B2"/>
              </a:solidFill>
              <a:round/>
              <a:headEnd type="none" w="sm" len="sm"/>
              <a:tailEnd type="none" w="sm" len="sm"/>
            </a:ln>
          </p:spPr>
          <p:txBody>
            <a:bodyPr wrap="none" anchor="ctr"/>
            <a:lstStyle/>
            <a:p>
              <a:endParaRPr lang="en-US" dirty="0">
                <a:solidFill>
                  <a:srgbClr val="000000"/>
                </a:solidFill>
                <a:latin typeface="Arial"/>
              </a:endParaRPr>
            </a:p>
          </p:txBody>
        </p:sp>
        <p:sp>
          <p:nvSpPr>
            <p:cNvPr id="218" name="Freeform 220"/>
            <p:cNvSpPr>
              <a:spLocks/>
            </p:cNvSpPr>
            <p:nvPr/>
          </p:nvSpPr>
          <p:spPr bwMode="blackWhite">
            <a:xfrm>
              <a:off x="1285" y="1824"/>
              <a:ext cx="117" cy="91"/>
            </a:xfrm>
            <a:custGeom>
              <a:avLst/>
              <a:gdLst>
                <a:gd name="T0" fmla="*/ 71 w 107"/>
                <a:gd name="T1" fmla="*/ 0 h 83"/>
                <a:gd name="T2" fmla="*/ 71 w 107"/>
                <a:gd name="T3" fmla="*/ 13 h 83"/>
                <a:gd name="T4" fmla="*/ 13 w 107"/>
                <a:gd name="T5" fmla="*/ 13 h 83"/>
                <a:gd name="T6" fmla="*/ 0 w 107"/>
                <a:gd name="T7" fmla="*/ 49 h 83"/>
                <a:gd name="T8" fmla="*/ 13 w 107"/>
                <a:gd name="T9" fmla="*/ 36 h 83"/>
                <a:gd name="T10" fmla="*/ 0 w 107"/>
                <a:gd name="T11" fmla="*/ 86 h 83"/>
                <a:gd name="T12" fmla="*/ 0 w 107"/>
                <a:gd name="T13" fmla="*/ 107 h 83"/>
                <a:gd name="T14" fmla="*/ 0 w 107"/>
                <a:gd name="T15" fmla="*/ 120 h 83"/>
                <a:gd name="T16" fmla="*/ 13 w 107"/>
                <a:gd name="T17" fmla="*/ 120 h 83"/>
                <a:gd name="T18" fmla="*/ 21 w 107"/>
                <a:gd name="T19" fmla="*/ 107 h 83"/>
                <a:gd name="T20" fmla="*/ 21 w 107"/>
                <a:gd name="T21" fmla="*/ 58 h 83"/>
                <a:gd name="T22" fmla="*/ 34 w 107"/>
                <a:gd name="T23" fmla="*/ 36 h 83"/>
                <a:gd name="T24" fmla="*/ 48 w 107"/>
                <a:gd name="T25" fmla="*/ 26 h 83"/>
                <a:gd name="T26" fmla="*/ 48 w 107"/>
                <a:gd name="T27" fmla="*/ 13 h 83"/>
                <a:gd name="T28" fmla="*/ 80 w 107"/>
                <a:gd name="T29" fmla="*/ 26 h 83"/>
                <a:gd name="T30" fmla="*/ 80 w 107"/>
                <a:gd name="T31" fmla="*/ 49 h 83"/>
                <a:gd name="T32" fmla="*/ 71 w 107"/>
                <a:gd name="T33" fmla="*/ 72 h 83"/>
                <a:gd name="T34" fmla="*/ 93 w 107"/>
                <a:gd name="T35" fmla="*/ 58 h 83"/>
                <a:gd name="T36" fmla="*/ 93 w 107"/>
                <a:gd name="T37" fmla="*/ 86 h 83"/>
                <a:gd name="T38" fmla="*/ 116 w 107"/>
                <a:gd name="T39" fmla="*/ 72 h 83"/>
                <a:gd name="T40" fmla="*/ 116 w 107"/>
                <a:gd name="T41" fmla="*/ 26 h 83"/>
                <a:gd name="T42" fmla="*/ 139 w 107"/>
                <a:gd name="T43" fmla="*/ 49 h 83"/>
                <a:gd name="T44" fmla="*/ 152 w 107"/>
                <a:gd name="T45" fmla="*/ 36 h 83"/>
                <a:gd name="T46" fmla="*/ 127 w 107"/>
                <a:gd name="T47" fmla="*/ 13 h 83"/>
                <a:gd name="T48" fmla="*/ 71 w 107"/>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83"/>
                <a:gd name="T77" fmla="*/ 107 w 107"/>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19" name="Freeform 221"/>
            <p:cNvSpPr>
              <a:spLocks/>
            </p:cNvSpPr>
            <p:nvPr/>
          </p:nvSpPr>
          <p:spPr bwMode="blackWhite">
            <a:xfrm>
              <a:off x="1285" y="1824"/>
              <a:ext cx="117" cy="91"/>
            </a:xfrm>
            <a:custGeom>
              <a:avLst/>
              <a:gdLst>
                <a:gd name="T0" fmla="*/ 71 w 107"/>
                <a:gd name="T1" fmla="*/ 0 h 83"/>
                <a:gd name="T2" fmla="*/ 71 w 107"/>
                <a:gd name="T3" fmla="*/ 13 h 83"/>
                <a:gd name="T4" fmla="*/ 13 w 107"/>
                <a:gd name="T5" fmla="*/ 13 h 83"/>
                <a:gd name="T6" fmla="*/ 0 w 107"/>
                <a:gd name="T7" fmla="*/ 49 h 83"/>
                <a:gd name="T8" fmla="*/ 13 w 107"/>
                <a:gd name="T9" fmla="*/ 36 h 83"/>
                <a:gd name="T10" fmla="*/ 0 w 107"/>
                <a:gd name="T11" fmla="*/ 86 h 83"/>
                <a:gd name="T12" fmla="*/ 0 w 107"/>
                <a:gd name="T13" fmla="*/ 107 h 83"/>
                <a:gd name="T14" fmla="*/ 0 w 107"/>
                <a:gd name="T15" fmla="*/ 120 h 83"/>
                <a:gd name="T16" fmla="*/ 13 w 107"/>
                <a:gd name="T17" fmla="*/ 120 h 83"/>
                <a:gd name="T18" fmla="*/ 21 w 107"/>
                <a:gd name="T19" fmla="*/ 107 h 83"/>
                <a:gd name="T20" fmla="*/ 21 w 107"/>
                <a:gd name="T21" fmla="*/ 58 h 83"/>
                <a:gd name="T22" fmla="*/ 34 w 107"/>
                <a:gd name="T23" fmla="*/ 36 h 83"/>
                <a:gd name="T24" fmla="*/ 48 w 107"/>
                <a:gd name="T25" fmla="*/ 26 h 83"/>
                <a:gd name="T26" fmla="*/ 48 w 107"/>
                <a:gd name="T27" fmla="*/ 13 h 83"/>
                <a:gd name="T28" fmla="*/ 80 w 107"/>
                <a:gd name="T29" fmla="*/ 26 h 83"/>
                <a:gd name="T30" fmla="*/ 80 w 107"/>
                <a:gd name="T31" fmla="*/ 49 h 83"/>
                <a:gd name="T32" fmla="*/ 71 w 107"/>
                <a:gd name="T33" fmla="*/ 72 h 83"/>
                <a:gd name="T34" fmla="*/ 93 w 107"/>
                <a:gd name="T35" fmla="*/ 58 h 83"/>
                <a:gd name="T36" fmla="*/ 93 w 107"/>
                <a:gd name="T37" fmla="*/ 86 h 83"/>
                <a:gd name="T38" fmla="*/ 116 w 107"/>
                <a:gd name="T39" fmla="*/ 72 h 83"/>
                <a:gd name="T40" fmla="*/ 116 w 107"/>
                <a:gd name="T41" fmla="*/ 26 h 83"/>
                <a:gd name="T42" fmla="*/ 139 w 107"/>
                <a:gd name="T43" fmla="*/ 49 h 83"/>
                <a:gd name="T44" fmla="*/ 152 w 107"/>
                <a:gd name="T45" fmla="*/ 36 h 83"/>
                <a:gd name="T46" fmla="*/ 127 w 107"/>
                <a:gd name="T47" fmla="*/ 13 h 83"/>
                <a:gd name="T48" fmla="*/ 71 w 107"/>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83"/>
                <a:gd name="T77" fmla="*/ 107 w 107"/>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20" name="Freeform 222"/>
            <p:cNvSpPr>
              <a:spLocks/>
            </p:cNvSpPr>
            <p:nvPr/>
          </p:nvSpPr>
          <p:spPr bwMode="blackWhite">
            <a:xfrm>
              <a:off x="1223" y="1763"/>
              <a:ext cx="108" cy="54"/>
            </a:xfrm>
            <a:custGeom>
              <a:avLst/>
              <a:gdLst>
                <a:gd name="T0" fmla="*/ 147 w 97"/>
                <a:gd name="T1" fmla="*/ 71 h 49"/>
                <a:gd name="T2" fmla="*/ 138 w 97"/>
                <a:gd name="T3" fmla="*/ 71 h 49"/>
                <a:gd name="T4" fmla="*/ 99 w 97"/>
                <a:gd name="T5" fmla="*/ 71 h 49"/>
                <a:gd name="T6" fmla="*/ 86 w 97"/>
                <a:gd name="T7" fmla="*/ 58 h 49"/>
                <a:gd name="T8" fmla="*/ 72 w 97"/>
                <a:gd name="T9" fmla="*/ 71 h 49"/>
                <a:gd name="T10" fmla="*/ 72 w 97"/>
                <a:gd name="T11" fmla="*/ 58 h 49"/>
                <a:gd name="T12" fmla="*/ 37 w 97"/>
                <a:gd name="T13" fmla="*/ 71 h 49"/>
                <a:gd name="T14" fmla="*/ 23 w 97"/>
                <a:gd name="T15" fmla="*/ 58 h 49"/>
                <a:gd name="T16" fmla="*/ 0 w 97"/>
                <a:gd name="T17" fmla="*/ 71 h 49"/>
                <a:gd name="T18" fmla="*/ 48 w 97"/>
                <a:gd name="T19" fmla="*/ 35 h 49"/>
                <a:gd name="T20" fmla="*/ 86 w 97"/>
                <a:gd name="T21" fmla="*/ 0 h 49"/>
                <a:gd name="T22" fmla="*/ 109 w 97"/>
                <a:gd name="T23" fmla="*/ 12 h 49"/>
                <a:gd name="T24" fmla="*/ 122 w 97"/>
                <a:gd name="T25" fmla="*/ 35 h 49"/>
                <a:gd name="T26" fmla="*/ 138 w 97"/>
                <a:gd name="T27" fmla="*/ 35 h 49"/>
                <a:gd name="T28" fmla="*/ 147 w 97"/>
                <a:gd name="T29" fmla="*/ 71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49"/>
                <a:gd name="T47" fmla="*/ 97 w 97"/>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21" name="Freeform 223"/>
            <p:cNvSpPr>
              <a:spLocks/>
            </p:cNvSpPr>
            <p:nvPr/>
          </p:nvSpPr>
          <p:spPr bwMode="blackWhite">
            <a:xfrm>
              <a:off x="1223" y="1763"/>
              <a:ext cx="108" cy="54"/>
            </a:xfrm>
            <a:custGeom>
              <a:avLst/>
              <a:gdLst>
                <a:gd name="T0" fmla="*/ 147 w 97"/>
                <a:gd name="T1" fmla="*/ 71 h 49"/>
                <a:gd name="T2" fmla="*/ 138 w 97"/>
                <a:gd name="T3" fmla="*/ 71 h 49"/>
                <a:gd name="T4" fmla="*/ 99 w 97"/>
                <a:gd name="T5" fmla="*/ 71 h 49"/>
                <a:gd name="T6" fmla="*/ 86 w 97"/>
                <a:gd name="T7" fmla="*/ 58 h 49"/>
                <a:gd name="T8" fmla="*/ 72 w 97"/>
                <a:gd name="T9" fmla="*/ 71 h 49"/>
                <a:gd name="T10" fmla="*/ 72 w 97"/>
                <a:gd name="T11" fmla="*/ 58 h 49"/>
                <a:gd name="T12" fmla="*/ 37 w 97"/>
                <a:gd name="T13" fmla="*/ 71 h 49"/>
                <a:gd name="T14" fmla="*/ 23 w 97"/>
                <a:gd name="T15" fmla="*/ 58 h 49"/>
                <a:gd name="T16" fmla="*/ 0 w 97"/>
                <a:gd name="T17" fmla="*/ 71 h 49"/>
                <a:gd name="T18" fmla="*/ 48 w 97"/>
                <a:gd name="T19" fmla="*/ 35 h 49"/>
                <a:gd name="T20" fmla="*/ 86 w 97"/>
                <a:gd name="T21" fmla="*/ 0 h 49"/>
                <a:gd name="T22" fmla="*/ 109 w 97"/>
                <a:gd name="T23" fmla="*/ 12 h 49"/>
                <a:gd name="T24" fmla="*/ 122 w 97"/>
                <a:gd name="T25" fmla="*/ 35 h 49"/>
                <a:gd name="T26" fmla="*/ 138 w 97"/>
                <a:gd name="T27" fmla="*/ 35 h 49"/>
                <a:gd name="T28" fmla="*/ 147 w 97"/>
                <a:gd name="T29" fmla="*/ 71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49"/>
                <a:gd name="T47" fmla="*/ 97 w 97"/>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22" name="Freeform 224"/>
            <p:cNvSpPr>
              <a:spLocks/>
            </p:cNvSpPr>
            <p:nvPr/>
          </p:nvSpPr>
          <p:spPr bwMode="blackWhite">
            <a:xfrm>
              <a:off x="1346" y="1889"/>
              <a:ext cx="65" cy="26"/>
            </a:xfrm>
            <a:custGeom>
              <a:avLst/>
              <a:gdLst>
                <a:gd name="T0" fmla="*/ 0 w 59"/>
                <a:gd name="T1" fmla="*/ 31 h 24"/>
                <a:gd name="T2" fmla="*/ 26 w 59"/>
                <a:gd name="T3" fmla="*/ 20 h 24"/>
                <a:gd name="T4" fmla="*/ 37 w 59"/>
                <a:gd name="T5" fmla="*/ 10 h 24"/>
                <a:gd name="T6" fmla="*/ 86 w 59"/>
                <a:gd name="T7" fmla="*/ 0 h 24"/>
                <a:gd name="T8" fmla="*/ 37 w 59"/>
                <a:gd name="T9" fmla="*/ 31 h 24"/>
                <a:gd name="T10" fmla="*/ 13 w 59"/>
                <a:gd name="T11" fmla="*/ 31 h 24"/>
                <a:gd name="T12" fmla="*/ 0 w 59"/>
                <a:gd name="T13" fmla="*/ 31 h 24"/>
                <a:gd name="T14" fmla="*/ 0 60000 65536"/>
                <a:gd name="T15" fmla="*/ 0 60000 65536"/>
                <a:gd name="T16" fmla="*/ 0 60000 65536"/>
                <a:gd name="T17" fmla="*/ 0 60000 65536"/>
                <a:gd name="T18" fmla="*/ 0 60000 65536"/>
                <a:gd name="T19" fmla="*/ 0 60000 65536"/>
                <a:gd name="T20" fmla="*/ 0 60000 65536"/>
                <a:gd name="T21" fmla="*/ 0 w 59"/>
                <a:gd name="T22" fmla="*/ 0 h 24"/>
                <a:gd name="T23" fmla="*/ 59 w 5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4">
                  <a:moveTo>
                    <a:pt x="0" y="23"/>
                  </a:moveTo>
                  <a:lnTo>
                    <a:pt x="18" y="15"/>
                  </a:lnTo>
                  <a:lnTo>
                    <a:pt x="25" y="6"/>
                  </a:lnTo>
                  <a:lnTo>
                    <a:pt x="58" y="0"/>
                  </a:lnTo>
                  <a:lnTo>
                    <a:pt x="25" y="23"/>
                  </a:lnTo>
                  <a:lnTo>
                    <a:pt x="9" y="23"/>
                  </a:lnTo>
                  <a:lnTo>
                    <a:pt x="0" y="23"/>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23" name="Freeform 225"/>
            <p:cNvSpPr>
              <a:spLocks/>
            </p:cNvSpPr>
            <p:nvPr/>
          </p:nvSpPr>
          <p:spPr bwMode="blackWhite">
            <a:xfrm>
              <a:off x="1346" y="1889"/>
              <a:ext cx="65" cy="26"/>
            </a:xfrm>
            <a:custGeom>
              <a:avLst/>
              <a:gdLst>
                <a:gd name="T0" fmla="*/ 0 w 59"/>
                <a:gd name="T1" fmla="*/ 31 h 24"/>
                <a:gd name="T2" fmla="*/ 26 w 59"/>
                <a:gd name="T3" fmla="*/ 20 h 24"/>
                <a:gd name="T4" fmla="*/ 37 w 59"/>
                <a:gd name="T5" fmla="*/ 10 h 24"/>
                <a:gd name="T6" fmla="*/ 86 w 59"/>
                <a:gd name="T7" fmla="*/ 0 h 24"/>
                <a:gd name="T8" fmla="*/ 37 w 59"/>
                <a:gd name="T9" fmla="*/ 31 h 24"/>
                <a:gd name="T10" fmla="*/ 13 w 59"/>
                <a:gd name="T11" fmla="*/ 31 h 24"/>
                <a:gd name="T12" fmla="*/ 0 w 59"/>
                <a:gd name="T13" fmla="*/ 31 h 24"/>
                <a:gd name="T14" fmla="*/ 0 60000 65536"/>
                <a:gd name="T15" fmla="*/ 0 60000 65536"/>
                <a:gd name="T16" fmla="*/ 0 60000 65536"/>
                <a:gd name="T17" fmla="*/ 0 60000 65536"/>
                <a:gd name="T18" fmla="*/ 0 60000 65536"/>
                <a:gd name="T19" fmla="*/ 0 60000 65536"/>
                <a:gd name="T20" fmla="*/ 0 60000 65536"/>
                <a:gd name="T21" fmla="*/ 0 w 59"/>
                <a:gd name="T22" fmla="*/ 0 h 24"/>
                <a:gd name="T23" fmla="*/ 59 w 5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4">
                  <a:moveTo>
                    <a:pt x="0" y="23"/>
                  </a:moveTo>
                  <a:lnTo>
                    <a:pt x="18" y="15"/>
                  </a:lnTo>
                  <a:lnTo>
                    <a:pt x="25" y="6"/>
                  </a:lnTo>
                  <a:lnTo>
                    <a:pt x="58" y="0"/>
                  </a:lnTo>
                  <a:lnTo>
                    <a:pt x="25" y="23"/>
                  </a:lnTo>
                  <a:lnTo>
                    <a:pt x="9" y="23"/>
                  </a:lnTo>
                  <a:lnTo>
                    <a:pt x="0" y="23"/>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24" name="Freeform 226"/>
            <p:cNvSpPr>
              <a:spLocks/>
            </p:cNvSpPr>
            <p:nvPr/>
          </p:nvSpPr>
          <p:spPr bwMode="blackWhite">
            <a:xfrm>
              <a:off x="1410" y="1862"/>
              <a:ext cx="37" cy="18"/>
            </a:xfrm>
            <a:custGeom>
              <a:avLst/>
              <a:gdLst>
                <a:gd name="T0" fmla="*/ 0 w 33"/>
                <a:gd name="T1" fmla="*/ 20 h 17"/>
                <a:gd name="T2" fmla="*/ 0 w 33"/>
                <a:gd name="T3" fmla="*/ 6 h 17"/>
                <a:gd name="T4" fmla="*/ 37 w 33"/>
                <a:gd name="T5" fmla="*/ 6 h 17"/>
                <a:gd name="T6" fmla="*/ 50 w 33"/>
                <a:gd name="T7" fmla="*/ 0 h 17"/>
                <a:gd name="T8" fmla="*/ 50 w 33"/>
                <a:gd name="T9" fmla="*/ 20 h 17"/>
                <a:gd name="T10" fmla="*/ 0 w 33"/>
                <a:gd name="T11" fmla="*/ 20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16"/>
                  </a:moveTo>
                  <a:lnTo>
                    <a:pt x="0" y="6"/>
                  </a:lnTo>
                  <a:lnTo>
                    <a:pt x="23" y="6"/>
                  </a:lnTo>
                  <a:lnTo>
                    <a:pt x="32" y="0"/>
                  </a:lnTo>
                  <a:lnTo>
                    <a:pt x="32" y="16"/>
                  </a:lnTo>
                  <a:lnTo>
                    <a:pt x="0" y="16"/>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25" name="Freeform 227"/>
            <p:cNvSpPr>
              <a:spLocks/>
            </p:cNvSpPr>
            <p:nvPr/>
          </p:nvSpPr>
          <p:spPr bwMode="blackWhite">
            <a:xfrm>
              <a:off x="1410" y="1862"/>
              <a:ext cx="37" cy="18"/>
            </a:xfrm>
            <a:custGeom>
              <a:avLst/>
              <a:gdLst>
                <a:gd name="T0" fmla="*/ 0 w 33"/>
                <a:gd name="T1" fmla="*/ 20 h 17"/>
                <a:gd name="T2" fmla="*/ 0 w 33"/>
                <a:gd name="T3" fmla="*/ 6 h 17"/>
                <a:gd name="T4" fmla="*/ 37 w 33"/>
                <a:gd name="T5" fmla="*/ 6 h 17"/>
                <a:gd name="T6" fmla="*/ 50 w 33"/>
                <a:gd name="T7" fmla="*/ 0 h 17"/>
                <a:gd name="T8" fmla="*/ 50 w 33"/>
                <a:gd name="T9" fmla="*/ 20 h 17"/>
                <a:gd name="T10" fmla="*/ 0 w 33"/>
                <a:gd name="T11" fmla="*/ 20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16"/>
                  </a:moveTo>
                  <a:lnTo>
                    <a:pt x="0" y="6"/>
                  </a:lnTo>
                  <a:lnTo>
                    <a:pt x="23" y="6"/>
                  </a:lnTo>
                  <a:lnTo>
                    <a:pt x="32" y="0"/>
                  </a:lnTo>
                  <a:lnTo>
                    <a:pt x="32" y="16"/>
                  </a:lnTo>
                  <a:lnTo>
                    <a:pt x="0"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26" name="Freeform 228"/>
            <p:cNvSpPr>
              <a:spLocks/>
            </p:cNvSpPr>
            <p:nvPr/>
          </p:nvSpPr>
          <p:spPr bwMode="blackWhite">
            <a:xfrm>
              <a:off x="1454" y="2804"/>
              <a:ext cx="117" cy="641"/>
            </a:xfrm>
            <a:custGeom>
              <a:avLst/>
              <a:gdLst>
                <a:gd name="T0" fmla="*/ 117 w 107"/>
                <a:gd name="T1" fmla="*/ 0 h 583"/>
                <a:gd name="T2" fmla="*/ 127 w 107"/>
                <a:gd name="T3" fmla="*/ 46 h 583"/>
                <a:gd name="T4" fmla="*/ 152 w 107"/>
                <a:gd name="T5" fmla="*/ 106 h 583"/>
                <a:gd name="T6" fmla="*/ 127 w 107"/>
                <a:gd name="T7" fmla="*/ 143 h 583"/>
                <a:gd name="T8" fmla="*/ 117 w 107"/>
                <a:gd name="T9" fmla="*/ 214 h 583"/>
                <a:gd name="T10" fmla="*/ 103 w 107"/>
                <a:gd name="T11" fmla="*/ 332 h 583"/>
                <a:gd name="T12" fmla="*/ 94 w 107"/>
                <a:gd name="T13" fmla="*/ 391 h 583"/>
                <a:gd name="T14" fmla="*/ 81 w 107"/>
                <a:gd name="T15" fmla="*/ 451 h 583"/>
                <a:gd name="T16" fmla="*/ 68 w 107"/>
                <a:gd name="T17" fmla="*/ 522 h 583"/>
                <a:gd name="T18" fmla="*/ 68 w 107"/>
                <a:gd name="T19" fmla="*/ 592 h 583"/>
                <a:gd name="T20" fmla="*/ 81 w 107"/>
                <a:gd name="T21" fmla="*/ 605 h 583"/>
                <a:gd name="T22" fmla="*/ 59 w 107"/>
                <a:gd name="T23" fmla="*/ 672 h 583"/>
                <a:gd name="T24" fmla="*/ 46 w 107"/>
                <a:gd name="T25" fmla="*/ 733 h 583"/>
                <a:gd name="T26" fmla="*/ 46 w 107"/>
                <a:gd name="T27" fmla="*/ 769 h 583"/>
                <a:gd name="T28" fmla="*/ 59 w 107"/>
                <a:gd name="T29" fmla="*/ 792 h 583"/>
                <a:gd name="T30" fmla="*/ 103 w 107"/>
                <a:gd name="T31" fmla="*/ 805 h 583"/>
                <a:gd name="T32" fmla="*/ 127 w 107"/>
                <a:gd name="T33" fmla="*/ 817 h 583"/>
                <a:gd name="T34" fmla="*/ 94 w 107"/>
                <a:gd name="T35" fmla="*/ 827 h 583"/>
                <a:gd name="T36" fmla="*/ 81 w 107"/>
                <a:gd name="T37" fmla="*/ 851 h 583"/>
                <a:gd name="T38" fmla="*/ 81 w 107"/>
                <a:gd name="T39" fmla="*/ 840 h 583"/>
                <a:gd name="T40" fmla="*/ 59 w 107"/>
                <a:gd name="T41" fmla="*/ 840 h 583"/>
                <a:gd name="T42" fmla="*/ 46 w 107"/>
                <a:gd name="T43" fmla="*/ 817 h 583"/>
                <a:gd name="T44" fmla="*/ 25 w 107"/>
                <a:gd name="T45" fmla="*/ 805 h 583"/>
                <a:gd name="T46" fmla="*/ 12 w 107"/>
                <a:gd name="T47" fmla="*/ 805 h 583"/>
                <a:gd name="T48" fmla="*/ 25 w 107"/>
                <a:gd name="T49" fmla="*/ 780 h 583"/>
                <a:gd name="T50" fmla="*/ 25 w 107"/>
                <a:gd name="T51" fmla="*/ 780 h 583"/>
                <a:gd name="T52" fmla="*/ 25 w 107"/>
                <a:gd name="T53" fmla="*/ 780 h 583"/>
                <a:gd name="T54" fmla="*/ 25 w 107"/>
                <a:gd name="T55" fmla="*/ 745 h 583"/>
                <a:gd name="T56" fmla="*/ 0 w 107"/>
                <a:gd name="T57" fmla="*/ 733 h 583"/>
                <a:gd name="T58" fmla="*/ 12 w 107"/>
                <a:gd name="T59" fmla="*/ 687 h 583"/>
                <a:gd name="T60" fmla="*/ 25 w 107"/>
                <a:gd name="T61" fmla="*/ 696 h 583"/>
                <a:gd name="T62" fmla="*/ 12 w 107"/>
                <a:gd name="T63" fmla="*/ 651 h 583"/>
                <a:gd name="T64" fmla="*/ 12 w 107"/>
                <a:gd name="T65" fmla="*/ 628 h 583"/>
                <a:gd name="T66" fmla="*/ 25 w 107"/>
                <a:gd name="T67" fmla="*/ 592 h 583"/>
                <a:gd name="T68" fmla="*/ 33 w 107"/>
                <a:gd name="T69" fmla="*/ 605 h 583"/>
                <a:gd name="T70" fmla="*/ 59 w 107"/>
                <a:gd name="T71" fmla="*/ 522 h 583"/>
                <a:gd name="T72" fmla="*/ 33 w 107"/>
                <a:gd name="T73" fmla="*/ 509 h 583"/>
                <a:gd name="T74" fmla="*/ 46 w 107"/>
                <a:gd name="T75" fmla="*/ 460 h 583"/>
                <a:gd name="T76" fmla="*/ 46 w 107"/>
                <a:gd name="T77" fmla="*/ 413 h 583"/>
                <a:gd name="T78" fmla="*/ 68 w 107"/>
                <a:gd name="T79" fmla="*/ 272 h 583"/>
                <a:gd name="T80" fmla="*/ 81 w 107"/>
                <a:gd name="T81" fmla="*/ 223 h 583"/>
                <a:gd name="T82" fmla="*/ 94 w 107"/>
                <a:gd name="T83" fmla="*/ 106 h 583"/>
                <a:gd name="T84" fmla="*/ 94 w 107"/>
                <a:gd name="T85" fmla="*/ 11 h 5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
                <a:gd name="T130" fmla="*/ 0 h 583"/>
                <a:gd name="T131" fmla="*/ 107 w 107"/>
                <a:gd name="T132" fmla="*/ 583 h 5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 h="583">
                  <a:moveTo>
                    <a:pt x="66" y="7"/>
                  </a:moveTo>
                  <a:lnTo>
                    <a:pt x="82" y="0"/>
                  </a:lnTo>
                  <a:lnTo>
                    <a:pt x="89" y="24"/>
                  </a:lnTo>
                  <a:lnTo>
                    <a:pt x="89" y="32"/>
                  </a:lnTo>
                  <a:lnTo>
                    <a:pt x="97" y="72"/>
                  </a:lnTo>
                  <a:lnTo>
                    <a:pt x="106" y="72"/>
                  </a:lnTo>
                  <a:lnTo>
                    <a:pt x="106" y="90"/>
                  </a:lnTo>
                  <a:lnTo>
                    <a:pt x="89" y="97"/>
                  </a:lnTo>
                  <a:lnTo>
                    <a:pt x="97" y="121"/>
                  </a:lnTo>
                  <a:lnTo>
                    <a:pt x="82" y="146"/>
                  </a:lnTo>
                  <a:lnTo>
                    <a:pt x="66" y="193"/>
                  </a:lnTo>
                  <a:lnTo>
                    <a:pt x="72" y="227"/>
                  </a:lnTo>
                  <a:lnTo>
                    <a:pt x="66" y="252"/>
                  </a:lnTo>
                  <a:lnTo>
                    <a:pt x="66" y="268"/>
                  </a:lnTo>
                  <a:lnTo>
                    <a:pt x="57" y="275"/>
                  </a:lnTo>
                  <a:lnTo>
                    <a:pt x="57" y="308"/>
                  </a:lnTo>
                  <a:lnTo>
                    <a:pt x="48" y="323"/>
                  </a:lnTo>
                  <a:lnTo>
                    <a:pt x="48" y="357"/>
                  </a:lnTo>
                  <a:lnTo>
                    <a:pt x="48" y="373"/>
                  </a:lnTo>
                  <a:lnTo>
                    <a:pt x="48" y="405"/>
                  </a:lnTo>
                  <a:lnTo>
                    <a:pt x="57" y="405"/>
                  </a:lnTo>
                  <a:lnTo>
                    <a:pt x="57" y="414"/>
                  </a:lnTo>
                  <a:lnTo>
                    <a:pt x="48" y="445"/>
                  </a:lnTo>
                  <a:lnTo>
                    <a:pt x="41" y="460"/>
                  </a:lnTo>
                  <a:lnTo>
                    <a:pt x="41" y="477"/>
                  </a:lnTo>
                  <a:lnTo>
                    <a:pt x="32" y="502"/>
                  </a:lnTo>
                  <a:lnTo>
                    <a:pt x="32" y="519"/>
                  </a:lnTo>
                  <a:lnTo>
                    <a:pt x="32" y="526"/>
                  </a:lnTo>
                  <a:lnTo>
                    <a:pt x="41" y="519"/>
                  </a:lnTo>
                  <a:lnTo>
                    <a:pt x="41" y="542"/>
                  </a:lnTo>
                  <a:lnTo>
                    <a:pt x="48" y="551"/>
                  </a:lnTo>
                  <a:lnTo>
                    <a:pt x="72" y="551"/>
                  </a:lnTo>
                  <a:lnTo>
                    <a:pt x="89" y="551"/>
                  </a:lnTo>
                  <a:lnTo>
                    <a:pt x="89" y="559"/>
                  </a:lnTo>
                  <a:lnTo>
                    <a:pt x="82" y="559"/>
                  </a:lnTo>
                  <a:lnTo>
                    <a:pt x="66" y="566"/>
                  </a:lnTo>
                  <a:lnTo>
                    <a:pt x="66" y="582"/>
                  </a:lnTo>
                  <a:lnTo>
                    <a:pt x="57" y="582"/>
                  </a:lnTo>
                  <a:lnTo>
                    <a:pt x="48" y="575"/>
                  </a:lnTo>
                  <a:lnTo>
                    <a:pt x="57" y="575"/>
                  </a:lnTo>
                  <a:lnTo>
                    <a:pt x="57" y="566"/>
                  </a:lnTo>
                  <a:lnTo>
                    <a:pt x="41" y="575"/>
                  </a:lnTo>
                  <a:lnTo>
                    <a:pt x="32" y="566"/>
                  </a:lnTo>
                  <a:lnTo>
                    <a:pt x="32" y="559"/>
                  </a:lnTo>
                  <a:lnTo>
                    <a:pt x="23" y="559"/>
                  </a:lnTo>
                  <a:lnTo>
                    <a:pt x="17" y="551"/>
                  </a:lnTo>
                  <a:lnTo>
                    <a:pt x="17" y="559"/>
                  </a:lnTo>
                  <a:lnTo>
                    <a:pt x="8" y="551"/>
                  </a:lnTo>
                  <a:lnTo>
                    <a:pt x="8" y="542"/>
                  </a:lnTo>
                  <a:lnTo>
                    <a:pt x="17" y="534"/>
                  </a:lnTo>
                  <a:lnTo>
                    <a:pt x="17" y="526"/>
                  </a:lnTo>
                  <a:lnTo>
                    <a:pt x="17" y="534"/>
                  </a:lnTo>
                  <a:lnTo>
                    <a:pt x="8" y="542"/>
                  </a:lnTo>
                  <a:lnTo>
                    <a:pt x="17" y="534"/>
                  </a:lnTo>
                  <a:lnTo>
                    <a:pt x="17" y="526"/>
                  </a:lnTo>
                  <a:lnTo>
                    <a:pt x="17" y="510"/>
                  </a:lnTo>
                  <a:lnTo>
                    <a:pt x="8" y="510"/>
                  </a:lnTo>
                  <a:lnTo>
                    <a:pt x="0" y="502"/>
                  </a:lnTo>
                  <a:lnTo>
                    <a:pt x="0" y="494"/>
                  </a:lnTo>
                  <a:lnTo>
                    <a:pt x="8" y="470"/>
                  </a:lnTo>
                  <a:lnTo>
                    <a:pt x="8" y="460"/>
                  </a:lnTo>
                  <a:lnTo>
                    <a:pt x="17" y="477"/>
                  </a:lnTo>
                  <a:lnTo>
                    <a:pt x="23" y="454"/>
                  </a:lnTo>
                  <a:lnTo>
                    <a:pt x="8" y="445"/>
                  </a:lnTo>
                  <a:lnTo>
                    <a:pt x="0" y="445"/>
                  </a:lnTo>
                  <a:lnTo>
                    <a:pt x="8" y="429"/>
                  </a:lnTo>
                  <a:lnTo>
                    <a:pt x="17" y="429"/>
                  </a:lnTo>
                  <a:lnTo>
                    <a:pt x="17" y="405"/>
                  </a:lnTo>
                  <a:lnTo>
                    <a:pt x="23" y="395"/>
                  </a:lnTo>
                  <a:lnTo>
                    <a:pt x="23" y="414"/>
                  </a:lnTo>
                  <a:lnTo>
                    <a:pt x="41" y="364"/>
                  </a:lnTo>
                  <a:lnTo>
                    <a:pt x="41" y="357"/>
                  </a:lnTo>
                  <a:lnTo>
                    <a:pt x="32" y="357"/>
                  </a:lnTo>
                  <a:lnTo>
                    <a:pt x="23" y="348"/>
                  </a:lnTo>
                  <a:lnTo>
                    <a:pt x="23" y="323"/>
                  </a:lnTo>
                  <a:lnTo>
                    <a:pt x="32" y="315"/>
                  </a:lnTo>
                  <a:lnTo>
                    <a:pt x="23" y="292"/>
                  </a:lnTo>
                  <a:lnTo>
                    <a:pt x="32" y="283"/>
                  </a:lnTo>
                  <a:lnTo>
                    <a:pt x="57" y="209"/>
                  </a:lnTo>
                  <a:lnTo>
                    <a:pt x="48" y="186"/>
                  </a:lnTo>
                  <a:lnTo>
                    <a:pt x="57" y="171"/>
                  </a:lnTo>
                  <a:lnTo>
                    <a:pt x="57" y="153"/>
                  </a:lnTo>
                  <a:lnTo>
                    <a:pt x="66" y="121"/>
                  </a:lnTo>
                  <a:lnTo>
                    <a:pt x="66" y="72"/>
                  </a:lnTo>
                  <a:lnTo>
                    <a:pt x="72" y="49"/>
                  </a:lnTo>
                  <a:lnTo>
                    <a:pt x="66" y="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27" name="Freeform 229"/>
            <p:cNvSpPr>
              <a:spLocks/>
            </p:cNvSpPr>
            <p:nvPr/>
          </p:nvSpPr>
          <p:spPr bwMode="blackWhite">
            <a:xfrm>
              <a:off x="1480" y="3418"/>
              <a:ext cx="73" cy="71"/>
            </a:xfrm>
            <a:custGeom>
              <a:avLst/>
              <a:gdLst>
                <a:gd name="T0" fmla="*/ 93 w 67"/>
                <a:gd name="T1" fmla="*/ 72 h 64"/>
                <a:gd name="T2" fmla="*/ 93 w 67"/>
                <a:gd name="T3" fmla="*/ 0 h 64"/>
                <a:gd name="T4" fmla="*/ 69 w 67"/>
                <a:gd name="T5" fmla="*/ 11 h 64"/>
                <a:gd name="T6" fmla="*/ 69 w 67"/>
                <a:gd name="T7" fmla="*/ 36 h 64"/>
                <a:gd name="T8" fmla="*/ 61 w 67"/>
                <a:gd name="T9" fmla="*/ 49 h 64"/>
                <a:gd name="T10" fmla="*/ 48 w 67"/>
                <a:gd name="T11" fmla="*/ 49 h 64"/>
                <a:gd name="T12" fmla="*/ 13 w 67"/>
                <a:gd name="T13" fmla="*/ 24 h 64"/>
                <a:gd name="T14" fmla="*/ 0 w 67"/>
                <a:gd name="T15" fmla="*/ 36 h 64"/>
                <a:gd name="T16" fmla="*/ 13 w 67"/>
                <a:gd name="T17" fmla="*/ 49 h 64"/>
                <a:gd name="T18" fmla="*/ 26 w 67"/>
                <a:gd name="T19" fmla="*/ 49 h 64"/>
                <a:gd name="T20" fmla="*/ 26 w 67"/>
                <a:gd name="T21" fmla="*/ 60 h 64"/>
                <a:gd name="T22" fmla="*/ 35 w 67"/>
                <a:gd name="T23" fmla="*/ 60 h 64"/>
                <a:gd name="T24" fmla="*/ 35 w 67"/>
                <a:gd name="T25" fmla="*/ 72 h 64"/>
                <a:gd name="T26" fmla="*/ 61 w 67"/>
                <a:gd name="T27" fmla="*/ 87 h 64"/>
                <a:gd name="T28" fmla="*/ 69 w 67"/>
                <a:gd name="T29" fmla="*/ 87 h 64"/>
                <a:gd name="T30" fmla="*/ 83 w 67"/>
                <a:gd name="T31" fmla="*/ 97 h 64"/>
                <a:gd name="T32" fmla="*/ 93 w 67"/>
                <a:gd name="T33" fmla="*/ 72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64"/>
                <a:gd name="T53" fmla="*/ 67 w 67"/>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64">
                  <a:moveTo>
                    <a:pt x="66" y="48"/>
                  </a:moveTo>
                  <a:lnTo>
                    <a:pt x="66" y="0"/>
                  </a:lnTo>
                  <a:lnTo>
                    <a:pt x="49" y="7"/>
                  </a:lnTo>
                  <a:lnTo>
                    <a:pt x="49" y="23"/>
                  </a:lnTo>
                  <a:lnTo>
                    <a:pt x="43" y="32"/>
                  </a:lnTo>
                  <a:lnTo>
                    <a:pt x="34" y="32"/>
                  </a:lnTo>
                  <a:lnTo>
                    <a:pt x="9" y="16"/>
                  </a:lnTo>
                  <a:lnTo>
                    <a:pt x="0" y="23"/>
                  </a:lnTo>
                  <a:lnTo>
                    <a:pt x="9" y="32"/>
                  </a:lnTo>
                  <a:lnTo>
                    <a:pt x="18" y="32"/>
                  </a:lnTo>
                  <a:lnTo>
                    <a:pt x="18" y="40"/>
                  </a:lnTo>
                  <a:lnTo>
                    <a:pt x="25" y="40"/>
                  </a:lnTo>
                  <a:lnTo>
                    <a:pt x="25" y="48"/>
                  </a:lnTo>
                  <a:lnTo>
                    <a:pt x="43" y="57"/>
                  </a:lnTo>
                  <a:lnTo>
                    <a:pt x="49" y="57"/>
                  </a:lnTo>
                  <a:lnTo>
                    <a:pt x="59" y="63"/>
                  </a:lnTo>
                  <a:lnTo>
                    <a:pt x="66" y="48"/>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28" name="Freeform 230"/>
            <p:cNvSpPr>
              <a:spLocks/>
            </p:cNvSpPr>
            <p:nvPr/>
          </p:nvSpPr>
          <p:spPr bwMode="blackWhite">
            <a:xfrm>
              <a:off x="1552" y="3418"/>
              <a:ext cx="55" cy="81"/>
            </a:xfrm>
            <a:custGeom>
              <a:avLst/>
              <a:gdLst>
                <a:gd name="T0" fmla="*/ 0 w 50"/>
                <a:gd name="T1" fmla="*/ 72 h 73"/>
                <a:gd name="T2" fmla="*/ 0 w 50"/>
                <a:gd name="T3" fmla="*/ 0 h 73"/>
                <a:gd name="T4" fmla="*/ 12 w 50"/>
                <a:gd name="T5" fmla="*/ 36 h 73"/>
                <a:gd name="T6" fmla="*/ 48 w 50"/>
                <a:gd name="T7" fmla="*/ 60 h 73"/>
                <a:gd name="T8" fmla="*/ 72 w 50"/>
                <a:gd name="T9" fmla="*/ 72 h 73"/>
                <a:gd name="T10" fmla="*/ 62 w 50"/>
                <a:gd name="T11" fmla="*/ 87 h 73"/>
                <a:gd name="T12" fmla="*/ 25 w 50"/>
                <a:gd name="T13" fmla="*/ 97 h 73"/>
                <a:gd name="T14" fmla="*/ 12 w 50"/>
                <a:gd name="T15" fmla="*/ 110 h 73"/>
                <a:gd name="T16" fmla="*/ 0 w 50"/>
                <a:gd name="T17" fmla="*/ 72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73"/>
                <a:gd name="T29" fmla="*/ 50 w 5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73">
                  <a:moveTo>
                    <a:pt x="0" y="48"/>
                  </a:moveTo>
                  <a:lnTo>
                    <a:pt x="0" y="0"/>
                  </a:lnTo>
                  <a:lnTo>
                    <a:pt x="8" y="23"/>
                  </a:lnTo>
                  <a:lnTo>
                    <a:pt x="33" y="40"/>
                  </a:lnTo>
                  <a:lnTo>
                    <a:pt x="49" y="48"/>
                  </a:lnTo>
                  <a:lnTo>
                    <a:pt x="42" y="57"/>
                  </a:lnTo>
                  <a:lnTo>
                    <a:pt x="17" y="63"/>
                  </a:lnTo>
                  <a:lnTo>
                    <a:pt x="8" y="72"/>
                  </a:lnTo>
                  <a:lnTo>
                    <a:pt x="0" y="48"/>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29" name="Freeform 231"/>
            <p:cNvSpPr>
              <a:spLocks/>
            </p:cNvSpPr>
            <p:nvPr/>
          </p:nvSpPr>
          <p:spPr bwMode="blackWhite">
            <a:xfrm>
              <a:off x="1490" y="2866"/>
              <a:ext cx="278" cy="545"/>
            </a:xfrm>
            <a:custGeom>
              <a:avLst/>
              <a:gdLst>
                <a:gd name="T0" fmla="*/ 294 w 253"/>
                <a:gd name="T1" fmla="*/ 178 h 496"/>
                <a:gd name="T2" fmla="*/ 367 w 253"/>
                <a:gd name="T3" fmla="*/ 108 h 496"/>
                <a:gd name="T4" fmla="*/ 344 w 253"/>
                <a:gd name="T5" fmla="*/ 73 h 496"/>
                <a:gd name="T6" fmla="*/ 322 w 253"/>
                <a:gd name="T7" fmla="*/ 108 h 496"/>
                <a:gd name="T8" fmla="*/ 271 w 253"/>
                <a:gd name="T9" fmla="*/ 108 h 496"/>
                <a:gd name="T10" fmla="*/ 285 w 253"/>
                <a:gd name="T11" fmla="*/ 73 h 496"/>
                <a:gd name="T12" fmla="*/ 225 w 253"/>
                <a:gd name="T13" fmla="*/ 49 h 496"/>
                <a:gd name="T14" fmla="*/ 178 w 253"/>
                <a:gd name="T15" fmla="*/ 0 h 496"/>
                <a:gd name="T16" fmla="*/ 132 w 253"/>
                <a:gd name="T17" fmla="*/ 0 h 496"/>
                <a:gd name="T18" fmla="*/ 108 w 253"/>
                <a:gd name="T19" fmla="*/ 49 h 496"/>
                <a:gd name="T20" fmla="*/ 94 w 253"/>
                <a:gd name="T21" fmla="*/ 94 h 496"/>
                <a:gd name="T22" fmla="*/ 49 w 253"/>
                <a:gd name="T23" fmla="*/ 200 h 496"/>
                <a:gd name="T24" fmla="*/ 49 w 253"/>
                <a:gd name="T25" fmla="*/ 285 h 496"/>
                <a:gd name="T26" fmla="*/ 36 w 253"/>
                <a:gd name="T27" fmla="*/ 320 h 496"/>
                <a:gd name="T28" fmla="*/ 24 w 253"/>
                <a:gd name="T29" fmla="*/ 389 h 496"/>
                <a:gd name="T30" fmla="*/ 24 w 253"/>
                <a:gd name="T31" fmla="*/ 461 h 496"/>
                <a:gd name="T32" fmla="*/ 36 w 253"/>
                <a:gd name="T33" fmla="*/ 509 h 496"/>
                <a:gd name="T34" fmla="*/ 24 w 253"/>
                <a:gd name="T35" fmla="*/ 566 h 496"/>
                <a:gd name="T36" fmla="*/ 13 w 253"/>
                <a:gd name="T37" fmla="*/ 614 h 496"/>
                <a:gd name="T38" fmla="*/ 0 w 253"/>
                <a:gd name="T39" fmla="*/ 675 h 496"/>
                <a:gd name="T40" fmla="*/ 13 w 253"/>
                <a:gd name="T41" fmla="*/ 675 h 496"/>
                <a:gd name="T42" fmla="*/ 24 w 253"/>
                <a:gd name="T43" fmla="*/ 722 h 496"/>
                <a:gd name="T44" fmla="*/ 84 w 253"/>
                <a:gd name="T45" fmla="*/ 722 h 496"/>
                <a:gd name="T46" fmla="*/ 84 w 253"/>
                <a:gd name="T47" fmla="*/ 675 h 496"/>
                <a:gd name="T48" fmla="*/ 108 w 253"/>
                <a:gd name="T49" fmla="*/ 625 h 496"/>
                <a:gd name="T50" fmla="*/ 145 w 253"/>
                <a:gd name="T51" fmla="*/ 579 h 496"/>
                <a:gd name="T52" fmla="*/ 108 w 253"/>
                <a:gd name="T53" fmla="*/ 555 h 496"/>
                <a:gd name="T54" fmla="*/ 120 w 253"/>
                <a:gd name="T55" fmla="*/ 531 h 496"/>
                <a:gd name="T56" fmla="*/ 145 w 253"/>
                <a:gd name="T57" fmla="*/ 509 h 496"/>
                <a:gd name="T58" fmla="*/ 154 w 253"/>
                <a:gd name="T59" fmla="*/ 486 h 496"/>
                <a:gd name="T60" fmla="*/ 167 w 253"/>
                <a:gd name="T61" fmla="*/ 461 h 496"/>
                <a:gd name="T62" fmla="*/ 178 w 253"/>
                <a:gd name="T63" fmla="*/ 448 h 496"/>
                <a:gd name="T64" fmla="*/ 154 w 253"/>
                <a:gd name="T65" fmla="*/ 414 h 496"/>
                <a:gd name="T66" fmla="*/ 203 w 253"/>
                <a:gd name="T67" fmla="*/ 414 h 496"/>
                <a:gd name="T68" fmla="*/ 203 w 253"/>
                <a:gd name="T69" fmla="*/ 367 h 496"/>
                <a:gd name="T70" fmla="*/ 236 w 253"/>
                <a:gd name="T71" fmla="*/ 367 h 496"/>
                <a:gd name="T72" fmla="*/ 308 w 253"/>
                <a:gd name="T73" fmla="*/ 320 h 496"/>
                <a:gd name="T74" fmla="*/ 294 w 253"/>
                <a:gd name="T75" fmla="*/ 294 h 496"/>
                <a:gd name="T76" fmla="*/ 271 w 253"/>
                <a:gd name="T77" fmla="*/ 271 h 4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3"/>
                <a:gd name="T118" fmla="*/ 0 h 496"/>
                <a:gd name="T119" fmla="*/ 253 w 253"/>
                <a:gd name="T120" fmla="*/ 496 h 4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3" h="496">
                  <a:moveTo>
                    <a:pt x="187" y="178"/>
                  </a:moveTo>
                  <a:lnTo>
                    <a:pt x="202" y="122"/>
                  </a:lnTo>
                  <a:lnTo>
                    <a:pt x="236" y="81"/>
                  </a:lnTo>
                  <a:lnTo>
                    <a:pt x="252" y="74"/>
                  </a:lnTo>
                  <a:lnTo>
                    <a:pt x="244" y="50"/>
                  </a:lnTo>
                  <a:lnTo>
                    <a:pt x="236" y="50"/>
                  </a:lnTo>
                  <a:lnTo>
                    <a:pt x="236" y="65"/>
                  </a:lnTo>
                  <a:lnTo>
                    <a:pt x="221" y="74"/>
                  </a:lnTo>
                  <a:lnTo>
                    <a:pt x="211" y="81"/>
                  </a:lnTo>
                  <a:lnTo>
                    <a:pt x="187" y="74"/>
                  </a:lnTo>
                  <a:lnTo>
                    <a:pt x="196" y="57"/>
                  </a:lnTo>
                  <a:lnTo>
                    <a:pt x="196" y="50"/>
                  </a:lnTo>
                  <a:lnTo>
                    <a:pt x="179" y="34"/>
                  </a:lnTo>
                  <a:lnTo>
                    <a:pt x="155" y="34"/>
                  </a:lnTo>
                  <a:lnTo>
                    <a:pt x="139" y="10"/>
                  </a:lnTo>
                  <a:lnTo>
                    <a:pt x="122" y="0"/>
                  </a:lnTo>
                  <a:lnTo>
                    <a:pt x="115" y="10"/>
                  </a:lnTo>
                  <a:lnTo>
                    <a:pt x="90" y="0"/>
                  </a:lnTo>
                  <a:lnTo>
                    <a:pt x="74" y="16"/>
                  </a:lnTo>
                  <a:lnTo>
                    <a:pt x="74" y="34"/>
                  </a:lnTo>
                  <a:lnTo>
                    <a:pt x="57" y="41"/>
                  </a:lnTo>
                  <a:lnTo>
                    <a:pt x="65" y="65"/>
                  </a:lnTo>
                  <a:lnTo>
                    <a:pt x="50" y="90"/>
                  </a:lnTo>
                  <a:lnTo>
                    <a:pt x="34" y="137"/>
                  </a:lnTo>
                  <a:lnTo>
                    <a:pt x="40" y="171"/>
                  </a:lnTo>
                  <a:lnTo>
                    <a:pt x="34" y="196"/>
                  </a:lnTo>
                  <a:lnTo>
                    <a:pt x="34" y="212"/>
                  </a:lnTo>
                  <a:lnTo>
                    <a:pt x="25" y="219"/>
                  </a:lnTo>
                  <a:lnTo>
                    <a:pt x="25" y="252"/>
                  </a:lnTo>
                  <a:lnTo>
                    <a:pt x="16" y="267"/>
                  </a:lnTo>
                  <a:lnTo>
                    <a:pt x="16" y="301"/>
                  </a:lnTo>
                  <a:lnTo>
                    <a:pt x="16" y="317"/>
                  </a:lnTo>
                  <a:lnTo>
                    <a:pt x="16" y="349"/>
                  </a:lnTo>
                  <a:lnTo>
                    <a:pt x="25" y="349"/>
                  </a:lnTo>
                  <a:lnTo>
                    <a:pt x="25" y="358"/>
                  </a:lnTo>
                  <a:lnTo>
                    <a:pt x="16" y="389"/>
                  </a:lnTo>
                  <a:lnTo>
                    <a:pt x="9" y="404"/>
                  </a:lnTo>
                  <a:lnTo>
                    <a:pt x="9" y="421"/>
                  </a:lnTo>
                  <a:lnTo>
                    <a:pt x="0" y="446"/>
                  </a:lnTo>
                  <a:lnTo>
                    <a:pt x="0" y="463"/>
                  </a:lnTo>
                  <a:lnTo>
                    <a:pt x="0" y="470"/>
                  </a:lnTo>
                  <a:lnTo>
                    <a:pt x="9" y="463"/>
                  </a:lnTo>
                  <a:lnTo>
                    <a:pt x="9" y="486"/>
                  </a:lnTo>
                  <a:lnTo>
                    <a:pt x="16" y="495"/>
                  </a:lnTo>
                  <a:lnTo>
                    <a:pt x="40" y="495"/>
                  </a:lnTo>
                  <a:lnTo>
                    <a:pt x="57" y="495"/>
                  </a:lnTo>
                  <a:lnTo>
                    <a:pt x="50" y="470"/>
                  </a:lnTo>
                  <a:lnTo>
                    <a:pt x="57" y="463"/>
                  </a:lnTo>
                  <a:lnTo>
                    <a:pt x="65" y="454"/>
                  </a:lnTo>
                  <a:lnTo>
                    <a:pt x="74" y="429"/>
                  </a:lnTo>
                  <a:lnTo>
                    <a:pt x="99" y="414"/>
                  </a:lnTo>
                  <a:lnTo>
                    <a:pt x="99" y="398"/>
                  </a:lnTo>
                  <a:lnTo>
                    <a:pt x="90" y="398"/>
                  </a:lnTo>
                  <a:lnTo>
                    <a:pt x="74" y="381"/>
                  </a:lnTo>
                  <a:lnTo>
                    <a:pt x="74" y="373"/>
                  </a:lnTo>
                  <a:lnTo>
                    <a:pt x="82" y="364"/>
                  </a:lnTo>
                  <a:lnTo>
                    <a:pt x="99" y="358"/>
                  </a:lnTo>
                  <a:lnTo>
                    <a:pt x="99" y="349"/>
                  </a:lnTo>
                  <a:lnTo>
                    <a:pt x="106" y="349"/>
                  </a:lnTo>
                  <a:lnTo>
                    <a:pt x="106" y="333"/>
                  </a:lnTo>
                  <a:lnTo>
                    <a:pt x="115" y="324"/>
                  </a:lnTo>
                  <a:lnTo>
                    <a:pt x="115" y="317"/>
                  </a:lnTo>
                  <a:lnTo>
                    <a:pt x="122" y="317"/>
                  </a:lnTo>
                  <a:lnTo>
                    <a:pt x="122" y="308"/>
                  </a:lnTo>
                  <a:lnTo>
                    <a:pt x="106" y="308"/>
                  </a:lnTo>
                  <a:lnTo>
                    <a:pt x="106" y="284"/>
                  </a:lnTo>
                  <a:lnTo>
                    <a:pt x="122" y="292"/>
                  </a:lnTo>
                  <a:lnTo>
                    <a:pt x="139" y="284"/>
                  </a:lnTo>
                  <a:lnTo>
                    <a:pt x="147" y="259"/>
                  </a:lnTo>
                  <a:lnTo>
                    <a:pt x="139" y="252"/>
                  </a:lnTo>
                  <a:lnTo>
                    <a:pt x="147" y="252"/>
                  </a:lnTo>
                  <a:lnTo>
                    <a:pt x="162" y="252"/>
                  </a:lnTo>
                  <a:lnTo>
                    <a:pt x="202" y="243"/>
                  </a:lnTo>
                  <a:lnTo>
                    <a:pt x="211" y="219"/>
                  </a:lnTo>
                  <a:lnTo>
                    <a:pt x="211" y="212"/>
                  </a:lnTo>
                  <a:lnTo>
                    <a:pt x="202" y="202"/>
                  </a:lnTo>
                  <a:lnTo>
                    <a:pt x="202" y="196"/>
                  </a:lnTo>
                  <a:lnTo>
                    <a:pt x="187" y="187"/>
                  </a:lnTo>
                  <a:lnTo>
                    <a:pt x="187" y="178"/>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30" name="Freeform 232"/>
            <p:cNvSpPr>
              <a:spLocks/>
            </p:cNvSpPr>
            <p:nvPr/>
          </p:nvSpPr>
          <p:spPr bwMode="blackWhite">
            <a:xfrm>
              <a:off x="1659" y="3390"/>
              <a:ext cx="48" cy="30"/>
            </a:xfrm>
            <a:custGeom>
              <a:avLst/>
              <a:gdLst>
                <a:gd name="T0" fmla="*/ 0 w 42"/>
                <a:gd name="T1" fmla="*/ 14 h 26"/>
                <a:gd name="T2" fmla="*/ 27 w 42"/>
                <a:gd name="T3" fmla="*/ 31 h 26"/>
                <a:gd name="T4" fmla="*/ 40 w 42"/>
                <a:gd name="T5" fmla="*/ 44 h 26"/>
                <a:gd name="T6" fmla="*/ 71 w 42"/>
                <a:gd name="T7" fmla="*/ 14 h 26"/>
                <a:gd name="T8" fmla="*/ 71 w 42"/>
                <a:gd name="T9" fmla="*/ 0 h 26"/>
                <a:gd name="T10" fmla="*/ 27 w 42"/>
                <a:gd name="T11" fmla="*/ 0 h 26"/>
                <a:gd name="T12" fmla="*/ 11 w 42"/>
                <a:gd name="T13" fmla="*/ 0 h 26"/>
                <a:gd name="T14" fmla="*/ 0 w 42"/>
                <a:gd name="T15" fmla="*/ 14 h 2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6"/>
                <a:gd name="T26" fmla="*/ 42 w 4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6">
                  <a:moveTo>
                    <a:pt x="0" y="8"/>
                  </a:moveTo>
                  <a:lnTo>
                    <a:pt x="16" y="17"/>
                  </a:lnTo>
                  <a:lnTo>
                    <a:pt x="24" y="25"/>
                  </a:lnTo>
                  <a:lnTo>
                    <a:pt x="41" y="8"/>
                  </a:lnTo>
                  <a:lnTo>
                    <a:pt x="41" y="0"/>
                  </a:lnTo>
                  <a:lnTo>
                    <a:pt x="16" y="0"/>
                  </a:lnTo>
                  <a:lnTo>
                    <a:pt x="7" y="0"/>
                  </a:lnTo>
                  <a:lnTo>
                    <a:pt x="0" y="8"/>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31" name="Freeform 233"/>
            <p:cNvSpPr>
              <a:spLocks/>
            </p:cNvSpPr>
            <p:nvPr/>
          </p:nvSpPr>
          <p:spPr bwMode="blackWhite">
            <a:xfrm>
              <a:off x="1490" y="1923"/>
              <a:ext cx="28" cy="18"/>
            </a:xfrm>
            <a:custGeom>
              <a:avLst/>
              <a:gdLst>
                <a:gd name="T0" fmla="*/ 0 w 26"/>
                <a:gd name="T1" fmla="*/ 20 h 17"/>
                <a:gd name="T2" fmla="*/ 13 w 26"/>
                <a:gd name="T3" fmla="*/ 20 h 17"/>
                <a:gd name="T4" fmla="*/ 33 w 26"/>
                <a:gd name="T5" fmla="*/ 0 h 17"/>
                <a:gd name="T6" fmla="*/ 20 w 26"/>
                <a:gd name="T7" fmla="*/ 0 h 17"/>
                <a:gd name="T8" fmla="*/ 0 w 26"/>
                <a:gd name="T9" fmla="*/ 2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16"/>
                  </a:moveTo>
                  <a:lnTo>
                    <a:pt x="9" y="16"/>
                  </a:lnTo>
                  <a:lnTo>
                    <a:pt x="25" y="0"/>
                  </a:lnTo>
                  <a:lnTo>
                    <a:pt x="16" y="0"/>
                  </a:lnTo>
                  <a:lnTo>
                    <a:pt x="0"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32" name="Freeform 234"/>
            <p:cNvSpPr>
              <a:spLocks/>
            </p:cNvSpPr>
            <p:nvPr/>
          </p:nvSpPr>
          <p:spPr bwMode="blackWhite">
            <a:xfrm>
              <a:off x="1490" y="1923"/>
              <a:ext cx="28" cy="18"/>
            </a:xfrm>
            <a:custGeom>
              <a:avLst/>
              <a:gdLst>
                <a:gd name="T0" fmla="*/ 0 w 26"/>
                <a:gd name="T1" fmla="*/ 20 h 17"/>
                <a:gd name="T2" fmla="*/ 13 w 26"/>
                <a:gd name="T3" fmla="*/ 20 h 17"/>
                <a:gd name="T4" fmla="*/ 33 w 26"/>
                <a:gd name="T5" fmla="*/ 0 h 17"/>
                <a:gd name="T6" fmla="*/ 20 w 26"/>
                <a:gd name="T7" fmla="*/ 0 h 17"/>
                <a:gd name="T8" fmla="*/ 0 w 26"/>
                <a:gd name="T9" fmla="*/ 2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16"/>
                  </a:moveTo>
                  <a:lnTo>
                    <a:pt x="9" y="16"/>
                  </a:lnTo>
                  <a:lnTo>
                    <a:pt x="25" y="0"/>
                  </a:lnTo>
                  <a:lnTo>
                    <a:pt x="16" y="0"/>
                  </a:lnTo>
                  <a:lnTo>
                    <a:pt x="0"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33" name="Freeform 235"/>
            <p:cNvSpPr>
              <a:spLocks/>
            </p:cNvSpPr>
            <p:nvPr/>
          </p:nvSpPr>
          <p:spPr bwMode="blackWhite">
            <a:xfrm>
              <a:off x="1616" y="1744"/>
              <a:ext cx="36" cy="21"/>
            </a:xfrm>
            <a:custGeom>
              <a:avLst/>
              <a:gdLst>
                <a:gd name="T0" fmla="*/ 0 w 33"/>
                <a:gd name="T1" fmla="*/ 0 h 18"/>
                <a:gd name="T2" fmla="*/ 23 w 33"/>
                <a:gd name="T3" fmla="*/ 31 h 18"/>
                <a:gd name="T4" fmla="*/ 45 w 33"/>
                <a:gd name="T5" fmla="*/ 31 h 18"/>
                <a:gd name="T6" fmla="*/ 23 w 33"/>
                <a:gd name="T7" fmla="*/ 17 h 18"/>
                <a:gd name="T8" fmla="*/ 0 w 33"/>
                <a:gd name="T9" fmla="*/ 0 h 18"/>
                <a:gd name="T10" fmla="*/ 0 60000 65536"/>
                <a:gd name="T11" fmla="*/ 0 60000 65536"/>
                <a:gd name="T12" fmla="*/ 0 60000 65536"/>
                <a:gd name="T13" fmla="*/ 0 60000 65536"/>
                <a:gd name="T14" fmla="*/ 0 60000 65536"/>
                <a:gd name="T15" fmla="*/ 0 w 33"/>
                <a:gd name="T16" fmla="*/ 0 h 18"/>
                <a:gd name="T17" fmla="*/ 33 w 33"/>
                <a:gd name="T18" fmla="*/ 18 h 18"/>
              </a:gdLst>
              <a:ahLst/>
              <a:cxnLst>
                <a:cxn ang="T10">
                  <a:pos x="T0" y="T1"/>
                </a:cxn>
                <a:cxn ang="T11">
                  <a:pos x="T2" y="T3"/>
                </a:cxn>
                <a:cxn ang="T12">
                  <a:pos x="T4" y="T5"/>
                </a:cxn>
                <a:cxn ang="T13">
                  <a:pos x="T6" y="T7"/>
                </a:cxn>
                <a:cxn ang="T14">
                  <a:pos x="T8" y="T9"/>
                </a:cxn>
              </a:cxnLst>
              <a:rect l="T15" t="T16" r="T17" b="T18"/>
              <a:pathLst>
                <a:path w="33" h="18">
                  <a:moveTo>
                    <a:pt x="0" y="0"/>
                  </a:moveTo>
                  <a:lnTo>
                    <a:pt x="16" y="17"/>
                  </a:lnTo>
                  <a:lnTo>
                    <a:pt x="32" y="17"/>
                  </a:lnTo>
                  <a:lnTo>
                    <a:pt x="16" y="9"/>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34" name="Freeform 236"/>
            <p:cNvSpPr>
              <a:spLocks/>
            </p:cNvSpPr>
            <p:nvPr/>
          </p:nvSpPr>
          <p:spPr bwMode="blackWhite">
            <a:xfrm>
              <a:off x="1616" y="1744"/>
              <a:ext cx="36" cy="21"/>
            </a:xfrm>
            <a:custGeom>
              <a:avLst/>
              <a:gdLst>
                <a:gd name="T0" fmla="*/ 0 w 33"/>
                <a:gd name="T1" fmla="*/ 0 h 18"/>
                <a:gd name="T2" fmla="*/ 23 w 33"/>
                <a:gd name="T3" fmla="*/ 31 h 18"/>
                <a:gd name="T4" fmla="*/ 45 w 33"/>
                <a:gd name="T5" fmla="*/ 31 h 18"/>
                <a:gd name="T6" fmla="*/ 23 w 33"/>
                <a:gd name="T7" fmla="*/ 17 h 18"/>
                <a:gd name="T8" fmla="*/ 0 w 33"/>
                <a:gd name="T9" fmla="*/ 0 h 18"/>
                <a:gd name="T10" fmla="*/ 0 60000 65536"/>
                <a:gd name="T11" fmla="*/ 0 60000 65536"/>
                <a:gd name="T12" fmla="*/ 0 60000 65536"/>
                <a:gd name="T13" fmla="*/ 0 60000 65536"/>
                <a:gd name="T14" fmla="*/ 0 60000 65536"/>
                <a:gd name="T15" fmla="*/ 0 w 33"/>
                <a:gd name="T16" fmla="*/ 0 h 18"/>
                <a:gd name="T17" fmla="*/ 33 w 33"/>
                <a:gd name="T18" fmla="*/ 18 h 18"/>
              </a:gdLst>
              <a:ahLst/>
              <a:cxnLst>
                <a:cxn ang="T10">
                  <a:pos x="T0" y="T1"/>
                </a:cxn>
                <a:cxn ang="T11">
                  <a:pos x="T2" y="T3"/>
                </a:cxn>
                <a:cxn ang="T12">
                  <a:pos x="T4" y="T5"/>
                </a:cxn>
                <a:cxn ang="T13">
                  <a:pos x="T6" y="T7"/>
                </a:cxn>
                <a:cxn ang="T14">
                  <a:pos x="T8" y="T9"/>
                </a:cxn>
              </a:cxnLst>
              <a:rect l="T15" t="T16" r="T17" b="T18"/>
              <a:pathLst>
                <a:path w="33" h="18">
                  <a:moveTo>
                    <a:pt x="0" y="0"/>
                  </a:moveTo>
                  <a:lnTo>
                    <a:pt x="16" y="17"/>
                  </a:lnTo>
                  <a:lnTo>
                    <a:pt x="32" y="17"/>
                  </a:lnTo>
                  <a:lnTo>
                    <a:pt x="16" y="9"/>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35" name="Freeform 237"/>
            <p:cNvSpPr>
              <a:spLocks/>
            </p:cNvSpPr>
            <p:nvPr/>
          </p:nvSpPr>
          <p:spPr bwMode="blackWhite">
            <a:xfrm>
              <a:off x="1616" y="1807"/>
              <a:ext cx="36" cy="28"/>
            </a:xfrm>
            <a:custGeom>
              <a:avLst/>
              <a:gdLst>
                <a:gd name="T0" fmla="*/ 0 w 33"/>
                <a:gd name="T1" fmla="*/ 12 h 25"/>
                <a:gd name="T2" fmla="*/ 34 w 33"/>
                <a:gd name="T3" fmla="*/ 38 h 25"/>
                <a:gd name="T4" fmla="*/ 34 w 33"/>
                <a:gd name="T5" fmla="*/ 24 h 25"/>
                <a:gd name="T6" fmla="*/ 45 w 33"/>
                <a:gd name="T7" fmla="*/ 12 h 25"/>
                <a:gd name="T8" fmla="*/ 23 w 33"/>
                <a:gd name="T9" fmla="*/ 12 h 25"/>
                <a:gd name="T10" fmla="*/ 11 w 33"/>
                <a:gd name="T11" fmla="*/ 0 h 25"/>
                <a:gd name="T12" fmla="*/ 0 w 33"/>
                <a:gd name="T13" fmla="*/ 12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0" y="8"/>
                  </a:moveTo>
                  <a:lnTo>
                    <a:pt x="24" y="24"/>
                  </a:lnTo>
                  <a:lnTo>
                    <a:pt x="24" y="15"/>
                  </a:lnTo>
                  <a:lnTo>
                    <a:pt x="32" y="8"/>
                  </a:lnTo>
                  <a:lnTo>
                    <a:pt x="16" y="8"/>
                  </a:lnTo>
                  <a:lnTo>
                    <a:pt x="7" y="0"/>
                  </a:lnTo>
                  <a:lnTo>
                    <a:pt x="0" y="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36" name="Freeform 238"/>
            <p:cNvSpPr>
              <a:spLocks/>
            </p:cNvSpPr>
            <p:nvPr/>
          </p:nvSpPr>
          <p:spPr bwMode="blackWhite">
            <a:xfrm>
              <a:off x="1616" y="1807"/>
              <a:ext cx="36" cy="28"/>
            </a:xfrm>
            <a:custGeom>
              <a:avLst/>
              <a:gdLst>
                <a:gd name="T0" fmla="*/ 0 w 33"/>
                <a:gd name="T1" fmla="*/ 12 h 25"/>
                <a:gd name="T2" fmla="*/ 34 w 33"/>
                <a:gd name="T3" fmla="*/ 38 h 25"/>
                <a:gd name="T4" fmla="*/ 34 w 33"/>
                <a:gd name="T5" fmla="*/ 24 h 25"/>
                <a:gd name="T6" fmla="*/ 45 w 33"/>
                <a:gd name="T7" fmla="*/ 12 h 25"/>
                <a:gd name="T8" fmla="*/ 23 w 33"/>
                <a:gd name="T9" fmla="*/ 12 h 25"/>
                <a:gd name="T10" fmla="*/ 11 w 33"/>
                <a:gd name="T11" fmla="*/ 0 h 25"/>
                <a:gd name="T12" fmla="*/ 0 w 33"/>
                <a:gd name="T13" fmla="*/ 12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0" y="8"/>
                  </a:moveTo>
                  <a:lnTo>
                    <a:pt x="24" y="24"/>
                  </a:lnTo>
                  <a:lnTo>
                    <a:pt x="24" y="15"/>
                  </a:lnTo>
                  <a:lnTo>
                    <a:pt x="32" y="8"/>
                  </a:lnTo>
                  <a:lnTo>
                    <a:pt x="16" y="8"/>
                  </a:lnTo>
                  <a:lnTo>
                    <a:pt x="7" y="0"/>
                  </a:lnTo>
                  <a:lnTo>
                    <a:pt x="0" y="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37" name="Freeform 239"/>
            <p:cNvSpPr>
              <a:spLocks/>
            </p:cNvSpPr>
            <p:nvPr/>
          </p:nvSpPr>
          <p:spPr bwMode="blackWhite">
            <a:xfrm>
              <a:off x="1685" y="1711"/>
              <a:ext cx="92" cy="106"/>
            </a:xfrm>
            <a:custGeom>
              <a:avLst/>
              <a:gdLst>
                <a:gd name="T0" fmla="*/ 0 w 83"/>
                <a:gd name="T1" fmla="*/ 103 h 97"/>
                <a:gd name="T2" fmla="*/ 0 w 83"/>
                <a:gd name="T3" fmla="*/ 114 h 97"/>
                <a:gd name="T4" fmla="*/ 72 w 83"/>
                <a:gd name="T5" fmla="*/ 114 h 97"/>
                <a:gd name="T6" fmla="*/ 72 w 83"/>
                <a:gd name="T7" fmla="*/ 126 h 97"/>
                <a:gd name="T8" fmla="*/ 86 w 83"/>
                <a:gd name="T9" fmla="*/ 114 h 97"/>
                <a:gd name="T10" fmla="*/ 111 w 83"/>
                <a:gd name="T11" fmla="*/ 126 h 97"/>
                <a:gd name="T12" fmla="*/ 111 w 83"/>
                <a:gd name="T13" fmla="*/ 138 h 97"/>
                <a:gd name="T14" fmla="*/ 124 w 83"/>
                <a:gd name="T15" fmla="*/ 138 h 97"/>
                <a:gd name="T16" fmla="*/ 124 w 83"/>
                <a:gd name="T17" fmla="*/ 114 h 97"/>
                <a:gd name="T18" fmla="*/ 99 w 83"/>
                <a:gd name="T19" fmla="*/ 103 h 97"/>
                <a:gd name="T20" fmla="*/ 111 w 83"/>
                <a:gd name="T21" fmla="*/ 90 h 97"/>
                <a:gd name="T22" fmla="*/ 99 w 83"/>
                <a:gd name="T23" fmla="*/ 80 h 97"/>
                <a:gd name="T24" fmla="*/ 111 w 83"/>
                <a:gd name="T25" fmla="*/ 68 h 97"/>
                <a:gd name="T26" fmla="*/ 72 w 83"/>
                <a:gd name="T27" fmla="*/ 68 h 97"/>
                <a:gd name="T28" fmla="*/ 64 w 83"/>
                <a:gd name="T29" fmla="*/ 57 h 97"/>
                <a:gd name="T30" fmla="*/ 72 w 83"/>
                <a:gd name="T31" fmla="*/ 44 h 97"/>
                <a:gd name="T32" fmla="*/ 64 w 83"/>
                <a:gd name="T33" fmla="*/ 44 h 97"/>
                <a:gd name="T34" fmla="*/ 72 w 83"/>
                <a:gd name="T35" fmla="*/ 0 h 97"/>
                <a:gd name="T36" fmla="*/ 48 w 83"/>
                <a:gd name="T37" fmla="*/ 10 h 97"/>
                <a:gd name="T38" fmla="*/ 12 w 83"/>
                <a:gd name="T39" fmla="*/ 80 h 97"/>
                <a:gd name="T40" fmla="*/ 12 w 83"/>
                <a:gd name="T41" fmla="*/ 90 h 97"/>
                <a:gd name="T42" fmla="*/ 0 w 83"/>
                <a:gd name="T43" fmla="*/ 103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97"/>
                <a:gd name="T68" fmla="*/ 83 w 83"/>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97">
                  <a:moveTo>
                    <a:pt x="0" y="72"/>
                  </a:moveTo>
                  <a:lnTo>
                    <a:pt x="0" y="80"/>
                  </a:lnTo>
                  <a:lnTo>
                    <a:pt x="48" y="80"/>
                  </a:lnTo>
                  <a:lnTo>
                    <a:pt x="48" y="88"/>
                  </a:lnTo>
                  <a:lnTo>
                    <a:pt x="57" y="80"/>
                  </a:lnTo>
                  <a:lnTo>
                    <a:pt x="73" y="88"/>
                  </a:lnTo>
                  <a:lnTo>
                    <a:pt x="73" y="96"/>
                  </a:lnTo>
                  <a:lnTo>
                    <a:pt x="82" y="96"/>
                  </a:lnTo>
                  <a:lnTo>
                    <a:pt x="82" y="80"/>
                  </a:lnTo>
                  <a:lnTo>
                    <a:pt x="65" y="72"/>
                  </a:lnTo>
                  <a:lnTo>
                    <a:pt x="73" y="63"/>
                  </a:lnTo>
                  <a:lnTo>
                    <a:pt x="65" y="56"/>
                  </a:lnTo>
                  <a:lnTo>
                    <a:pt x="73" y="48"/>
                  </a:lnTo>
                  <a:lnTo>
                    <a:pt x="48" y="48"/>
                  </a:lnTo>
                  <a:lnTo>
                    <a:pt x="42" y="40"/>
                  </a:lnTo>
                  <a:lnTo>
                    <a:pt x="48" y="31"/>
                  </a:lnTo>
                  <a:lnTo>
                    <a:pt x="42" y="31"/>
                  </a:lnTo>
                  <a:lnTo>
                    <a:pt x="48" y="0"/>
                  </a:lnTo>
                  <a:lnTo>
                    <a:pt x="32" y="6"/>
                  </a:lnTo>
                  <a:lnTo>
                    <a:pt x="8" y="56"/>
                  </a:lnTo>
                  <a:lnTo>
                    <a:pt x="8" y="63"/>
                  </a:lnTo>
                  <a:lnTo>
                    <a:pt x="0" y="72"/>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38" name="Freeform 240"/>
            <p:cNvSpPr>
              <a:spLocks/>
            </p:cNvSpPr>
            <p:nvPr/>
          </p:nvSpPr>
          <p:spPr bwMode="blackWhite">
            <a:xfrm>
              <a:off x="874" y="2074"/>
              <a:ext cx="422" cy="277"/>
            </a:xfrm>
            <a:custGeom>
              <a:avLst/>
              <a:gdLst>
                <a:gd name="T0" fmla="*/ 358 w 383"/>
                <a:gd name="T1" fmla="*/ 166 h 252"/>
                <a:gd name="T2" fmla="*/ 370 w 383"/>
                <a:gd name="T3" fmla="*/ 226 h 252"/>
                <a:gd name="T4" fmla="*/ 394 w 383"/>
                <a:gd name="T5" fmla="*/ 285 h 252"/>
                <a:gd name="T6" fmla="*/ 467 w 383"/>
                <a:gd name="T7" fmla="*/ 285 h 252"/>
                <a:gd name="T8" fmla="*/ 476 w 383"/>
                <a:gd name="T9" fmla="*/ 285 h 252"/>
                <a:gd name="T10" fmla="*/ 502 w 383"/>
                <a:gd name="T11" fmla="*/ 236 h 252"/>
                <a:gd name="T12" fmla="*/ 550 w 383"/>
                <a:gd name="T13" fmla="*/ 226 h 252"/>
                <a:gd name="T14" fmla="*/ 550 w 383"/>
                <a:gd name="T15" fmla="*/ 285 h 252"/>
                <a:gd name="T16" fmla="*/ 537 w 383"/>
                <a:gd name="T17" fmla="*/ 285 h 252"/>
                <a:gd name="T18" fmla="*/ 489 w 383"/>
                <a:gd name="T19" fmla="*/ 296 h 252"/>
                <a:gd name="T20" fmla="*/ 502 w 383"/>
                <a:gd name="T21" fmla="*/ 332 h 252"/>
                <a:gd name="T22" fmla="*/ 467 w 383"/>
                <a:gd name="T23" fmla="*/ 366 h 252"/>
                <a:gd name="T24" fmla="*/ 407 w 383"/>
                <a:gd name="T25" fmla="*/ 332 h 252"/>
                <a:gd name="T26" fmla="*/ 358 w 383"/>
                <a:gd name="T27" fmla="*/ 332 h 252"/>
                <a:gd name="T28" fmla="*/ 288 w 383"/>
                <a:gd name="T29" fmla="*/ 296 h 252"/>
                <a:gd name="T30" fmla="*/ 228 w 383"/>
                <a:gd name="T31" fmla="*/ 270 h 252"/>
                <a:gd name="T32" fmla="*/ 228 w 383"/>
                <a:gd name="T33" fmla="*/ 236 h 252"/>
                <a:gd name="T34" fmla="*/ 169 w 383"/>
                <a:gd name="T35" fmla="*/ 156 h 252"/>
                <a:gd name="T36" fmla="*/ 142 w 383"/>
                <a:gd name="T37" fmla="*/ 132 h 252"/>
                <a:gd name="T38" fmla="*/ 119 w 383"/>
                <a:gd name="T39" fmla="*/ 95 h 252"/>
                <a:gd name="T40" fmla="*/ 95 w 383"/>
                <a:gd name="T41" fmla="*/ 71 h 252"/>
                <a:gd name="T42" fmla="*/ 58 w 383"/>
                <a:gd name="T43" fmla="*/ 26 h 252"/>
                <a:gd name="T44" fmla="*/ 47 w 383"/>
                <a:gd name="T45" fmla="*/ 49 h 252"/>
                <a:gd name="T46" fmla="*/ 119 w 383"/>
                <a:gd name="T47" fmla="*/ 178 h 252"/>
                <a:gd name="T48" fmla="*/ 142 w 383"/>
                <a:gd name="T49" fmla="*/ 191 h 252"/>
                <a:gd name="T50" fmla="*/ 119 w 383"/>
                <a:gd name="T51" fmla="*/ 191 h 252"/>
                <a:gd name="T52" fmla="*/ 95 w 383"/>
                <a:gd name="T53" fmla="*/ 156 h 252"/>
                <a:gd name="T54" fmla="*/ 47 w 383"/>
                <a:gd name="T55" fmla="*/ 119 h 252"/>
                <a:gd name="T56" fmla="*/ 47 w 383"/>
                <a:gd name="T57" fmla="*/ 108 h 252"/>
                <a:gd name="T58" fmla="*/ 24 w 383"/>
                <a:gd name="T59" fmla="*/ 59 h 252"/>
                <a:gd name="T60" fmla="*/ 35 w 383"/>
                <a:gd name="T61" fmla="*/ 0 h 252"/>
                <a:gd name="T62" fmla="*/ 202 w 383"/>
                <a:gd name="T63" fmla="*/ 13 h 252"/>
                <a:gd name="T64" fmla="*/ 228 w 383"/>
                <a:gd name="T65" fmla="*/ 59 h 252"/>
                <a:gd name="T66" fmla="*/ 263 w 383"/>
                <a:gd name="T67" fmla="*/ 71 h 252"/>
                <a:gd name="T68" fmla="*/ 288 w 383"/>
                <a:gd name="T69" fmla="*/ 59 h 252"/>
                <a:gd name="T70" fmla="*/ 370 w 383"/>
                <a:gd name="T71" fmla="*/ 143 h 2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3"/>
                <a:gd name="T109" fmla="*/ 0 h 252"/>
                <a:gd name="T110" fmla="*/ 383 w 383"/>
                <a:gd name="T111" fmla="*/ 252 h 2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3" h="252">
                  <a:moveTo>
                    <a:pt x="251" y="97"/>
                  </a:moveTo>
                  <a:lnTo>
                    <a:pt x="243" y="114"/>
                  </a:lnTo>
                  <a:lnTo>
                    <a:pt x="243" y="146"/>
                  </a:lnTo>
                  <a:lnTo>
                    <a:pt x="251" y="155"/>
                  </a:lnTo>
                  <a:lnTo>
                    <a:pt x="251" y="162"/>
                  </a:lnTo>
                  <a:lnTo>
                    <a:pt x="268" y="196"/>
                  </a:lnTo>
                  <a:lnTo>
                    <a:pt x="292" y="203"/>
                  </a:lnTo>
                  <a:lnTo>
                    <a:pt x="317" y="196"/>
                  </a:lnTo>
                  <a:lnTo>
                    <a:pt x="332" y="196"/>
                  </a:lnTo>
                  <a:lnTo>
                    <a:pt x="323" y="196"/>
                  </a:lnTo>
                  <a:lnTo>
                    <a:pt x="332" y="186"/>
                  </a:lnTo>
                  <a:lnTo>
                    <a:pt x="341" y="162"/>
                  </a:lnTo>
                  <a:lnTo>
                    <a:pt x="348" y="162"/>
                  </a:lnTo>
                  <a:lnTo>
                    <a:pt x="373" y="155"/>
                  </a:lnTo>
                  <a:lnTo>
                    <a:pt x="382" y="162"/>
                  </a:lnTo>
                  <a:lnTo>
                    <a:pt x="373" y="196"/>
                  </a:lnTo>
                  <a:lnTo>
                    <a:pt x="373" y="203"/>
                  </a:lnTo>
                  <a:lnTo>
                    <a:pt x="364" y="196"/>
                  </a:lnTo>
                  <a:lnTo>
                    <a:pt x="357" y="203"/>
                  </a:lnTo>
                  <a:lnTo>
                    <a:pt x="332" y="203"/>
                  </a:lnTo>
                  <a:lnTo>
                    <a:pt x="323" y="211"/>
                  </a:lnTo>
                  <a:lnTo>
                    <a:pt x="341" y="227"/>
                  </a:lnTo>
                  <a:lnTo>
                    <a:pt x="323" y="227"/>
                  </a:lnTo>
                  <a:lnTo>
                    <a:pt x="317" y="251"/>
                  </a:lnTo>
                  <a:lnTo>
                    <a:pt x="292" y="227"/>
                  </a:lnTo>
                  <a:lnTo>
                    <a:pt x="276" y="227"/>
                  </a:lnTo>
                  <a:lnTo>
                    <a:pt x="268" y="236"/>
                  </a:lnTo>
                  <a:lnTo>
                    <a:pt x="243" y="227"/>
                  </a:lnTo>
                  <a:lnTo>
                    <a:pt x="202" y="211"/>
                  </a:lnTo>
                  <a:lnTo>
                    <a:pt x="195" y="203"/>
                  </a:lnTo>
                  <a:lnTo>
                    <a:pt x="171" y="203"/>
                  </a:lnTo>
                  <a:lnTo>
                    <a:pt x="155" y="186"/>
                  </a:lnTo>
                  <a:lnTo>
                    <a:pt x="146" y="171"/>
                  </a:lnTo>
                  <a:lnTo>
                    <a:pt x="155" y="162"/>
                  </a:lnTo>
                  <a:lnTo>
                    <a:pt x="146" y="146"/>
                  </a:lnTo>
                  <a:lnTo>
                    <a:pt x="114" y="106"/>
                  </a:lnTo>
                  <a:lnTo>
                    <a:pt x="96" y="97"/>
                  </a:lnTo>
                  <a:lnTo>
                    <a:pt x="96" y="90"/>
                  </a:lnTo>
                  <a:lnTo>
                    <a:pt x="81" y="74"/>
                  </a:lnTo>
                  <a:lnTo>
                    <a:pt x="81" y="65"/>
                  </a:lnTo>
                  <a:lnTo>
                    <a:pt x="72" y="65"/>
                  </a:lnTo>
                  <a:lnTo>
                    <a:pt x="64" y="49"/>
                  </a:lnTo>
                  <a:lnTo>
                    <a:pt x="49" y="18"/>
                  </a:lnTo>
                  <a:lnTo>
                    <a:pt x="40" y="18"/>
                  </a:lnTo>
                  <a:lnTo>
                    <a:pt x="24" y="9"/>
                  </a:lnTo>
                  <a:lnTo>
                    <a:pt x="32" y="34"/>
                  </a:lnTo>
                  <a:lnTo>
                    <a:pt x="72" y="90"/>
                  </a:lnTo>
                  <a:lnTo>
                    <a:pt x="81" y="122"/>
                  </a:lnTo>
                  <a:lnTo>
                    <a:pt x="89" y="122"/>
                  </a:lnTo>
                  <a:lnTo>
                    <a:pt x="96" y="131"/>
                  </a:lnTo>
                  <a:lnTo>
                    <a:pt x="89" y="139"/>
                  </a:lnTo>
                  <a:lnTo>
                    <a:pt x="81" y="131"/>
                  </a:lnTo>
                  <a:lnTo>
                    <a:pt x="56" y="114"/>
                  </a:lnTo>
                  <a:lnTo>
                    <a:pt x="64" y="106"/>
                  </a:lnTo>
                  <a:lnTo>
                    <a:pt x="56" y="90"/>
                  </a:lnTo>
                  <a:lnTo>
                    <a:pt x="32" y="81"/>
                  </a:lnTo>
                  <a:lnTo>
                    <a:pt x="24" y="65"/>
                  </a:lnTo>
                  <a:lnTo>
                    <a:pt x="32" y="74"/>
                  </a:lnTo>
                  <a:lnTo>
                    <a:pt x="40" y="57"/>
                  </a:lnTo>
                  <a:lnTo>
                    <a:pt x="16" y="41"/>
                  </a:lnTo>
                  <a:lnTo>
                    <a:pt x="0" y="0"/>
                  </a:lnTo>
                  <a:lnTo>
                    <a:pt x="24" y="0"/>
                  </a:lnTo>
                  <a:lnTo>
                    <a:pt x="72" y="18"/>
                  </a:lnTo>
                  <a:lnTo>
                    <a:pt x="137" y="9"/>
                  </a:lnTo>
                  <a:lnTo>
                    <a:pt x="155" y="25"/>
                  </a:lnTo>
                  <a:lnTo>
                    <a:pt x="155" y="41"/>
                  </a:lnTo>
                  <a:lnTo>
                    <a:pt x="171" y="49"/>
                  </a:lnTo>
                  <a:lnTo>
                    <a:pt x="179" y="49"/>
                  </a:lnTo>
                  <a:lnTo>
                    <a:pt x="186" y="41"/>
                  </a:lnTo>
                  <a:lnTo>
                    <a:pt x="195" y="41"/>
                  </a:lnTo>
                  <a:lnTo>
                    <a:pt x="226" y="90"/>
                  </a:lnTo>
                  <a:lnTo>
                    <a:pt x="251" y="9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39" name="Freeform 241"/>
            <p:cNvSpPr>
              <a:spLocks/>
            </p:cNvSpPr>
            <p:nvPr/>
          </p:nvSpPr>
          <p:spPr bwMode="blackWhite">
            <a:xfrm>
              <a:off x="1268" y="2289"/>
              <a:ext cx="18" cy="35"/>
            </a:xfrm>
            <a:custGeom>
              <a:avLst/>
              <a:gdLst>
                <a:gd name="T0" fmla="*/ 0 w 17"/>
                <a:gd name="T1" fmla="*/ 44 h 32"/>
                <a:gd name="T2" fmla="*/ 20 w 17"/>
                <a:gd name="T3" fmla="*/ 44 h 32"/>
                <a:gd name="T4" fmla="*/ 20 w 17"/>
                <a:gd name="T5" fmla="*/ 0 h 32"/>
                <a:gd name="T6" fmla="*/ 0 w 17"/>
                <a:gd name="T7" fmla="*/ 11 h 32"/>
                <a:gd name="T8" fmla="*/ 0 w 17"/>
                <a:gd name="T9" fmla="*/ 44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31"/>
                  </a:moveTo>
                  <a:lnTo>
                    <a:pt x="16" y="31"/>
                  </a:lnTo>
                  <a:lnTo>
                    <a:pt x="16" y="0"/>
                  </a:lnTo>
                  <a:lnTo>
                    <a:pt x="0" y="7"/>
                  </a:lnTo>
                  <a:lnTo>
                    <a:pt x="0" y="31"/>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40" name="Freeform 242"/>
            <p:cNvSpPr>
              <a:spLocks/>
            </p:cNvSpPr>
            <p:nvPr/>
          </p:nvSpPr>
          <p:spPr bwMode="blackWhite">
            <a:xfrm>
              <a:off x="1223" y="2297"/>
              <a:ext cx="53" cy="65"/>
            </a:xfrm>
            <a:custGeom>
              <a:avLst/>
              <a:gdLst>
                <a:gd name="T0" fmla="*/ 60 w 48"/>
                <a:gd name="T1" fmla="*/ 35 h 59"/>
                <a:gd name="T2" fmla="*/ 70 w 48"/>
                <a:gd name="T3" fmla="*/ 48 h 59"/>
                <a:gd name="T4" fmla="*/ 46 w 48"/>
                <a:gd name="T5" fmla="*/ 71 h 59"/>
                <a:gd name="T6" fmla="*/ 36 w 48"/>
                <a:gd name="T7" fmla="*/ 86 h 59"/>
                <a:gd name="T8" fmla="*/ 0 w 48"/>
                <a:gd name="T9" fmla="*/ 71 h 59"/>
                <a:gd name="T10" fmla="*/ 10 w 48"/>
                <a:gd name="T11" fmla="*/ 35 h 59"/>
                <a:gd name="T12" fmla="*/ 36 w 48"/>
                <a:gd name="T13" fmla="*/ 35 h 59"/>
                <a:gd name="T14" fmla="*/ 10 w 48"/>
                <a:gd name="T15" fmla="*/ 12 h 59"/>
                <a:gd name="T16" fmla="*/ 23 w 48"/>
                <a:gd name="T17" fmla="*/ 0 h 59"/>
                <a:gd name="T18" fmla="*/ 60 w 48"/>
                <a:gd name="T19" fmla="*/ 0 h 59"/>
                <a:gd name="T20" fmla="*/ 60 w 48"/>
                <a:gd name="T21" fmla="*/ 35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9"/>
                <a:gd name="T35" fmla="*/ 48 w 48"/>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9">
                  <a:moveTo>
                    <a:pt x="40" y="24"/>
                  </a:moveTo>
                  <a:lnTo>
                    <a:pt x="47" y="33"/>
                  </a:lnTo>
                  <a:lnTo>
                    <a:pt x="31" y="48"/>
                  </a:lnTo>
                  <a:lnTo>
                    <a:pt x="24" y="58"/>
                  </a:lnTo>
                  <a:lnTo>
                    <a:pt x="0" y="48"/>
                  </a:lnTo>
                  <a:lnTo>
                    <a:pt x="6" y="24"/>
                  </a:lnTo>
                  <a:lnTo>
                    <a:pt x="24" y="24"/>
                  </a:lnTo>
                  <a:lnTo>
                    <a:pt x="6" y="8"/>
                  </a:lnTo>
                  <a:lnTo>
                    <a:pt x="15" y="0"/>
                  </a:lnTo>
                  <a:lnTo>
                    <a:pt x="40" y="0"/>
                  </a:lnTo>
                  <a:lnTo>
                    <a:pt x="40" y="24"/>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41" name="Freeform 243"/>
            <p:cNvSpPr>
              <a:spLocks/>
            </p:cNvSpPr>
            <p:nvPr/>
          </p:nvSpPr>
          <p:spPr bwMode="blackWhite">
            <a:xfrm>
              <a:off x="1258" y="2333"/>
              <a:ext cx="90" cy="37"/>
            </a:xfrm>
            <a:custGeom>
              <a:avLst/>
              <a:gdLst>
                <a:gd name="T0" fmla="*/ 24 w 82"/>
                <a:gd name="T1" fmla="*/ 0 h 33"/>
                <a:gd name="T2" fmla="*/ 86 w 82"/>
                <a:gd name="T3" fmla="*/ 0 h 33"/>
                <a:gd name="T4" fmla="*/ 119 w 82"/>
                <a:gd name="T5" fmla="*/ 11 h 33"/>
                <a:gd name="T6" fmla="*/ 94 w 82"/>
                <a:gd name="T7" fmla="*/ 24 h 33"/>
                <a:gd name="T8" fmla="*/ 49 w 82"/>
                <a:gd name="T9" fmla="*/ 50 h 33"/>
                <a:gd name="T10" fmla="*/ 36 w 82"/>
                <a:gd name="T11" fmla="*/ 50 h 33"/>
                <a:gd name="T12" fmla="*/ 36 w 82"/>
                <a:gd name="T13" fmla="*/ 39 h 33"/>
                <a:gd name="T14" fmla="*/ 0 w 82"/>
                <a:gd name="T15" fmla="*/ 24 h 33"/>
                <a:gd name="T16" fmla="*/ 24 w 82"/>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33"/>
                <a:gd name="T29" fmla="*/ 82 w 82"/>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33">
                  <a:moveTo>
                    <a:pt x="16" y="0"/>
                  </a:moveTo>
                  <a:lnTo>
                    <a:pt x="59" y="0"/>
                  </a:lnTo>
                  <a:lnTo>
                    <a:pt x="81" y="7"/>
                  </a:lnTo>
                  <a:lnTo>
                    <a:pt x="65" y="15"/>
                  </a:lnTo>
                  <a:lnTo>
                    <a:pt x="34" y="32"/>
                  </a:lnTo>
                  <a:lnTo>
                    <a:pt x="25" y="32"/>
                  </a:lnTo>
                  <a:lnTo>
                    <a:pt x="25" y="25"/>
                  </a:lnTo>
                  <a:lnTo>
                    <a:pt x="0" y="15"/>
                  </a:lnTo>
                  <a:lnTo>
                    <a:pt x="16"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42" name="Freeform 244"/>
            <p:cNvSpPr>
              <a:spLocks/>
            </p:cNvSpPr>
            <p:nvPr/>
          </p:nvSpPr>
          <p:spPr bwMode="blackWhite">
            <a:xfrm>
              <a:off x="1250" y="2350"/>
              <a:ext cx="36" cy="20"/>
            </a:xfrm>
            <a:custGeom>
              <a:avLst/>
              <a:gdLst>
                <a:gd name="T0" fmla="*/ 11 w 33"/>
                <a:gd name="T1" fmla="*/ 0 h 18"/>
                <a:gd name="T2" fmla="*/ 0 w 33"/>
                <a:gd name="T3" fmla="*/ 14 h 18"/>
                <a:gd name="T4" fmla="*/ 11 w 33"/>
                <a:gd name="T5" fmla="*/ 26 h 18"/>
                <a:gd name="T6" fmla="*/ 45 w 33"/>
                <a:gd name="T7" fmla="*/ 26 h 18"/>
                <a:gd name="T8" fmla="*/ 45 w 33"/>
                <a:gd name="T9" fmla="*/ 14 h 18"/>
                <a:gd name="T10" fmla="*/ 11 w 33"/>
                <a:gd name="T11" fmla="*/ 0 h 18"/>
                <a:gd name="T12" fmla="*/ 0 60000 65536"/>
                <a:gd name="T13" fmla="*/ 0 60000 65536"/>
                <a:gd name="T14" fmla="*/ 0 60000 65536"/>
                <a:gd name="T15" fmla="*/ 0 60000 65536"/>
                <a:gd name="T16" fmla="*/ 0 60000 65536"/>
                <a:gd name="T17" fmla="*/ 0 60000 65536"/>
                <a:gd name="T18" fmla="*/ 0 w 33"/>
                <a:gd name="T19" fmla="*/ 0 h 18"/>
                <a:gd name="T20" fmla="*/ 33 w 3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3" h="18">
                  <a:moveTo>
                    <a:pt x="7" y="0"/>
                  </a:moveTo>
                  <a:lnTo>
                    <a:pt x="0" y="10"/>
                  </a:lnTo>
                  <a:lnTo>
                    <a:pt x="7" y="17"/>
                  </a:lnTo>
                  <a:lnTo>
                    <a:pt x="32" y="17"/>
                  </a:lnTo>
                  <a:lnTo>
                    <a:pt x="32" y="10"/>
                  </a:lnTo>
                  <a:lnTo>
                    <a:pt x="7" y="0"/>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43" name="Freeform 245"/>
            <p:cNvSpPr>
              <a:spLocks/>
            </p:cNvSpPr>
            <p:nvPr/>
          </p:nvSpPr>
          <p:spPr bwMode="blackWhite">
            <a:xfrm>
              <a:off x="1295" y="2341"/>
              <a:ext cx="53" cy="65"/>
            </a:xfrm>
            <a:custGeom>
              <a:avLst/>
              <a:gdLst>
                <a:gd name="T0" fmla="*/ 70 w 48"/>
                <a:gd name="T1" fmla="*/ 0 h 59"/>
                <a:gd name="T2" fmla="*/ 70 w 48"/>
                <a:gd name="T3" fmla="*/ 12 h 59"/>
                <a:gd name="T4" fmla="*/ 60 w 48"/>
                <a:gd name="T5" fmla="*/ 74 h 59"/>
                <a:gd name="T6" fmla="*/ 70 w 48"/>
                <a:gd name="T7" fmla="*/ 86 h 59"/>
                <a:gd name="T8" fmla="*/ 60 w 48"/>
                <a:gd name="T9" fmla="*/ 86 h 59"/>
                <a:gd name="T10" fmla="*/ 23 w 48"/>
                <a:gd name="T11" fmla="*/ 74 h 59"/>
                <a:gd name="T12" fmla="*/ 0 w 48"/>
                <a:gd name="T13" fmla="*/ 48 h 59"/>
                <a:gd name="T14" fmla="*/ 0 w 48"/>
                <a:gd name="T15" fmla="*/ 37 h 59"/>
                <a:gd name="T16" fmla="*/ 46 w 48"/>
                <a:gd name="T17" fmla="*/ 12 h 59"/>
                <a:gd name="T18" fmla="*/ 70 w 48"/>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9"/>
                <a:gd name="T32" fmla="*/ 48 w 48"/>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9">
                  <a:moveTo>
                    <a:pt x="47" y="0"/>
                  </a:moveTo>
                  <a:lnTo>
                    <a:pt x="47" y="8"/>
                  </a:lnTo>
                  <a:lnTo>
                    <a:pt x="40" y="50"/>
                  </a:lnTo>
                  <a:lnTo>
                    <a:pt x="47" y="58"/>
                  </a:lnTo>
                  <a:lnTo>
                    <a:pt x="40" y="58"/>
                  </a:lnTo>
                  <a:lnTo>
                    <a:pt x="15" y="50"/>
                  </a:lnTo>
                  <a:lnTo>
                    <a:pt x="0" y="33"/>
                  </a:lnTo>
                  <a:lnTo>
                    <a:pt x="0" y="25"/>
                  </a:lnTo>
                  <a:lnTo>
                    <a:pt x="31" y="8"/>
                  </a:lnTo>
                  <a:lnTo>
                    <a:pt x="47"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44" name="Freeform 246"/>
            <p:cNvSpPr>
              <a:spLocks/>
            </p:cNvSpPr>
            <p:nvPr/>
          </p:nvSpPr>
          <p:spPr bwMode="blackWhite">
            <a:xfrm>
              <a:off x="1312" y="2396"/>
              <a:ext cx="46" cy="45"/>
            </a:xfrm>
            <a:custGeom>
              <a:avLst/>
              <a:gdLst>
                <a:gd name="T0" fmla="*/ 59 w 42"/>
                <a:gd name="T1" fmla="*/ 58 h 41"/>
                <a:gd name="T2" fmla="*/ 59 w 42"/>
                <a:gd name="T3" fmla="*/ 35 h 41"/>
                <a:gd name="T4" fmla="*/ 46 w 42"/>
                <a:gd name="T5" fmla="*/ 22 h 41"/>
                <a:gd name="T6" fmla="*/ 46 w 42"/>
                <a:gd name="T7" fmla="*/ 12 h 41"/>
                <a:gd name="T8" fmla="*/ 36 w 42"/>
                <a:gd name="T9" fmla="*/ 12 h 41"/>
                <a:gd name="T10" fmla="*/ 0 w 42"/>
                <a:gd name="T11" fmla="*/ 0 h 41"/>
                <a:gd name="T12" fmla="*/ 0 w 42"/>
                <a:gd name="T13" fmla="*/ 22 h 41"/>
                <a:gd name="T14" fmla="*/ 14 w 42"/>
                <a:gd name="T15" fmla="*/ 35 h 41"/>
                <a:gd name="T16" fmla="*/ 24 w 42"/>
                <a:gd name="T17" fmla="*/ 22 h 41"/>
                <a:gd name="T18" fmla="*/ 36 w 42"/>
                <a:gd name="T19" fmla="*/ 45 h 41"/>
                <a:gd name="T20" fmla="*/ 59 w 42"/>
                <a:gd name="T21" fmla="*/ 58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41"/>
                <a:gd name="T35" fmla="*/ 42 w 42"/>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41">
                  <a:moveTo>
                    <a:pt x="41" y="40"/>
                  </a:moveTo>
                  <a:lnTo>
                    <a:pt x="41" y="24"/>
                  </a:lnTo>
                  <a:lnTo>
                    <a:pt x="32" y="15"/>
                  </a:lnTo>
                  <a:lnTo>
                    <a:pt x="32" y="8"/>
                  </a:lnTo>
                  <a:lnTo>
                    <a:pt x="25" y="8"/>
                  </a:lnTo>
                  <a:lnTo>
                    <a:pt x="0" y="0"/>
                  </a:lnTo>
                  <a:lnTo>
                    <a:pt x="0" y="15"/>
                  </a:lnTo>
                  <a:lnTo>
                    <a:pt x="10" y="24"/>
                  </a:lnTo>
                  <a:lnTo>
                    <a:pt x="16" y="15"/>
                  </a:lnTo>
                  <a:lnTo>
                    <a:pt x="25" y="31"/>
                  </a:lnTo>
                  <a:lnTo>
                    <a:pt x="41" y="40"/>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45" name="Freeform 247"/>
            <p:cNvSpPr>
              <a:spLocks/>
            </p:cNvSpPr>
            <p:nvPr/>
          </p:nvSpPr>
          <p:spPr bwMode="blackWhite">
            <a:xfrm>
              <a:off x="1356" y="2421"/>
              <a:ext cx="46" cy="36"/>
            </a:xfrm>
            <a:custGeom>
              <a:avLst/>
              <a:gdLst>
                <a:gd name="T0" fmla="*/ 0 w 42"/>
                <a:gd name="T1" fmla="*/ 25 h 32"/>
                <a:gd name="T2" fmla="*/ 34 w 42"/>
                <a:gd name="T3" fmla="*/ 39 h 32"/>
                <a:gd name="T4" fmla="*/ 34 w 42"/>
                <a:gd name="T5" fmla="*/ 49 h 32"/>
                <a:gd name="T6" fmla="*/ 46 w 42"/>
                <a:gd name="T7" fmla="*/ 39 h 32"/>
                <a:gd name="T8" fmla="*/ 34 w 42"/>
                <a:gd name="T9" fmla="*/ 25 h 32"/>
                <a:gd name="T10" fmla="*/ 59 w 42"/>
                <a:gd name="T11" fmla="*/ 11 h 32"/>
                <a:gd name="T12" fmla="*/ 46 w 42"/>
                <a:gd name="T13" fmla="*/ 0 h 32"/>
                <a:gd name="T14" fmla="*/ 24 w 42"/>
                <a:gd name="T15" fmla="*/ 11 h 32"/>
                <a:gd name="T16" fmla="*/ 13 w 42"/>
                <a:gd name="T17" fmla="*/ 11 h 32"/>
                <a:gd name="T18" fmla="*/ 0 w 42"/>
                <a:gd name="T19" fmla="*/ 0 h 32"/>
                <a:gd name="T20" fmla="*/ 0 w 42"/>
                <a:gd name="T21" fmla="*/ 25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2"/>
                <a:gd name="T35" fmla="*/ 42 w 4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2">
                  <a:moveTo>
                    <a:pt x="0" y="16"/>
                  </a:moveTo>
                  <a:lnTo>
                    <a:pt x="24" y="25"/>
                  </a:lnTo>
                  <a:lnTo>
                    <a:pt x="24" y="31"/>
                  </a:lnTo>
                  <a:lnTo>
                    <a:pt x="32" y="25"/>
                  </a:lnTo>
                  <a:lnTo>
                    <a:pt x="24" y="16"/>
                  </a:lnTo>
                  <a:lnTo>
                    <a:pt x="41" y="7"/>
                  </a:lnTo>
                  <a:lnTo>
                    <a:pt x="32" y="0"/>
                  </a:lnTo>
                  <a:lnTo>
                    <a:pt x="16" y="7"/>
                  </a:lnTo>
                  <a:lnTo>
                    <a:pt x="9" y="7"/>
                  </a:lnTo>
                  <a:lnTo>
                    <a:pt x="0" y="0"/>
                  </a:lnTo>
                  <a:lnTo>
                    <a:pt x="0"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46" name="Freeform 248"/>
            <p:cNvSpPr>
              <a:spLocks/>
            </p:cNvSpPr>
            <p:nvPr/>
          </p:nvSpPr>
          <p:spPr bwMode="blackWhite">
            <a:xfrm>
              <a:off x="1402" y="2421"/>
              <a:ext cx="34" cy="36"/>
            </a:xfrm>
            <a:custGeom>
              <a:avLst/>
              <a:gdLst>
                <a:gd name="T0" fmla="*/ 31 w 32"/>
                <a:gd name="T1" fmla="*/ 11 h 32"/>
                <a:gd name="T2" fmla="*/ 39 w 32"/>
                <a:gd name="T3" fmla="*/ 25 h 32"/>
                <a:gd name="T4" fmla="*/ 31 w 32"/>
                <a:gd name="T5" fmla="*/ 39 h 32"/>
                <a:gd name="T6" fmla="*/ 31 w 32"/>
                <a:gd name="T7" fmla="*/ 49 h 32"/>
                <a:gd name="T8" fmla="*/ 19 w 32"/>
                <a:gd name="T9" fmla="*/ 25 h 32"/>
                <a:gd name="T10" fmla="*/ 0 w 32"/>
                <a:gd name="T11" fmla="*/ 11 h 32"/>
                <a:gd name="T12" fmla="*/ 0 w 32"/>
                <a:gd name="T13" fmla="*/ 0 h 32"/>
                <a:gd name="T14" fmla="*/ 12 w 32"/>
                <a:gd name="T15" fmla="*/ 0 h 32"/>
                <a:gd name="T16" fmla="*/ 19 w 32"/>
                <a:gd name="T17" fmla="*/ 0 h 32"/>
                <a:gd name="T18" fmla="*/ 31 w 32"/>
                <a:gd name="T19" fmla="*/ 1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47" name="Freeform 249"/>
            <p:cNvSpPr>
              <a:spLocks/>
            </p:cNvSpPr>
            <p:nvPr/>
          </p:nvSpPr>
          <p:spPr bwMode="blackWhite">
            <a:xfrm>
              <a:off x="1402" y="2421"/>
              <a:ext cx="34" cy="36"/>
            </a:xfrm>
            <a:custGeom>
              <a:avLst/>
              <a:gdLst>
                <a:gd name="T0" fmla="*/ 31 w 32"/>
                <a:gd name="T1" fmla="*/ 11 h 32"/>
                <a:gd name="T2" fmla="*/ 39 w 32"/>
                <a:gd name="T3" fmla="*/ 25 h 32"/>
                <a:gd name="T4" fmla="*/ 31 w 32"/>
                <a:gd name="T5" fmla="*/ 39 h 32"/>
                <a:gd name="T6" fmla="*/ 31 w 32"/>
                <a:gd name="T7" fmla="*/ 49 h 32"/>
                <a:gd name="T8" fmla="*/ 19 w 32"/>
                <a:gd name="T9" fmla="*/ 25 h 32"/>
                <a:gd name="T10" fmla="*/ 0 w 32"/>
                <a:gd name="T11" fmla="*/ 11 h 32"/>
                <a:gd name="T12" fmla="*/ 0 w 32"/>
                <a:gd name="T13" fmla="*/ 0 h 32"/>
                <a:gd name="T14" fmla="*/ 12 w 32"/>
                <a:gd name="T15" fmla="*/ 0 h 32"/>
                <a:gd name="T16" fmla="*/ 19 w 32"/>
                <a:gd name="T17" fmla="*/ 0 h 32"/>
                <a:gd name="T18" fmla="*/ 31 w 32"/>
                <a:gd name="T19" fmla="*/ 1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48" name="Freeform 250"/>
            <p:cNvSpPr>
              <a:spLocks/>
            </p:cNvSpPr>
            <p:nvPr/>
          </p:nvSpPr>
          <p:spPr bwMode="blackWhite">
            <a:xfrm>
              <a:off x="1391" y="2421"/>
              <a:ext cx="19" cy="20"/>
            </a:xfrm>
            <a:custGeom>
              <a:avLst/>
              <a:gdLst>
                <a:gd name="T0" fmla="*/ 25 w 17"/>
                <a:gd name="T1" fmla="*/ 31 h 17"/>
                <a:gd name="T2" fmla="*/ 25 w 17"/>
                <a:gd name="T3" fmla="*/ 0 h 17"/>
                <a:gd name="T4" fmla="*/ 0 w 17"/>
                <a:gd name="T5" fmla="*/ 0 h 17"/>
                <a:gd name="T6" fmla="*/ 25 w 17"/>
                <a:gd name="T7" fmla="*/ 31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49" name="Freeform 251"/>
            <p:cNvSpPr>
              <a:spLocks/>
            </p:cNvSpPr>
            <p:nvPr/>
          </p:nvSpPr>
          <p:spPr bwMode="blackWhite">
            <a:xfrm>
              <a:off x="1391" y="2421"/>
              <a:ext cx="19" cy="20"/>
            </a:xfrm>
            <a:custGeom>
              <a:avLst/>
              <a:gdLst>
                <a:gd name="T0" fmla="*/ 25 w 17"/>
                <a:gd name="T1" fmla="*/ 31 h 17"/>
                <a:gd name="T2" fmla="*/ 25 w 17"/>
                <a:gd name="T3" fmla="*/ 0 h 17"/>
                <a:gd name="T4" fmla="*/ 0 w 17"/>
                <a:gd name="T5" fmla="*/ 0 h 17"/>
                <a:gd name="T6" fmla="*/ 25 w 17"/>
                <a:gd name="T7" fmla="*/ 31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50" name="Freeform 252"/>
            <p:cNvSpPr>
              <a:spLocks/>
            </p:cNvSpPr>
            <p:nvPr/>
          </p:nvSpPr>
          <p:spPr bwMode="blackWhite">
            <a:xfrm>
              <a:off x="1391" y="2421"/>
              <a:ext cx="19" cy="20"/>
            </a:xfrm>
            <a:custGeom>
              <a:avLst/>
              <a:gdLst>
                <a:gd name="T0" fmla="*/ 25 w 17"/>
                <a:gd name="T1" fmla="*/ 31 h 17"/>
                <a:gd name="T2" fmla="*/ 25 w 17"/>
                <a:gd name="T3" fmla="*/ 0 h 17"/>
                <a:gd name="T4" fmla="*/ 0 w 17"/>
                <a:gd name="T5" fmla="*/ 0 h 17"/>
                <a:gd name="T6" fmla="*/ 25 w 17"/>
                <a:gd name="T7" fmla="*/ 31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51" name="Freeform 253"/>
            <p:cNvSpPr>
              <a:spLocks/>
            </p:cNvSpPr>
            <p:nvPr/>
          </p:nvSpPr>
          <p:spPr bwMode="blackWhite">
            <a:xfrm>
              <a:off x="1506" y="2271"/>
              <a:ext cx="56" cy="35"/>
            </a:xfrm>
            <a:custGeom>
              <a:avLst/>
              <a:gdLst>
                <a:gd name="T0" fmla="*/ 0 w 50"/>
                <a:gd name="T1" fmla="*/ 33 h 32"/>
                <a:gd name="T2" fmla="*/ 0 w 50"/>
                <a:gd name="T3" fmla="*/ 0 h 32"/>
                <a:gd name="T4" fmla="*/ 38 w 50"/>
                <a:gd name="T5" fmla="*/ 0 h 32"/>
                <a:gd name="T6" fmla="*/ 38 w 50"/>
                <a:gd name="T7" fmla="*/ 10 h 32"/>
                <a:gd name="T8" fmla="*/ 54 w 50"/>
                <a:gd name="T9" fmla="*/ 10 h 32"/>
                <a:gd name="T10" fmla="*/ 77 w 50"/>
                <a:gd name="T11" fmla="*/ 24 h 32"/>
                <a:gd name="T12" fmla="*/ 65 w 50"/>
                <a:gd name="T13" fmla="*/ 33 h 32"/>
                <a:gd name="T14" fmla="*/ 65 w 50"/>
                <a:gd name="T15" fmla="*/ 24 h 32"/>
                <a:gd name="T16" fmla="*/ 28 w 50"/>
                <a:gd name="T17" fmla="*/ 33 h 32"/>
                <a:gd name="T18" fmla="*/ 28 w 50"/>
                <a:gd name="T19" fmla="*/ 24 h 32"/>
                <a:gd name="T20" fmla="*/ 13 w 50"/>
                <a:gd name="T21" fmla="*/ 33 h 32"/>
                <a:gd name="T22" fmla="*/ 13 w 50"/>
                <a:gd name="T23" fmla="*/ 44 h 32"/>
                <a:gd name="T24" fmla="*/ 0 w 50"/>
                <a:gd name="T25" fmla="*/ 33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2"/>
                <a:gd name="T41" fmla="*/ 50 w 50"/>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2">
                  <a:moveTo>
                    <a:pt x="0" y="23"/>
                  </a:moveTo>
                  <a:lnTo>
                    <a:pt x="0" y="0"/>
                  </a:lnTo>
                  <a:lnTo>
                    <a:pt x="24" y="0"/>
                  </a:lnTo>
                  <a:lnTo>
                    <a:pt x="24" y="6"/>
                  </a:lnTo>
                  <a:lnTo>
                    <a:pt x="34" y="6"/>
                  </a:lnTo>
                  <a:lnTo>
                    <a:pt x="49" y="16"/>
                  </a:lnTo>
                  <a:lnTo>
                    <a:pt x="41" y="23"/>
                  </a:lnTo>
                  <a:lnTo>
                    <a:pt x="41" y="16"/>
                  </a:lnTo>
                  <a:lnTo>
                    <a:pt x="18" y="23"/>
                  </a:lnTo>
                  <a:lnTo>
                    <a:pt x="18" y="16"/>
                  </a:lnTo>
                  <a:lnTo>
                    <a:pt x="9" y="23"/>
                  </a:lnTo>
                  <a:lnTo>
                    <a:pt x="9" y="31"/>
                  </a:lnTo>
                  <a:lnTo>
                    <a:pt x="0" y="23"/>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52" name="Freeform 254"/>
            <p:cNvSpPr>
              <a:spLocks/>
            </p:cNvSpPr>
            <p:nvPr/>
          </p:nvSpPr>
          <p:spPr bwMode="blackWhite">
            <a:xfrm>
              <a:off x="1473" y="2271"/>
              <a:ext cx="36" cy="27"/>
            </a:xfrm>
            <a:custGeom>
              <a:avLst/>
              <a:gdLst>
                <a:gd name="T0" fmla="*/ 49 w 32"/>
                <a:gd name="T1" fmla="*/ 37 h 24"/>
                <a:gd name="T2" fmla="*/ 49 w 32"/>
                <a:gd name="T3" fmla="*/ 0 h 24"/>
                <a:gd name="T4" fmla="*/ 24 w 32"/>
                <a:gd name="T5" fmla="*/ 0 h 24"/>
                <a:gd name="T6" fmla="*/ 38 w 32"/>
                <a:gd name="T7" fmla="*/ 26 h 24"/>
                <a:gd name="T8" fmla="*/ 0 w 32"/>
                <a:gd name="T9" fmla="*/ 37 h 24"/>
                <a:gd name="T10" fmla="*/ 10 w 32"/>
                <a:gd name="T11" fmla="*/ 37 h 24"/>
                <a:gd name="T12" fmla="*/ 49 w 32"/>
                <a:gd name="T13" fmla="*/ 37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1" y="23"/>
                  </a:moveTo>
                  <a:lnTo>
                    <a:pt x="31" y="0"/>
                  </a:lnTo>
                  <a:lnTo>
                    <a:pt x="15" y="0"/>
                  </a:lnTo>
                  <a:lnTo>
                    <a:pt x="24" y="16"/>
                  </a:lnTo>
                  <a:lnTo>
                    <a:pt x="0" y="23"/>
                  </a:lnTo>
                  <a:lnTo>
                    <a:pt x="6" y="23"/>
                  </a:lnTo>
                  <a:lnTo>
                    <a:pt x="31" y="23"/>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53" name="Freeform 255"/>
            <p:cNvSpPr>
              <a:spLocks/>
            </p:cNvSpPr>
            <p:nvPr/>
          </p:nvSpPr>
          <p:spPr bwMode="blackWhite">
            <a:xfrm>
              <a:off x="1410" y="2375"/>
              <a:ext cx="161" cy="234"/>
            </a:xfrm>
            <a:custGeom>
              <a:avLst/>
              <a:gdLst>
                <a:gd name="T0" fmla="*/ 162 w 147"/>
                <a:gd name="T1" fmla="*/ 313 h 212"/>
                <a:gd name="T2" fmla="*/ 176 w 147"/>
                <a:gd name="T3" fmla="*/ 263 h 212"/>
                <a:gd name="T4" fmla="*/ 162 w 147"/>
                <a:gd name="T5" fmla="*/ 230 h 212"/>
                <a:gd name="T6" fmla="*/ 176 w 147"/>
                <a:gd name="T7" fmla="*/ 230 h 212"/>
                <a:gd name="T8" fmla="*/ 162 w 147"/>
                <a:gd name="T9" fmla="*/ 216 h 212"/>
                <a:gd name="T10" fmla="*/ 162 w 147"/>
                <a:gd name="T11" fmla="*/ 203 h 212"/>
                <a:gd name="T12" fmla="*/ 210 w 147"/>
                <a:gd name="T13" fmla="*/ 203 h 212"/>
                <a:gd name="T14" fmla="*/ 210 w 147"/>
                <a:gd name="T15" fmla="*/ 181 h 212"/>
                <a:gd name="T16" fmla="*/ 197 w 147"/>
                <a:gd name="T17" fmla="*/ 157 h 212"/>
                <a:gd name="T18" fmla="*/ 210 w 147"/>
                <a:gd name="T19" fmla="*/ 119 h 212"/>
                <a:gd name="T20" fmla="*/ 176 w 147"/>
                <a:gd name="T21" fmla="*/ 119 h 212"/>
                <a:gd name="T22" fmla="*/ 162 w 147"/>
                <a:gd name="T23" fmla="*/ 106 h 212"/>
                <a:gd name="T24" fmla="*/ 126 w 147"/>
                <a:gd name="T25" fmla="*/ 106 h 212"/>
                <a:gd name="T26" fmla="*/ 116 w 147"/>
                <a:gd name="T27" fmla="*/ 98 h 212"/>
                <a:gd name="T28" fmla="*/ 116 w 147"/>
                <a:gd name="T29" fmla="*/ 85 h 212"/>
                <a:gd name="T30" fmla="*/ 104 w 147"/>
                <a:gd name="T31" fmla="*/ 61 h 212"/>
                <a:gd name="T32" fmla="*/ 116 w 147"/>
                <a:gd name="T33" fmla="*/ 38 h 212"/>
                <a:gd name="T34" fmla="*/ 126 w 147"/>
                <a:gd name="T35" fmla="*/ 25 h 212"/>
                <a:gd name="T36" fmla="*/ 139 w 147"/>
                <a:gd name="T37" fmla="*/ 11 h 212"/>
                <a:gd name="T38" fmla="*/ 126 w 147"/>
                <a:gd name="T39" fmla="*/ 0 h 212"/>
                <a:gd name="T40" fmla="*/ 104 w 147"/>
                <a:gd name="T41" fmla="*/ 25 h 212"/>
                <a:gd name="T42" fmla="*/ 70 w 147"/>
                <a:gd name="T43" fmla="*/ 38 h 212"/>
                <a:gd name="T44" fmla="*/ 58 w 147"/>
                <a:gd name="T45" fmla="*/ 61 h 212"/>
                <a:gd name="T46" fmla="*/ 33 w 147"/>
                <a:gd name="T47" fmla="*/ 71 h 212"/>
                <a:gd name="T48" fmla="*/ 33 w 147"/>
                <a:gd name="T49" fmla="*/ 98 h 212"/>
                <a:gd name="T50" fmla="*/ 24 w 147"/>
                <a:gd name="T51" fmla="*/ 71 h 212"/>
                <a:gd name="T52" fmla="*/ 33 w 147"/>
                <a:gd name="T53" fmla="*/ 85 h 212"/>
                <a:gd name="T54" fmla="*/ 24 w 147"/>
                <a:gd name="T55" fmla="*/ 98 h 212"/>
                <a:gd name="T56" fmla="*/ 24 w 147"/>
                <a:gd name="T57" fmla="*/ 106 h 212"/>
                <a:gd name="T58" fmla="*/ 24 w 147"/>
                <a:gd name="T59" fmla="*/ 119 h 212"/>
                <a:gd name="T60" fmla="*/ 24 w 147"/>
                <a:gd name="T61" fmla="*/ 168 h 212"/>
                <a:gd name="T62" fmla="*/ 33 w 147"/>
                <a:gd name="T63" fmla="*/ 168 h 212"/>
                <a:gd name="T64" fmla="*/ 24 w 147"/>
                <a:gd name="T65" fmla="*/ 195 h 212"/>
                <a:gd name="T66" fmla="*/ 11 w 147"/>
                <a:gd name="T67" fmla="*/ 195 h 212"/>
                <a:gd name="T68" fmla="*/ 11 w 147"/>
                <a:gd name="T69" fmla="*/ 203 h 212"/>
                <a:gd name="T70" fmla="*/ 0 w 147"/>
                <a:gd name="T71" fmla="*/ 203 h 212"/>
                <a:gd name="T72" fmla="*/ 0 w 147"/>
                <a:gd name="T73" fmla="*/ 216 h 212"/>
                <a:gd name="T74" fmla="*/ 33 w 147"/>
                <a:gd name="T75" fmla="*/ 242 h 212"/>
                <a:gd name="T76" fmla="*/ 58 w 147"/>
                <a:gd name="T77" fmla="*/ 230 h 212"/>
                <a:gd name="T78" fmla="*/ 70 w 147"/>
                <a:gd name="T79" fmla="*/ 242 h 212"/>
                <a:gd name="T80" fmla="*/ 91 w 147"/>
                <a:gd name="T81" fmla="*/ 263 h 212"/>
                <a:gd name="T82" fmla="*/ 104 w 147"/>
                <a:gd name="T83" fmla="*/ 287 h 212"/>
                <a:gd name="T84" fmla="*/ 152 w 147"/>
                <a:gd name="T85" fmla="*/ 277 h 212"/>
                <a:gd name="T86" fmla="*/ 162 w 147"/>
                <a:gd name="T87" fmla="*/ 287 h 212"/>
                <a:gd name="T88" fmla="*/ 162 w 147"/>
                <a:gd name="T89" fmla="*/ 301 h 212"/>
                <a:gd name="T90" fmla="*/ 152 w 147"/>
                <a:gd name="T91" fmla="*/ 301 h 212"/>
                <a:gd name="T92" fmla="*/ 162 w 147"/>
                <a:gd name="T93" fmla="*/ 313 h 2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7"/>
                <a:gd name="T142" fmla="*/ 0 h 212"/>
                <a:gd name="T143" fmla="*/ 147 w 147"/>
                <a:gd name="T144" fmla="*/ 212 h 2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7" h="212">
                  <a:moveTo>
                    <a:pt x="112" y="211"/>
                  </a:moveTo>
                  <a:lnTo>
                    <a:pt x="122" y="178"/>
                  </a:lnTo>
                  <a:lnTo>
                    <a:pt x="112" y="154"/>
                  </a:lnTo>
                  <a:lnTo>
                    <a:pt x="122" y="154"/>
                  </a:lnTo>
                  <a:lnTo>
                    <a:pt x="112" y="146"/>
                  </a:lnTo>
                  <a:lnTo>
                    <a:pt x="112" y="137"/>
                  </a:lnTo>
                  <a:lnTo>
                    <a:pt x="146" y="137"/>
                  </a:lnTo>
                  <a:lnTo>
                    <a:pt x="146" y="122"/>
                  </a:lnTo>
                  <a:lnTo>
                    <a:pt x="137" y="106"/>
                  </a:lnTo>
                  <a:lnTo>
                    <a:pt x="146" y="81"/>
                  </a:lnTo>
                  <a:lnTo>
                    <a:pt x="122" y="81"/>
                  </a:lnTo>
                  <a:lnTo>
                    <a:pt x="112" y="72"/>
                  </a:lnTo>
                  <a:lnTo>
                    <a:pt x="88" y="72"/>
                  </a:lnTo>
                  <a:lnTo>
                    <a:pt x="81" y="66"/>
                  </a:lnTo>
                  <a:lnTo>
                    <a:pt x="81" y="57"/>
                  </a:lnTo>
                  <a:lnTo>
                    <a:pt x="72" y="41"/>
                  </a:lnTo>
                  <a:lnTo>
                    <a:pt x="81" y="25"/>
                  </a:lnTo>
                  <a:lnTo>
                    <a:pt x="88" y="17"/>
                  </a:lnTo>
                  <a:lnTo>
                    <a:pt x="97" y="7"/>
                  </a:lnTo>
                  <a:lnTo>
                    <a:pt x="88" y="0"/>
                  </a:lnTo>
                  <a:lnTo>
                    <a:pt x="72" y="17"/>
                  </a:lnTo>
                  <a:lnTo>
                    <a:pt x="48" y="25"/>
                  </a:lnTo>
                  <a:lnTo>
                    <a:pt x="40" y="41"/>
                  </a:lnTo>
                  <a:lnTo>
                    <a:pt x="23" y="48"/>
                  </a:lnTo>
                  <a:lnTo>
                    <a:pt x="23" y="66"/>
                  </a:lnTo>
                  <a:lnTo>
                    <a:pt x="16" y="48"/>
                  </a:lnTo>
                  <a:lnTo>
                    <a:pt x="23" y="57"/>
                  </a:lnTo>
                  <a:lnTo>
                    <a:pt x="16" y="66"/>
                  </a:lnTo>
                  <a:lnTo>
                    <a:pt x="16" y="72"/>
                  </a:lnTo>
                  <a:lnTo>
                    <a:pt x="16" y="81"/>
                  </a:lnTo>
                  <a:lnTo>
                    <a:pt x="16" y="113"/>
                  </a:lnTo>
                  <a:lnTo>
                    <a:pt x="23" y="113"/>
                  </a:lnTo>
                  <a:lnTo>
                    <a:pt x="16" y="131"/>
                  </a:lnTo>
                  <a:lnTo>
                    <a:pt x="7" y="131"/>
                  </a:lnTo>
                  <a:lnTo>
                    <a:pt x="7" y="137"/>
                  </a:lnTo>
                  <a:lnTo>
                    <a:pt x="0" y="137"/>
                  </a:lnTo>
                  <a:lnTo>
                    <a:pt x="0" y="146"/>
                  </a:lnTo>
                  <a:lnTo>
                    <a:pt x="23" y="162"/>
                  </a:lnTo>
                  <a:lnTo>
                    <a:pt x="40" y="154"/>
                  </a:lnTo>
                  <a:lnTo>
                    <a:pt x="48" y="162"/>
                  </a:lnTo>
                  <a:lnTo>
                    <a:pt x="63" y="178"/>
                  </a:lnTo>
                  <a:lnTo>
                    <a:pt x="72" y="194"/>
                  </a:lnTo>
                  <a:lnTo>
                    <a:pt x="106" y="187"/>
                  </a:lnTo>
                  <a:lnTo>
                    <a:pt x="112" y="194"/>
                  </a:lnTo>
                  <a:lnTo>
                    <a:pt x="112" y="203"/>
                  </a:lnTo>
                  <a:lnTo>
                    <a:pt x="106" y="203"/>
                  </a:lnTo>
                  <a:lnTo>
                    <a:pt x="112" y="211"/>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54" name="Freeform 256"/>
            <p:cNvSpPr>
              <a:spLocks/>
            </p:cNvSpPr>
            <p:nvPr/>
          </p:nvSpPr>
          <p:spPr bwMode="blackWhite">
            <a:xfrm>
              <a:off x="1382" y="2537"/>
              <a:ext cx="82" cy="90"/>
            </a:xfrm>
            <a:custGeom>
              <a:avLst/>
              <a:gdLst>
                <a:gd name="T0" fmla="*/ 111 w 74"/>
                <a:gd name="T1" fmla="*/ 24 h 82"/>
                <a:gd name="T2" fmla="*/ 99 w 74"/>
                <a:gd name="T3" fmla="*/ 12 h 82"/>
                <a:gd name="T4" fmla="*/ 72 w 74"/>
                <a:gd name="T5" fmla="*/ 24 h 82"/>
                <a:gd name="T6" fmla="*/ 38 w 74"/>
                <a:gd name="T7" fmla="*/ 0 h 82"/>
                <a:gd name="T8" fmla="*/ 12 w 74"/>
                <a:gd name="T9" fmla="*/ 12 h 82"/>
                <a:gd name="T10" fmla="*/ 12 w 74"/>
                <a:gd name="T11" fmla="*/ 24 h 82"/>
                <a:gd name="T12" fmla="*/ 0 w 74"/>
                <a:gd name="T13" fmla="*/ 36 h 82"/>
                <a:gd name="T14" fmla="*/ 0 w 74"/>
                <a:gd name="T15" fmla="*/ 59 h 82"/>
                <a:gd name="T16" fmla="*/ 12 w 74"/>
                <a:gd name="T17" fmla="*/ 83 h 82"/>
                <a:gd name="T18" fmla="*/ 12 w 74"/>
                <a:gd name="T19" fmla="*/ 70 h 82"/>
                <a:gd name="T20" fmla="*/ 25 w 74"/>
                <a:gd name="T21" fmla="*/ 70 h 82"/>
                <a:gd name="T22" fmla="*/ 12 w 74"/>
                <a:gd name="T23" fmla="*/ 83 h 82"/>
                <a:gd name="T24" fmla="*/ 0 w 74"/>
                <a:gd name="T25" fmla="*/ 106 h 82"/>
                <a:gd name="T26" fmla="*/ 25 w 74"/>
                <a:gd name="T27" fmla="*/ 119 h 82"/>
                <a:gd name="T28" fmla="*/ 61 w 74"/>
                <a:gd name="T29" fmla="*/ 83 h 82"/>
                <a:gd name="T30" fmla="*/ 86 w 74"/>
                <a:gd name="T31" fmla="*/ 70 h 82"/>
                <a:gd name="T32" fmla="*/ 99 w 74"/>
                <a:gd name="T33" fmla="*/ 59 h 82"/>
                <a:gd name="T34" fmla="*/ 111 w 74"/>
                <a:gd name="T35" fmla="*/ 36 h 82"/>
                <a:gd name="T36" fmla="*/ 99 w 74"/>
                <a:gd name="T37" fmla="*/ 24 h 82"/>
                <a:gd name="T38" fmla="*/ 111 w 74"/>
                <a:gd name="T39" fmla="*/ 24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
                <a:gd name="T61" fmla="*/ 0 h 82"/>
                <a:gd name="T62" fmla="*/ 74 w 74"/>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 h="82">
                  <a:moveTo>
                    <a:pt x="73" y="16"/>
                  </a:moveTo>
                  <a:lnTo>
                    <a:pt x="65" y="8"/>
                  </a:lnTo>
                  <a:lnTo>
                    <a:pt x="48" y="16"/>
                  </a:lnTo>
                  <a:lnTo>
                    <a:pt x="25" y="0"/>
                  </a:lnTo>
                  <a:lnTo>
                    <a:pt x="8" y="8"/>
                  </a:lnTo>
                  <a:lnTo>
                    <a:pt x="8" y="16"/>
                  </a:lnTo>
                  <a:lnTo>
                    <a:pt x="0" y="25"/>
                  </a:lnTo>
                  <a:lnTo>
                    <a:pt x="0" y="41"/>
                  </a:lnTo>
                  <a:lnTo>
                    <a:pt x="8" y="57"/>
                  </a:lnTo>
                  <a:lnTo>
                    <a:pt x="8" y="48"/>
                  </a:lnTo>
                  <a:lnTo>
                    <a:pt x="17" y="48"/>
                  </a:lnTo>
                  <a:lnTo>
                    <a:pt x="8" y="57"/>
                  </a:lnTo>
                  <a:lnTo>
                    <a:pt x="0" y="73"/>
                  </a:lnTo>
                  <a:lnTo>
                    <a:pt x="17" y="81"/>
                  </a:lnTo>
                  <a:lnTo>
                    <a:pt x="41" y="57"/>
                  </a:lnTo>
                  <a:lnTo>
                    <a:pt x="57" y="48"/>
                  </a:lnTo>
                  <a:lnTo>
                    <a:pt x="65" y="41"/>
                  </a:lnTo>
                  <a:lnTo>
                    <a:pt x="73" y="25"/>
                  </a:lnTo>
                  <a:lnTo>
                    <a:pt x="65" y="16"/>
                  </a:lnTo>
                  <a:lnTo>
                    <a:pt x="73"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55" name="Freeform 257"/>
            <p:cNvSpPr>
              <a:spLocks/>
            </p:cNvSpPr>
            <p:nvPr/>
          </p:nvSpPr>
          <p:spPr bwMode="blackWhite">
            <a:xfrm>
              <a:off x="1374" y="2554"/>
              <a:ext cx="179" cy="259"/>
            </a:xfrm>
            <a:custGeom>
              <a:avLst/>
              <a:gdLst>
                <a:gd name="T0" fmla="*/ 225 w 163"/>
                <a:gd name="T1" fmla="*/ 202 h 235"/>
                <a:gd name="T2" fmla="*/ 202 w 163"/>
                <a:gd name="T3" fmla="*/ 202 h 235"/>
                <a:gd name="T4" fmla="*/ 202 w 163"/>
                <a:gd name="T5" fmla="*/ 180 h 235"/>
                <a:gd name="T6" fmla="*/ 176 w 163"/>
                <a:gd name="T7" fmla="*/ 193 h 235"/>
                <a:gd name="T8" fmla="*/ 152 w 163"/>
                <a:gd name="T9" fmla="*/ 180 h 235"/>
                <a:gd name="T10" fmla="*/ 138 w 163"/>
                <a:gd name="T11" fmla="*/ 143 h 235"/>
                <a:gd name="T12" fmla="*/ 165 w 163"/>
                <a:gd name="T13" fmla="*/ 96 h 235"/>
                <a:gd name="T14" fmla="*/ 211 w 163"/>
                <a:gd name="T15" fmla="*/ 73 h 235"/>
                <a:gd name="T16" fmla="*/ 202 w 163"/>
                <a:gd name="T17" fmla="*/ 61 h 235"/>
                <a:gd name="T18" fmla="*/ 211 w 163"/>
                <a:gd name="T19" fmla="*/ 61 h 235"/>
                <a:gd name="T20" fmla="*/ 211 w 163"/>
                <a:gd name="T21" fmla="*/ 47 h 235"/>
                <a:gd name="T22" fmla="*/ 202 w 163"/>
                <a:gd name="T23" fmla="*/ 37 h 235"/>
                <a:gd name="T24" fmla="*/ 152 w 163"/>
                <a:gd name="T25" fmla="*/ 47 h 235"/>
                <a:gd name="T26" fmla="*/ 138 w 163"/>
                <a:gd name="T27" fmla="*/ 24 h 235"/>
                <a:gd name="T28" fmla="*/ 119 w 163"/>
                <a:gd name="T29" fmla="*/ 0 h 235"/>
                <a:gd name="T30" fmla="*/ 107 w 163"/>
                <a:gd name="T31" fmla="*/ 0 h 235"/>
                <a:gd name="T32" fmla="*/ 119 w 163"/>
                <a:gd name="T33" fmla="*/ 13 h 235"/>
                <a:gd name="T34" fmla="*/ 107 w 163"/>
                <a:gd name="T35" fmla="*/ 37 h 235"/>
                <a:gd name="T36" fmla="*/ 94 w 163"/>
                <a:gd name="T37" fmla="*/ 47 h 235"/>
                <a:gd name="T38" fmla="*/ 71 w 163"/>
                <a:gd name="T39" fmla="*/ 61 h 235"/>
                <a:gd name="T40" fmla="*/ 36 w 163"/>
                <a:gd name="T41" fmla="*/ 96 h 235"/>
                <a:gd name="T42" fmla="*/ 12 w 163"/>
                <a:gd name="T43" fmla="*/ 84 h 235"/>
                <a:gd name="T44" fmla="*/ 24 w 163"/>
                <a:gd name="T45" fmla="*/ 61 h 235"/>
                <a:gd name="T46" fmla="*/ 0 w 163"/>
                <a:gd name="T47" fmla="*/ 84 h 235"/>
                <a:gd name="T48" fmla="*/ 12 w 163"/>
                <a:gd name="T49" fmla="*/ 106 h 235"/>
                <a:gd name="T50" fmla="*/ 0 w 163"/>
                <a:gd name="T51" fmla="*/ 106 h 235"/>
                <a:gd name="T52" fmla="*/ 24 w 163"/>
                <a:gd name="T53" fmla="*/ 131 h 235"/>
                <a:gd name="T54" fmla="*/ 48 w 163"/>
                <a:gd name="T55" fmla="*/ 157 h 235"/>
                <a:gd name="T56" fmla="*/ 107 w 163"/>
                <a:gd name="T57" fmla="*/ 274 h 235"/>
                <a:gd name="T58" fmla="*/ 202 w 163"/>
                <a:gd name="T59" fmla="*/ 345 h 235"/>
                <a:gd name="T60" fmla="*/ 225 w 163"/>
                <a:gd name="T61" fmla="*/ 335 h 235"/>
                <a:gd name="T62" fmla="*/ 235 w 163"/>
                <a:gd name="T63" fmla="*/ 312 h 235"/>
                <a:gd name="T64" fmla="*/ 225 w 163"/>
                <a:gd name="T65" fmla="*/ 300 h 235"/>
                <a:gd name="T66" fmla="*/ 235 w 163"/>
                <a:gd name="T67" fmla="*/ 227 h 235"/>
                <a:gd name="T68" fmla="*/ 225 w 163"/>
                <a:gd name="T69" fmla="*/ 202 h 2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
                <a:gd name="T106" fmla="*/ 0 h 235"/>
                <a:gd name="T107" fmla="*/ 163 w 163"/>
                <a:gd name="T108" fmla="*/ 235 h 2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 h="235">
                  <a:moveTo>
                    <a:pt x="155" y="137"/>
                  </a:moveTo>
                  <a:lnTo>
                    <a:pt x="139" y="137"/>
                  </a:lnTo>
                  <a:lnTo>
                    <a:pt x="139" y="122"/>
                  </a:lnTo>
                  <a:lnTo>
                    <a:pt x="121" y="131"/>
                  </a:lnTo>
                  <a:lnTo>
                    <a:pt x="105" y="122"/>
                  </a:lnTo>
                  <a:lnTo>
                    <a:pt x="96" y="97"/>
                  </a:lnTo>
                  <a:lnTo>
                    <a:pt x="114" y="65"/>
                  </a:lnTo>
                  <a:lnTo>
                    <a:pt x="145" y="49"/>
                  </a:lnTo>
                  <a:lnTo>
                    <a:pt x="139" y="41"/>
                  </a:lnTo>
                  <a:lnTo>
                    <a:pt x="145" y="41"/>
                  </a:lnTo>
                  <a:lnTo>
                    <a:pt x="145" y="32"/>
                  </a:lnTo>
                  <a:lnTo>
                    <a:pt x="139" y="25"/>
                  </a:lnTo>
                  <a:lnTo>
                    <a:pt x="105" y="32"/>
                  </a:lnTo>
                  <a:lnTo>
                    <a:pt x="96" y="16"/>
                  </a:lnTo>
                  <a:lnTo>
                    <a:pt x="81" y="0"/>
                  </a:lnTo>
                  <a:lnTo>
                    <a:pt x="73" y="0"/>
                  </a:lnTo>
                  <a:lnTo>
                    <a:pt x="81" y="9"/>
                  </a:lnTo>
                  <a:lnTo>
                    <a:pt x="73" y="25"/>
                  </a:lnTo>
                  <a:lnTo>
                    <a:pt x="65" y="32"/>
                  </a:lnTo>
                  <a:lnTo>
                    <a:pt x="49" y="41"/>
                  </a:lnTo>
                  <a:lnTo>
                    <a:pt x="25" y="65"/>
                  </a:lnTo>
                  <a:lnTo>
                    <a:pt x="8" y="57"/>
                  </a:lnTo>
                  <a:lnTo>
                    <a:pt x="16" y="41"/>
                  </a:lnTo>
                  <a:lnTo>
                    <a:pt x="0" y="57"/>
                  </a:lnTo>
                  <a:lnTo>
                    <a:pt x="8" y="72"/>
                  </a:lnTo>
                  <a:lnTo>
                    <a:pt x="0" y="72"/>
                  </a:lnTo>
                  <a:lnTo>
                    <a:pt x="16" y="89"/>
                  </a:lnTo>
                  <a:lnTo>
                    <a:pt x="33" y="106"/>
                  </a:lnTo>
                  <a:lnTo>
                    <a:pt x="73" y="186"/>
                  </a:lnTo>
                  <a:lnTo>
                    <a:pt x="139" y="234"/>
                  </a:lnTo>
                  <a:lnTo>
                    <a:pt x="155" y="227"/>
                  </a:lnTo>
                  <a:lnTo>
                    <a:pt x="162" y="211"/>
                  </a:lnTo>
                  <a:lnTo>
                    <a:pt x="155" y="203"/>
                  </a:lnTo>
                  <a:lnTo>
                    <a:pt x="162" y="154"/>
                  </a:lnTo>
                  <a:lnTo>
                    <a:pt x="155" y="13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56" name="Freeform 258"/>
            <p:cNvSpPr>
              <a:spLocks/>
            </p:cNvSpPr>
            <p:nvPr/>
          </p:nvSpPr>
          <p:spPr bwMode="blackWhite">
            <a:xfrm>
              <a:off x="1544" y="2689"/>
              <a:ext cx="163" cy="196"/>
            </a:xfrm>
            <a:custGeom>
              <a:avLst/>
              <a:gdLst>
                <a:gd name="T0" fmla="*/ 222 w 147"/>
                <a:gd name="T1" fmla="*/ 202 h 178"/>
                <a:gd name="T2" fmla="*/ 222 w 147"/>
                <a:gd name="T3" fmla="*/ 164 h 178"/>
                <a:gd name="T4" fmla="*/ 207 w 147"/>
                <a:gd name="T5" fmla="*/ 142 h 178"/>
                <a:gd name="T6" fmla="*/ 207 w 147"/>
                <a:gd name="T7" fmla="*/ 131 h 178"/>
                <a:gd name="T8" fmla="*/ 183 w 147"/>
                <a:gd name="T9" fmla="*/ 131 h 178"/>
                <a:gd name="T10" fmla="*/ 169 w 147"/>
                <a:gd name="T11" fmla="*/ 106 h 178"/>
                <a:gd name="T12" fmla="*/ 169 w 147"/>
                <a:gd name="T13" fmla="*/ 94 h 178"/>
                <a:gd name="T14" fmla="*/ 159 w 147"/>
                <a:gd name="T15" fmla="*/ 72 h 178"/>
                <a:gd name="T16" fmla="*/ 85 w 147"/>
                <a:gd name="T17" fmla="*/ 47 h 178"/>
                <a:gd name="T18" fmla="*/ 74 w 147"/>
                <a:gd name="T19" fmla="*/ 35 h 178"/>
                <a:gd name="T20" fmla="*/ 74 w 147"/>
                <a:gd name="T21" fmla="*/ 0 h 178"/>
                <a:gd name="T22" fmla="*/ 48 w 147"/>
                <a:gd name="T23" fmla="*/ 0 h 178"/>
                <a:gd name="T24" fmla="*/ 23 w 147"/>
                <a:gd name="T25" fmla="*/ 23 h 178"/>
                <a:gd name="T26" fmla="*/ 0 w 147"/>
                <a:gd name="T27" fmla="*/ 23 h 178"/>
                <a:gd name="T28" fmla="*/ 11 w 147"/>
                <a:gd name="T29" fmla="*/ 47 h 178"/>
                <a:gd name="T30" fmla="*/ 0 w 147"/>
                <a:gd name="T31" fmla="*/ 119 h 178"/>
                <a:gd name="T32" fmla="*/ 11 w 147"/>
                <a:gd name="T33" fmla="*/ 131 h 178"/>
                <a:gd name="T34" fmla="*/ 0 w 147"/>
                <a:gd name="T35" fmla="*/ 155 h 178"/>
                <a:gd name="T36" fmla="*/ 11 w 147"/>
                <a:gd name="T37" fmla="*/ 189 h 178"/>
                <a:gd name="T38" fmla="*/ 11 w 147"/>
                <a:gd name="T39" fmla="*/ 202 h 178"/>
                <a:gd name="T40" fmla="*/ 23 w 147"/>
                <a:gd name="T41" fmla="*/ 261 h 178"/>
                <a:gd name="T42" fmla="*/ 37 w 147"/>
                <a:gd name="T43" fmla="*/ 261 h 178"/>
                <a:gd name="T44" fmla="*/ 60 w 147"/>
                <a:gd name="T45" fmla="*/ 237 h 178"/>
                <a:gd name="T46" fmla="*/ 99 w 147"/>
                <a:gd name="T47" fmla="*/ 251 h 178"/>
                <a:gd name="T48" fmla="*/ 110 w 147"/>
                <a:gd name="T49" fmla="*/ 237 h 178"/>
                <a:gd name="T50" fmla="*/ 135 w 147"/>
                <a:gd name="T51" fmla="*/ 251 h 178"/>
                <a:gd name="T52" fmla="*/ 147 w 147"/>
                <a:gd name="T53" fmla="*/ 189 h 178"/>
                <a:gd name="T54" fmla="*/ 195 w 147"/>
                <a:gd name="T55" fmla="*/ 189 h 178"/>
                <a:gd name="T56" fmla="*/ 222 w 147"/>
                <a:gd name="T57" fmla="*/ 202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178"/>
                <a:gd name="T89" fmla="*/ 147 w 147"/>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178">
                  <a:moveTo>
                    <a:pt x="146" y="137"/>
                  </a:moveTo>
                  <a:lnTo>
                    <a:pt x="146" y="112"/>
                  </a:lnTo>
                  <a:lnTo>
                    <a:pt x="137" y="96"/>
                  </a:lnTo>
                  <a:lnTo>
                    <a:pt x="137" y="89"/>
                  </a:lnTo>
                  <a:lnTo>
                    <a:pt x="121" y="89"/>
                  </a:lnTo>
                  <a:lnTo>
                    <a:pt x="112" y="72"/>
                  </a:lnTo>
                  <a:lnTo>
                    <a:pt x="112" y="64"/>
                  </a:lnTo>
                  <a:lnTo>
                    <a:pt x="105" y="49"/>
                  </a:lnTo>
                  <a:lnTo>
                    <a:pt x="56" y="32"/>
                  </a:lnTo>
                  <a:lnTo>
                    <a:pt x="49" y="24"/>
                  </a:lnTo>
                  <a:lnTo>
                    <a:pt x="49" y="0"/>
                  </a:lnTo>
                  <a:lnTo>
                    <a:pt x="32" y="0"/>
                  </a:lnTo>
                  <a:lnTo>
                    <a:pt x="15" y="15"/>
                  </a:lnTo>
                  <a:lnTo>
                    <a:pt x="0" y="15"/>
                  </a:lnTo>
                  <a:lnTo>
                    <a:pt x="7" y="32"/>
                  </a:lnTo>
                  <a:lnTo>
                    <a:pt x="0" y="81"/>
                  </a:lnTo>
                  <a:lnTo>
                    <a:pt x="7" y="89"/>
                  </a:lnTo>
                  <a:lnTo>
                    <a:pt x="0" y="105"/>
                  </a:lnTo>
                  <a:lnTo>
                    <a:pt x="7" y="129"/>
                  </a:lnTo>
                  <a:lnTo>
                    <a:pt x="7" y="137"/>
                  </a:lnTo>
                  <a:lnTo>
                    <a:pt x="15" y="177"/>
                  </a:lnTo>
                  <a:lnTo>
                    <a:pt x="24" y="177"/>
                  </a:lnTo>
                  <a:lnTo>
                    <a:pt x="40" y="161"/>
                  </a:lnTo>
                  <a:lnTo>
                    <a:pt x="65" y="171"/>
                  </a:lnTo>
                  <a:lnTo>
                    <a:pt x="72" y="161"/>
                  </a:lnTo>
                  <a:lnTo>
                    <a:pt x="89" y="171"/>
                  </a:lnTo>
                  <a:lnTo>
                    <a:pt x="97" y="129"/>
                  </a:lnTo>
                  <a:lnTo>
                    <a:pt x="129" y="129"/>
                  </a:lnTo>
                  <a:lnTo>
                    <a:pt x="146" y="13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57" name="Freeform 259"/>
            <p:cNvSpPr>
              <a:spLocks/>
            </p:cNvSpPr>
            <p:nvPr/>
          </p:nvSpPr>
          <p:spPr bwMode="blackWhite">
            <a:xfrm>
              <a:off x="1642" y="2831"/>
              <a:ext cx="116" cy="124"/>
            </a:xfrm>
            <a:custGeom>
              <a:avLst/>
              <a:gdLst>
                <a:gd name="T0" fmla="*/ 139 w 106"/>
                <a:gd name="T1" fmla="*/ 115 h 114"/>
                <a:gd name="T2" fmla="*/ 151 w 106"/>
                <a:gd name="T3" fmla="*/ 92 h 114"/>
                <a:gd name="T4" fmla="*/ 126 w 106"/>
                <a:gd name="T5" fmla="*/ 79 h 114"/>
                <a:gd name="T6" fmla="*/ 126 w 106"/>
                <a:gd name="T7" fmla="*/ 59 h 114"/>
                <a:gd name="T8" fmla="*/ 117 w 106"/>
                <a:gd name="T9" fmla="*/ 59 h 114"/>
                <a:gd name="T10" fmla="*/ 81 w 106"/>
                <a:gd name="T11" fmla="*/ 45 h 114"/>
                <a:gd name="T12" fmla="*/ 81 w 106"/>
                <a:gd name="T13" fmla="*/ 12 h 114"/>
                <a:gd name="T14" fmla="*/ 58 w 106"/>
                <a:gd name="T15" fmla="*/ 0 h 114"/>
                <a:gd name="T16" fmla="*/ 12 w 106"/>
                <a:gd name="T17" fmla="*/ 0 h 114"/>
                <a:gd name="T18" fmla="*/ 0 w 106"/>
                <a:gd name="T19" fmla="*/ 59 h 114"/>
                <a:gd name="T20" fmla="*/ 24 w 106"/>
                <a:gd name="T21" fmla="*/ 92 h 114"/>
                <a:gd name="T22" fmla="*/ 58 w 106"/>
                <a:gd name="T23" fmla="*/ 92 h 114"/>
                <a:gd name="T24" fmla="*/ 81 w 106"/>
                <a:gd name="T25" fmla="*/ 115 h 114"/>
                <a:gd name="T26" fmla="*/ 81 w 106"/>
                <a:gd name="T27" fmla="*/ 125 h 114"/>
                <a:gd name="T28" fmla="*/ 69 w 106"/>
                <a:gd name="T29" fmla="*/ 148 h 114"/>
                <a:gd name="T30" fmla="*/ 103 w 106"/>
                <a:gd name="T31" fmla="*/ 159 h 114"/>
                <a:gd name="T32" fmla="*/ 117 w 106"/>
                <a:gd name="T33" fmla="*/ 148 h 114"/>
                <a:gd name="T34" fmla="*/ 139 w 106"/>
                <a:gd name="T35" fmla="*/ 136 h 114"/>
                <a:gd name="T36" fmla="*/ 139 w 106"/>
                <a:gd name="T37" fmla="*/ 115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114"/>
                <a:gd name="T59" fmla="*/ 106 w 106"/>
                <a:gd name="T60" fmla="*/ 114 h 1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114">
                  <a:moveTo>
                    <a:pt x="97" y="82"/>
                  </a:moveTo>
                  <a:lnTo>
                    <a:pt x="105" y="66"/>
                  </a:lnTo>
                  <a:lnTo>
                    <a:pt x="88" y="57"/>
                  </a:lnTo>
                  <a:lnTo>
                    <a:pt x="88" y="42"/>
                  </a:lnTo>
                  <a:lnTo>
                    <a:pt x="82" y="42"/>
                  </a:lnTo>
                  <a:lnTo>
                    <a:pt x="57" y="32"/>
                  </a:lnTo>
                  <a:lnTo>
                    <a:pt x="57" y="8"/>
                  </a:lnTo>
                  <a:lnTo>
                    <a:pt x="40" y="0"/>
                  </a:lnTo>
                  <a:lnTo>
                    <a:pt x="8" y="0"/>
                  </a:lnTo>
                  <a:lnTo>
                    <a:pt x="0" y="42"/>
                  </a:lnTo>
                  <a:lnTo>
                    <a:pt x="16" y="66"/>
                  </a:lnTo>
                  <a:lnTo>
                    <a:pt x="40" y="66"/>
                  </a:lnTo>
                  <a:lnTo>
                    <a:pt x="57" y="82"/>
                  </a:lnTo>
                  <a:lnTo>
                    <a:pt x="57" y="89"/>
                  </a:lnTo>
                  <a:lnTo>
                    <a:pt x="48" y="106"/>
                  </a:lnTo>
                  <a:lnTo>
                    <a:pt x="72" y="113"/>
                  </a:lnTo>
                  <a:lnTo>
                    <a:pt x="82" y="106"/>
                  </a:lnTo>
                  <a:lnTo>
                    <a:pt x="97" y="97"/>
                  </a:lnTo>
                  <a:lnTo>
                    <a:pt x="97" y="82"/>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58" name="Freeform 260"/>
            <p:cNvSpPr>
              <a:spLocks/>
            </p:cNvSpPr>
            <p:nvPr/>
          </p:nvSpPr>
          <p:spPr bwMode="blackWhite">
            <a:xfrm>
              <a:off x="1696" y="3000"/>
              <a:ext cx="81" cy="73"/>
            </a:xfrm>
            <a:custGeom>
              <a:avLst/>
              <a:gdLst>
                <a:gd name="T0" fmla="*/ 89 w 75"/>
                <a:gd name="T1" fmla="*/ 73 h 66"/>
                <a:gd name="T2" fmla="*/ 100 w 75"/>
                <a:gd name="T3" fmla="*/ 46 h 66"/>
                <a:gd name="T4" fmla="*/ 89 w 75"/>
                <a:gd name="T5" fmla="*/ 38 h 66"/>
                <a:gd name="T6" fmla="*/ 54 w 75"/>
                <a:gd name="T7" fmla="*/ 12 h 66"/>
                <a:gd name="T8" fmla="*/ 46 w 75"/>
                <a:gd name="T9" fmla="*/ 12 h 66"/>
                <a:gd name="T10" fmla="*/ 32 w 75"/>
                <a:gd name="T11" fmla="*/ 0 h 66"/>
                <a:gd name="T12" fmla="*/ 19 w 75"/>
                <a:gd name="T13" fmla="*/ 0 h 66"/>
                <a:gd name="T14" fmla="*/ 0 w 75"/>
                <a:gd name="T15" fmla="*/ 84 h 66"/>
                <a:gd name="T16" fmla="*/ 13 w 75"/>
                <a:gd name="T17" fmla="*/ 84 h 66"/>
                <a:gd name="T18" fmla="*/ 46 w 75"/>
                <a:gd name="T19" fmla="*/ 97 h 66"/>
                <a:gd name="T20" fmla="*/ 78 w 75"/>
                <a:gd name="T21" fmla="*/ 97 h 66"/>
                <a:gd name="T22" fmla="*/ 89 w 75"/>
                <a:gd name="T23" fmla="*/ 73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66"/>
                <a:gd name="T38" fmla="*/ 75 w 75"/>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66">
                  <a:moveTo>
                    <a:pt x="65" y="49"/>
                  </a:moveTo>
                  <a:lnTo>
                    <a:pt x="74" y="31"/>
                  </a:lnTo>
                  <a:lnTo>
                    <a:pt x="65" y="25"/>
                  </a:lnTo>
                  <a:lnTo>
                    <a:pt x="40" y="8"/>
                  </a:lnTo>
                  <a:lnTo>
                    <a:pt x="34" y="8"/>
                  </a:lnTo>
                  <a:lnTo>
                    <a:pt x="24" y="0"/>
                  </a:lnTo>
                  <a:lnTo>
                    <a:pt x="15" y="0"/>
                  </a:lnTo>
                  <a:lnTo>
                    <a:pt x="0" y="56"/>
                  </a:lnTo>
                  <a:lnTo>
                    <a:pt x="9" y="56"/>
                  </a:lnTo>
                  <a:lnTo>
                    <a:pt x="34" y="65"/>
                  </a:lnTo>
                  <a:lnTo>
                    <a:pt x="57" y="65"/>
                  </a:lnTo>
                  <a:lnTo>
                    <a:pt x="65" y="49"/>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59" name="Freeform 261"/>
            <p:cNvSpPr>
              <a:spLocks/>
            </p:cNvSpPr>
            <p:nvPr/>
          </p:nvSpPr>
          <p:spPr bwMode="blackWhite">
            <a:xfrm>
              <a:off x="1480" y="2483"/>
              <a:ext cx="555" cy="572"/>
            </a:xfrm>
            <a:custGeom>
              <a:avLst/>
              <a:gdLst>
                <a:gd name="T0" fmla="*/ 415 w 505"/>
                <a:gd name="T1" fmla="*/ 24 h 520"/>
                <a:gd name="T2" fmla="*/ 380 w 505"/>
                <a:gd name="T3" fmla="*/ 58 h 520"/>
                <a:gd name="T4" fmla="*/ 344 w 505"/>
                <a:gd name="T5" fmla="*/ 49 h 520"/>
                <a:gd name="T6" fmla="*/ 321 w 505"/>
                <a:gd name="T7" fmla="*/ 58 h 520"/>
                <a:gd name="T8" fmla="*/ 274 w 505"/>
                <a:gd name="T9" fmla="*/ 72 h 520"/>
                <a:gd name="T10" fmla="*/ 264 w 505"/>
                <a:gd name="T11" fmla="*/ 13 h 520"/>
                <a:gd name="T12" fmla="*/ 249 w 505"/>
                <a:gd name="T13" fmla="*/ 0 h 520"/>
                <a:gd name="T14" fmla="*/ 204 w 505"/>
                <a:gd name="T15" fmla="*/ 24 h 520"/>
                <a:gd name="T16" fmla="*/ 180 w 505"/>
                <a:gd name="T17" fmla="*/ 24 h 520"/>
                <a:gd name="T18" fmla="*/ 191 w 505"/>
                <a:gd name="T19" fmla="*/ 58 h 520"/>
                <a:gd name="T20" fmla="*/ 145 w 505"/>
                <a:gd name="T21" fmla="*/ 84 h 520"/>
                <a:gd name="T22" fmla="*/ 121 w 505"/>
                <a:gd name="T23" fmla="*/ 58 h 520"/>
                <a:gd name="T24" fmla="*/ 71 w 505"/>
                <a:gd name="T25" fmla="*/ 72 h 520"/>
                <a:gd name="T26" fmla="*/ 71 w 505"/>
                <a:gd name="T27" fmla="*/ 84 h 520"/>
                <a:gd name="T28" fmla="*/ 71 w 505"/>
                <a:gd name="T29" fmla="*/ 166 h 520"/>
                <a:gd name="T30" fmla="*/ 0 w 505"/>
                <a:gd name="T31" fmla="*/ 238 h 520"/>
                <a:gd name="T32" fmla="*/ 36 w 505"/>
                <a:gd name="T33" fmla="*/ 288 h 520"/>
                <a:gd name="T34" fmla="*/ 63 w 505"/>
                <a:gd name="T35" fmla="*/ 295 h 520"/>
                <a:gd name="T36" fmla="*/ 108 w 505"/>
                <a:gd name="T37" fmla="*/ 295 h 520"/>
                <a:gd name="T38" fmla="*/ 158 w 505"/>
                <a:gd name="T39" fmla="*/ 275 h 520"/>
                <a:gd name="T40" fmla="*/ 167 w 505"/>
                <a:gd name="T41" fmla="*/ 320 h 520"/>
                <a:gd name="T42" fmla="*/ 249 w 505"/>
                <a:gd name="T43" fmla="*/ 367 h 520"/>
                <a:gd name="T44" fmla="*/ 264 w 505"/>
                <a:gd name="T45" fmla="*/ 404 h 520"/>
                <a:gd name="T46" fmla="*/ 285 w 505"/>
                <a:gd name="T47" fmla="*/ 414 h 520"/>
                <a:gd name="T48" fmla="*/ 298 w 505"/>
                <a:gd name="T49" fmla="*/ 474 h 520"/>
                <a:gd name="T50" fmla="*/ 336 w 505"/>
                <a:gd name="T51" fmla="*/ 524 h 520"/>
                <a:gd name="T52" fmla="*/ 344 w 505"/>
                <a:gd name="T53" fmla="*/ 546 h 520"/>
                <a:gd name="T54" fmla="*/ 357 w 505"/>
                <a:gd name="T55" fmla="*/ 583 h 520"/>
                <a:gd name="T56" fmla="*/ 380 w 505"/>
                <a:gd name="T57" fmla="*/ 617 h 520"/>
                <a:gd name="T58" fmla="*/ 308 w 505"/>
                <a:gd name="T59" fmla="*/ 689 h 520"/>
                <a:gd name="T60" fmla="*/ 336 w 505"/>
                <a:gd name="T61" fmla="*/ 701 h 520"/>
                <a:gd name="T62" fmla="*/ 380 w 505"/>
                <a:gd name="T63" fmla="*/ 724 h 520"/>
                <a:gd name="T64" fmla="*/ 380 w 505"/>
                <a:gd name="T65" fmla="*/ 760 h 520"/>
                <a:gd name="T66" fmla="*/ 428 w 505"/>
                <a:gd name="T67" fmla="*/ 709 h 520"/>
                <a:gd name="T68" fmla="*/ 475 w 505"/>
                <a:gd name="T69" fmla="*/ 641 h 520"/>
                <a:gd name="T70" fmla="*/ 486 w 505"/>
                <a:gd name="T71" fmla="*/ 570 h 520"/>
                <a:gd name="T72" fmla="*/ 547 w 505"/>
                <a:gd name="T73" fmla="*/ 532 h 520"/>
                <a:gd name="T74" fmla="*/ 593 w 505"/>
                <a:gd name="T75" fmla="*/ 524 h 520"/>
                <a:gd name="T76" fmla="*/ 618 w 505"/>
                <a:gd name="T77" fmla="*/ 498 h 520"/>
                <a:gd name="T78" fmla="*/ 640 w 505"/>
                <a:gd name="T79" fmla="*/ 438 h 520"/>
                <a:gd name="T80" fmla="*/ 652 w 505"/>
                <a:gd name="T81" fmla="*/ 346 h 520"/>
                <a:gd name="T82" fmla="*/ 735 w 505"/>
                <a:gd name="T83" fmla="*/ 238 h 520"/>
                <a:gd name="T84" fmla="*/ 688 w 505"/>
                <a:gd name="T85" fmla="*/ 190 h 520"/>
                <a:gd name="T86" fmla="*/ 607 w 505"/>
                <a:gd name="T87" fmla="*/ 156 h 520"/>
                <a:gd name="T88" fmla="*/ 547 w 505"/>
                <a:gd name="T89" fmla="*/ 143 h 520"/>
                <a:gd name="T90" fmla="*/ 547 w 505"/>
                <a:gd name="T91" fmla="*/ 119 h 520"/>
                <a:gd name="T92" fmla="*/ 486 w 505"/>
                <a:gd name="T93" fmla="*/ 108 h 520"/>
                <a:gd name="T94" fmla="*/ 475 w 505"/>
                <a:gd name="T95" fmla="*/ 96 h 520"/>
                <a:gd name="T96" fmla="*/ 441 w 505"/>
                <a:gd name="T97" fmla="*/ 96 h 520"/>
                <a:gd name="T98" fmla="*/ 428 w 505"/>
                <a:gd name="T99" fmla="*/ 108 h 520"/>
                <a:gd name="T100" fmla="*/ 428 w 505"/>
                <a:gd name="T101" fmla="*/ 96 h 520"/>
                <a:gd name="T102" fmla="*/ 453 w 505"/>
                <a:gd name="T103" fmla="*/ 58 h 520"/>
                <a:gd name="T104" fmla="*/ 428 w 505"/>
                <a:gd name="T105" fmla="*/ 24 h 5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5"/>
                <a:gd name="T160" fmla="*/ 0 h 520"/>
                <a:gd name="T161" fmla="*/ 505 w 505"/>
                <a:gd name="T162" fmla="*/ 520 h 5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5" h="520">
                  <a:moveTo>
                    <a:pt x="293" y="16"/>
                  </a:moveTo>
                  <a:lnTo>
                    <a:pt x="285" y="16"/>
                  </a:lnTo>
                  <a:lnTo>
                    <a:pt x="270" y="34"/>
                  </a:lnTo>
                  <a:lnTo>
                    <a:pt x="261" y="40"/>
                  </a:lnTo>
                  <a:lnTo>
                    <a:pt x="253" y="34"/>
                  </a:lnTo>
                  <a:lnTo>
                    <a:pt x="236" y="34"/>
                  </a:lnTo>
                  <a:lnTo>
                    <a:pt x="230" y="40"/>
                  </a:lnTo>
                  <a:lnTo>
                    <a:pt x="220" y="40"/>
                  </a:lnTo>
                  <a:lnTo>
                    <a:pt x="196" y="49"/>
                  </a:lnTo>
                  <a:lnTo>
                    <a:pt x="188" y="49"/>
                  </a:lnTo>
                  <a:lnTo>
                    <a:pt x="180" y="34"/>
                  </a:lnTo>
                  <a:lnTo>
                    <a:pt x="180" y="9"/>
                  </a:lnTo>
                  <a:lnTo>
                    <a:pt x="180" y="0"/>
                  </a:lnTo>
                  <a:lnTo>
                    <a:pt x="171" y="0"/>
                  </a:lnTo>
                  <a:lnTo>
                    <a:pt x="164" y="9"/>
                  </a:lnTo>
                  <a:lnTo>
                    <a:pt x="140" y="16"/>
                  </a:lnTo>
                  <a:lnTo>
                    <a:pt x="115" y="9"/>
                  </a:lnTo>
                  <a:lnTo>
                    <a:pt x="124" y="16"/>
                  </a:lnTo>
                  <a:lnTo>
                    <a:pt x="124" y="34"/>
                  </a:lnTo>
                  <a:lnTo>
                    <a:pt x="131" y="40"/>
                  </a:lnTo>
                  <a:lnTo>
                    <a:pt x="108" y="57"/>
                  </a:lnTo>
                  <a:lnTo>
                    <a:pt x="99" y="57"/>
                  </a:lnTo>
                  <a:lnTo>
                    <a:pt x="91" y="49"/>
                  </a:lnTo>
                  <a:lnTo>
                    <a:pt x="83" y="40"/>
                  </a:lnTo>
                  <a:lnTo>
                    <a:pt x="49" y="40"/>
                  </a:lnTo>
                  <a:lnTo>
                    <a:pt x="49" y="49"/>
                  </a:lnTo>
                  <a:lnTo>
                    <a:pt x="59" y="57"/>
                  </a:lnTo>
                  <a:lnTo>
                    <a:pt x="49" y="57"/>
                  </a:lnTo>
                  <a:lnTo>
                    <a:pt x="59" y="81"/>
                  </a:lnTo>
                  <a:lnTo>
                    <a:pt x="49" y="114"/>
                  </a:lnTo>
                  <a:lnTo>
                    <a:pt x="18" y="130"/>
                  </a:lnTo>
                  <a:lnTo>
                    <a:pt x="0" y="162"/>
                  </a:lnTo>
                  <a:lnTo>
                    <a:pt x="9" y="187"/>
                  </a:lnTo>
                  <a:lnTo>
                    <a:pt x="25" y="196"/>
                  </a:lnTo>
                  <a:lnTo>
                    <a:pt x="43" y="187"/>
                  </a:lnTo>
                  <a:lnTo>
                    <a:pt x="43" y="202"/>
                  </a:lnTo>
                  <a:lnTo>
                    <a:pt x="59" y="202"/>
                  </a:lnTo>
                  <a:lnTo>
                    <a:pt x="74" y="202"/>
                  </a:lnTo>
                  <a:lnTo>
                    <a:pt x="91" y="187"/>
                  </a:lnTo>
                  <a:lnTo>
                    <a:pt x="108" y="187"/>
                  </a:lnTo>
                  <a:lnTo>
                    <a:pt x="108" y="211"/>
                  </a:lnTo>
                  <a:lnTo>
                    <a:pt x="115" y="219"/>
                  </a:lnTo>
                  <a:lnTo>
                    <a:pt x="164" y="236"/>
                  </a:lnTo>
                  <a:lnTo>
                    <a:pt x="171" y="251"/>
                  </a:lnTo>
                  <a:lnTo>
                    <a:pt x="171" y="259"/>
                  </a:lnTo>
                  <a:lnTo>
                    <a:pt x="180" y="276"/>
                  </a:lnTo>
                  <a:lnTo>
                    <a:pt x="196" y="276"/>
                  </a:lnTo>
                  <a:lnTo>
                    <a:pt x="196" y="283"/>
                  </a:lnTo>
                  <a:lnTo>
                    <a:pt x="205" y="299"/>
                  </a:lnTo>
                  <a:lnTo>
                    <a:pt x="205" y="324"/>
                  </a:lnTo>
                  <a:lnTo>
                    <a:pt x="205" y="348"/>
                  </a:lnTo>
                  <a:lnTo>
                    <a:pt x="230" y="358"/>
                  </a:lnTo>
                  <a:lnTo>
                    <a:pt x="236" y="358"/>
                  </a:lnTo>
                  <a:lnTo>
                    <a:pt x="236" y="373"/>
                  </a:lnTo>
                  <a:lnTo>
                    <a:pt x="253" y="382"/>
                  </a:lnTo>
                  <a:lnTo>
                    <a:pt x="245" y="398"/>
                  </a:lnTo>
                  <a:lnTo>
                    <a:pt x="253" y="398"/>
                  </a:lnTo>
                  <a:lnTo>
                    <a:pt x="261" y="422"/>
                  </a:lnTo>
                  <a:lnTo>
                    <a:pt x="245" y="429"/>
                  </a:lnTo>
                  <a:lnTo>
                    <a:pt x="211" y="470"/>
                  </a:lnTo>
                  <a:lnTo>
                    <a:pt x="220" y="470"/>
                  </a:lnTo>
                  <a:lnTo>
                    <a:pt x="230" y="478"/>
                  </a:lnTo>
                  <a:lnTo>
                    <a:pt x="236" y="478"/>
                  </a:lnTo>
                  <a:lnTo>
                    <a:pt x="261" y="495"/>
                  </a:lnTo>
                  <a:lnTo>
                    <a:pt x="270" y="501"/>
                  </a:lnTo>
                  <a:lnTo>
                    <a:pt x="261" y="519"/>
                  </a:lnTo>
                  <a:lnTo>
                    <a:pt x="277" y="501"/>
                  </a:lnTo>
                  <a:lnTo>
                    <a:pt x="293" y="485"/>
                  </a:lnTo>
                  <a:lnTo>
                    <a:pt x="310" y="453"/>
                  </a:lnTo>
                  <a:lnTo>
                    <a:pt x="326" y="438"/>
                  </a:lnTo>
                  <a:lnTo>
                    <a:pt x="326" y="405"/>
                  </a:lnTo>
                  <a:lnTo>
                    <a:pt x="333" y="389"/>
                  </a:lnTo>
                  <a:lnTo>
                    <a:pt x="350" y="382"/>
                  </a:lnTo>
                  <a:lnTo>
                    <a:pt x="375" y="364"/>
                  </a:lnTo>
                  <a:lnTo>
                    <a:pt x="407" y="364"/>
                  </a:lnTo>
                  <a:lnTo>
                    <a:pt x="407" y="358"/>
                  </a:lnTo>
                  <a:lnTo>
                    <a:pt x="423" y="348"/>
                  </a:lnTo>
                  <a:lnTo>
                    <a:pt x="423" y="341"/>
                  </a:lnTo>
                  <a:lnTo>
                    <a:pt x="439" y="316"/>
                  </a:lnTo>
                  <a:lnTo>
                    <a:pt x="439" y="299"/>
                  </a:lnTo>
                  <a:lnTo>
                    <a:pt x="447" y="292"/>
                  </a:lnTo>
                  <a:lnTo>
                    <a:pt x="447" y="236"/>
                  </a:lnTo>
                  <a:lnTo>
                    <a:pt x="488" y="187"/>
                  </a:lnTo>
                  <a:lnTo>
                    <a:pt x="504" y="162"/>
                  </a:lnTo>
                  <a:lnTo>
                    <a:pt x="497" y="130"/>
                  </a:lnTo>
                  <a:lnTo>
                    <a:pt x="472" y="130"/>
                  </a:lnTo>
                  <a:lnTo>
                    <a:pt x="432" y="97"/>
                  </a:lnTo>
                  <a:lnTo>
                    <a:pt x="416" y="106"/>
                  </a:lnTo>
                  <a:lnTo>
                    <a:pt x="392" y="97"/>
                  </a:lnTo>
                  <a:lnTo>
                    <a:pt x="375" y="97"/>
                  </a:lnTo>
                  <a:lnTo>
                    <a:pt x="375" y="90"/>
                  </a:lnTo>
                  <a:lnTo>
                    <a:pt x="375" y="81"/>
                  </a:lnTo>
                  <a:lnTo>
                    <a:pt x="367" y="81"/>
                  </a:lnTo>
                  <a:lnTo>
                    <a:pt x="333" y="74"/>
                  </a:lnTo>
                  <a:lnTo>
                    <a:pt x="326" y="81"/>
                  </a:lnTo>
                  <a:lnTo>
                    <a:pt x="326" y="65"/>
                  </a:lnTo>
                  <a:lnTo>
                    <a:pt x="317" y="65"/>
                  </a:lnTo>
                  <a:lnTo>
                    <a:pt x="302" y="65"/>
                  </a:lnTo>
                  <a:lnTo>
                    <a:pt x="302" y="81"/>
                  </a:lnTo>
                  <a:lnTo>
                    <a:pt x="293" y="74"/>
                  </a:lnTo>
                  <a:lnTo>
                    <a:pt x="285" y="81"/>
                  </a:lnTo>
                  <a:lnTo>
                    <a:pt x="293" y="65"/>
                  </a:lnTo>
                  <a:lnTo>
                    <a:pt x="310" y="49"/>
                  </a:lnTo>
                  <a:lnTo>
                    <a:pt x="310" y="40"/>
                  </a:lnTo>
                  <a:lnTo>
                    <a:pt x="302" y="40"/>
                  </a:lnTo>
                  <a:lnTo>
                    <a:pt x="293" y="16"/>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60" name="Freeform 262"/>
            <p:cNvSpPr>
              <a:spLocks/>
            </p:cNvSpPr>
            <p:nvPr/>
          </p:nvSpPr>
          <p:spPr bwMode="blackWhite">
            <a:xfrm>
              <a:off x="1758" y="2475"/>
              <a:ext cx="35" cy="53"/>
            </a:xfrm>
            <a:custGeom>
              <a:avLst/>
              <a:gdLst>
                <a:gd name="T0" fmla="*/ 0 w 33"/>
                <a:gd name="T1" fmla="*/ 61 h 48"/>
                <a:gd name="T2" fmla="*/ 8 w 33"/>
                <a:gd name="T3" fmla="*/ 70 h 48"/>
                <a:gd name="T4" fmla="*/ 21 w 33"/>
                <a:gd name="T5" fmla="*/ 61 h 48"/>
                <a:gd name="T6" fmla="*/ 40 w 33"/>
                <a:gd name="T7" fmla="*/ 34 h 48"/>
                <a:gd name="T8" fmla="*/ 0 w 33"/>
                <a:gd name="T9" fmla="*/ 0 h 48"/>
                <a:gd name="T10" fmla="*/ 0 w 33"/>
                <a:gd name="T11" fmla="*/ 11 h 48"/>
                <a:gd name="T12" fmla="*/ 0 w 33"/>
                <a:gd name="T13" fmla="*/ 34 h 48"/>
                <a:gd name="T14" fmla="*/ 0 w 33"/>
                <a:gd name="T15" fmla="*/ 61 h 48"/>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48"/>
                <a:gd name="T26" fmla="*/ 33 w 3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48">
                  <a:moveTo>
                    <a:pt x="0" y="41"/>
                  </a:moveTo>
                  <a:lnTo>
                    <a:pt x="8" y="47"/>
                  </a:lnTo>
                  <a:lnTo>
                    <a:pt x="17" y="41"/>
                  </a:lnTo>
                  <a:lnTo>
                    <a:pt x="32" y="23"/>
                  </a:lnTo>
                  <a:lnTo>
                    <a:pt x="0" y="0"/>
                  </a:lnTo>
                  <a:lnTo>
                    <a:pt x="0" y="7"/>
                  </a:lnTo>
                  <a:lnTo>
                    <a:pt x="0" y="23"/>
                  </a:lnTo>
                  <a:lnTo>
                    <a:pt x="0" y="41"/>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61" name="Freeform 263"/>
            <p:cNvSpPr>
              <a:spLocks/>
            </p:cNvSpPr>
            <p:nvPr/>
          </p:nvSpPr>
          <p:spPr bwMode="blackWhite">
            <a:xfrm>
              <a:off x="1706" y="2475"/>
              <a:ext cx="52" cy="53"/>
            </a:xfrm>
            <a:custGeom>
              <a:avLst/>
              <a:gdLst>
                <a:gd name="T0" fmla="*/ 60 w 49"/>
                <a:gd name="T1" fmla="*/ 61 h 48"/>
                <a:gd name="T2" fmla="*/ 60 w 49"/>
                <a:gd name="T3" fmla="*/ 34 h 48"/>
                <a:gd name="T4" fmla="*/ 60 w 49"/>
                <a:gd name="T5" fmla="*/ 11 h 48"/>
                <a:gd name="T6" fmla="*/ 60 w 49"/>
                <a:gd name="T7" fmla="*/ 0 h 48"/>
                <a:gd name="T8" fmla="*/ 19 w 49"/>
                <a:gd name="T9" fmla="*/ 0 h 48"/>
                <a:gd name="T10" fmla="*/ 0 w 49"/>
                <a:gd name="T11" fmla="*/ 24 h 48"/>
                <a:gd name="T12" fmla="*/ 19 w 49"/>
                <a:gd name="T13" fmla="*/ 70 h 48"/>
                <a:gd name="T14" fmla="*/ 33 w 49"/>
                <a:gd name="T15" fmla="*/ 70 h 48"/>
                <a:gd name="T16" fmla="*/ 39 w 49"/>
                <a:gd name="T17" fmla="*/ 61 h 48"/>
                <a:gd name="T18" fmla="*/ 60 w 49"/>
                <a:gd name="T19" fmla="*/ 6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8"/>
                <a:gd name="T32" fmla="*/ 49 w 49"/>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8">
                  <a:moveTo>
                    <a:pt x="48" y="41"/>
                  </a:moveTo>
                  <a:lnTo>
                    <a:pt x="48" y="23"/>
                  </a:lnTo>
                  <a:lnTo>
                    <a:pt x="48" y="7"/>
                  </a:lnTo>
                  <a:lnTo>
                    <a:pt x="48" y="0"/>
                  </a:lnTo>
                  <a:lnTo>
                    <a:pt x="15" y="0"/>
                  </a:lnTo>
                  <a:lnTo>
                    <a:pt x="0" y="16"/>
                  </a:lnTo>
                  <a:lnTo>
                    <a:pt x="15" y="47"/>
                  </a:lnTo>
                  <a:lnTo>
                    <a:pt x="25" y="47"/>
                  </a:lnTo>
                  <a:lnTo>
                    <a:pt x="31" y="41"/>
                  </a:lnTo>
                  <a:lnTo>
                    <a:pt x="48" y="41"/>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62" name="Freeform 264"/>
            <p:cNvSpPr>
              <a:spLocks/>
            </p:cNvSpPr>
            <p:nvPr/>
          </p:nvSpPr>
          <p:spPr bwMode="blackWhite">
            <a:xfrm>
              <a:off x="1659" y="2440"/>
              <a:ext cx="63" cy="98"/>
            </a:xfrm>
            <a:custGeom>
              <a:avLst/>
              <a:gdLst>
                <a:gd name="T0" fmla="*/ 24 w 57"/>
                <a:gd name="T1" fmla="*/ 0 h 90"/>
                <a:gd name="T2" fmla="*/ 48 w 57"/>
                <a:gd name="T3" fmla="*/ 13 h 90"/>
                <a:gd name="T4" fmla="*/ 48 w 57"/>
                <a:gd name="T5" fmla="*/ 21 h 90"/>
                <a:gd name="T6" fmla="*/ 61 w 57"/>
                <a:gd name="T7" fmla="*/ 21 h 90"/>
                <a:gd name="T8" fmla="*/ 84 w 57"/>
                <a:gd name="T9" fmla="*/ 46 h 90"/>
                <a:gd name="T10" fmla="*/ 61 w 57"/>
                <a:gd name="T11" fmla="*/ 69 h 90"/>
                <a:gd name="T12" fmla="*/ 84 w 57"/>
                <a:gd name="T13" fmla="*/ 112 h 90"/>
                <a:gd name="T14" fmla="*/ 48 w 57"/>
                <a:gd name="T15" fmla="*/ 125 h 90"/>
                <a:gd name="T16" fmla="*/ 36 w 57"/>
                <a:gd name="T17" fmla="*/ 125 h 90"/>
                <a:gd name="T18" fmla="*/ 24 w 57"/>
                <a:gd name="T19" fmla="*/ 105 h 90"/>
                <a:gd name="T20" fmla="*/ 24 w 57"/>
                <a:gd name="T21" fmla="*/ 69 h 90"/>
                <a:gd name="T22" fmla="*/ 24 w 57"/>
                <a:gd name="T23" fmla="*/ 57 h 90"/>
                <a:gd name="T24" fmla="*/ 11 w 57"/>
                <a:gd name="T25" fmla="*/ 57 h 90"/>
                <a:gd name="T26" fmla="*/ 0 w 57"/>
                <a:gd name="T27" fmla="*/ 46 h 90"/>
                <a:gd name="T28" fmla="*/ 0 w 57"/>
                <a:gd name="T29" fmla="*/ 21 h 90"/>
                <a:gd name="T30" fmla="*/ 11 w 57"/>
                <a:gd name="T31" fmla="*/ 21 h 90"/>
                <a:gd name="T32" fmla="*/ 11 w 57"/>
                <a:gd name="T33" fmla="*/ 13 h 90"/>
                <a:gd name="T34" fmla="*/ 24 w 57"/>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90"/>
                <a:gd name="T56" fmla="*/ 57 w 57"/>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90">
                  <a:moveTo>
                    <a:pt x="16" y="0"/>
                  </a:moveTo>
                  <a:lnTo>
                    <a:pt x="32" y="9"/>
                  </a:lnTo>
                  <a:lnTo>
                    <a:pt x="32" y="15"/>
                  </a:lnTo>
                  <a:lnTo>
                    <a:pt x="41" y="15"/>
                  </a:lnTo>
                  <a:lnTo>
                    <a:pt x="56" y="33"/>
                  </a:lnTo>
                  <a:lnTo>
                    <a:pt x="41" y="49"/>
                  </a:lnTo>
                  <a:lnTo>
                    <a:pt x="56" y="80"/>
                  </a:lnTo>
                  <a:lnTo>
                    <a:pt x="32" y="89"/>
                  </a:lnTo>
                  <a:lnTo>
                    <a:pt x="24" y="89"/>
                  </a:lnTo>
                  <a:lnTo>
                    <a:pt x="16" y="74"/>
                  </a:lnTo>
                  <a:lnTo>
                    <a:pt x="16" y="49"/>
                  </a:lnTo>
                  <a:lnTo>
                    <a:pt x="16" y="40"/>
                  </a:lnTo>
                  <a:lnTo>
                    <a:pt x="7" y="40"/>
                  </a:lnTo>
                  <a:lnTo>
                    <a:pt x="0" y="33"/>
                  </a:lnTo>
                  <a:lnTo>
                    <a:pt x="0" y="15"/>
                  </a:lnTo>
                  <a:lnTo>
                    <a:pt x="7" y="15"/>
                  </a:lnTo>
                  <a:lnTo>
                    <a:pt x="7" y="9"/>
                  </a:lnTo>
                  <a:lnTo>
                    <a:pt x="16" y="0"/>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63" name="Freeform 265"/>
            <p:cNvSpPr>
              <a:spLocks/>
            </p:cNvSpPr>
            <p:nvPr/>
          </p:nvSpPr>
          <p:spPr bwMode="blackWhite">
            <a:xfrm>
              <a:off x="1490" y="2384"/>
              <a:ext cx="189" cy="164"/>
            </a:xfrm>
            <a:custGeom>
              <a:avLst/>
              <a:gdLst>
                <a:gd name="T0" fmla="*/ 249 w 172"/>
                <a:gd name="T1" fmla="*/ 75 h 148"/>
                <a:gd name="T2" fmla="*/ 236 w 172"/>
                <a:gd name="T3" fmla="*/ 89 h 148"/>
                <a:gd name="T4" fmla="*/ 236 w 172"/>
                <a:gd name="T5" fmla="*/ 99 h 148"/>
                <a:gd name="T6" fmla="*/ 225 w 172"/>
                <a:gd name="T7" fmla="*/ 99 h 148"/>
                <a:gd name="T8" fmla="*/ 225 w 172"/>
                <a:gd name="T9" fmla="*/ 125 h 148"/>
                <a:gd name="T10" fmla="*/ 236 w 172"/>
                <a:gd name="T11" fmla="*/ 136 h 148"/>
                <a:gd name="T12" fmla="*/ 225 w 172"/>
                <a:gd name="T13" fmla="*/ 150 h 148"/>
                <a:gd name="T14" fmla="*/ 191 w 172"/>
                <a:gd name="T15" fmla="*/ 160 h 148"/>
                <a:gd name="T16" fmla="*/ 154 w 172"/>
                <a:gd name="T17" fmla="*/ 150 h 148"/>
                <a:gd name="T18" fmla="*/ 167 w 172"/>
                <a:gd name="T19" fmla="*/ 160 h 148"/>
                <a:gd name="T20" fmla="*/ 167 w 172"/>
                <a:gd name="T21" fmla="*/ 186 h 148"/>
                <a:gd name="T22" fmla="*/ 178 w 172"/>
                <a:gd name="T23" fmla="*/ 196 h 148"/>
                <a:gd name="T24" fmla="*/ 145 w 172"/>
                <a:gd name="T25" fmla="*/ 223 h 148"/>
                <a:gd name="T26" fmla="*/ 132 w 172"/>
                <a:gd name="T27" fmla="*/ 223 h 148"/>
                <a:gd name="T28" fmla="*/ 120 w 172"/>
                <a:gd name="T29" fmla="*/ 209 h 148"/>
                <a:gd name="T30" fmla="*/ 108 w 172"/>
                <a:gd name="T31" fmla="*/ 196 h 148"/>
                <a:gd name="T32" fmla="*/ 108 w 172"/>
                <a:gd name="T33" fmla="*/ 173 h 148"/>
                <a:gd name="T34" fmla="*/ 95 w 172"/>
                <a:gd name="T35" fmla="*/ 150 h 148"/>
                <a:gd name="T36" fmla="*/ 108 w 172"/>
                <a:gd name="T37" fmla="*/ 112 h 148"/>
                <a:gd name="T38" fmla="*/ 73 w 172"/>
                <a:gd name="T39" fmla="*/ 112 h 148"/>
                <a:gd name="T40" fmla="*/ 58 w 172"/>
                <a:gd name="T41" fmla="*/ 99 h 148"/>
                <a:gd name="T42" fmla="*/ 24 w 172"/>
                <a:gd name="T43" fmla="*/ 99 h 148"/>
                <a:gd name="T44" fmla="*/ 13 w 172"/>
                <a:gd name="T45" fmla="*/ 89 h 148"/>
                <a:gd name="T46" fmla="*/ 13 w 172"/>
                <a:gd name="T47" fmla="*/ 75 h 148"/>
                <a:gd name="T48" fmla="*/ 0 w 172"/>
                <a:gd name="T49" fmla="*/ 52 h 148"/>
                <a:gd name="T50" fmla="*/ 13 w 172"/>
                <a:gd name="T51" fmla="*/ 27 h 148"/>
                <a:gd name="T52" fmla="*/ 24 w 172"/>
                <a:gd name="T53" fmla="*/ 14 h 148"/>
                <a:gd name="T54" fmla="*/ 36 w 172"/>
                <a:gd name="T55" fmla="*/ 27 h 148"/>
                <a:gd name="T56" fmla="*/ 24 w 172"/>
                <a:gd name="T57" fmla="*/ 38 h 148"/>
                <a:gd name="T58" fmla="*/ 24 w 172"/>
                <a:gd name="T59" fmla="*/ 61 h 148"/>
                <a:gd name="T60" fmla="*/ 36 w 172"/>
                <a:gd name="T61" fmla="*/ 52 h 148"/>
                <a:gd name="T62" fmla="*/ 36 w 172"/>
                <a:gd name="T63" fmla="*/ 27 h 148"/>
                <a:gd name="T64" fmla="*/ 58 w 172"/>
                <a:gd name="T65" fmla="*/ 14 h 148"/>
                <a:gd name="T66" fmla="*/ 58 w 172"/>
                <a:gd name="T67" fmla="*/ 0 h 148"/>
                <a:gd name="T68" fmla="*/ 58 w 172"/>
                <a:gd name="T69" fmla="*/ 14 h 148"/>
                <a:gd name="T70" fmla="*/ 95 w 172"/>
                <a:gd name="T71" fmla="*/ 14 h 148"/>
                <a:gd name="T72" fmla="*/ 95 w 172"/>
                <a:gd name="T73" fmla="*/ 27 h 148"/>
                <a:gd name="T74" fmla="*/ 132 w 172"/>
                <a:gd name="T75" fmla="*/ 27 h 148"/>
                <a:gd name="T76" fmla="*/ 154 w 172"/>
                <a:gd name="T77" fmla="*/ 38 h 148"/>
                <a:gd name="T78" fmla="*/ 178 w 172"/>
                <a:gd name="T79" fmla="*/ 27 h 148"/>
                <a:gd name="T80" fmla="*/ 203 w 172"/>
                <a:gd name="T81" fmla="*/ 27 h 148"/>
                <a:gd name="T82" fmla="*/ 191 w 172"/>
                <a:gd name="T83" fmla="*/ 27 h 148"/>
                <a:gd name="T84" fmla="*/ 203 w 172"/>
                <a:gd name="T85" fmla="*/ 38 h 148"/>
                <a:gd name="T86" fmla="*/ 225 w 172"/>
                <a:gd name="T87" fmla="*/ 52 h 148"/>
                <a:gd name="T88" fmla="*/ 225 w 172"/>
                <a:gd name="T89" fmla="*/ 75 h 148"/>
                <a:gd name="T90" fmla="*/ 236 w 172"/>
                <a:gd name="T91" fmla="*/ 61 h 148"/>
                <a:gd name="T92" fmla="*/ 249 w 172"/>
                <a:gd name="T93" fmla="*/ 75 h 1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2"/>
                <a:gd name="T142" fmla="*/ 0 h 148"/>
                <a:gd name="T143" fmla="*/ 172 w 172"/>
                <a:gd name="T144" fmla="*/ 148 h 1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2" h="148">
                  <a:moveTo>
                    <a:pt x="171" y="50"/>
                  </a:moveTo>
                  <a:lnTo>
                    <a:pt x="162" y="59"/>
                  </a:lnTo>
                  <a:lnTo>
                    <a:pt x="162" y="65"/>
                  </a:lnTo>
                  <a:lnTo>
                    <a:pt x="155" y="65"/>
                  </a:lnTo>
                  <a:lnTo>
                    <a:pt x="155" y="83"/>
                  </a:lnTo>
                  <a:lnTo>
                    <a:pt x="162" y="90"/>
                  </a:lnTo>
                  <a:lnTo>
                    <a:pt x="155" y="99"/>
                  </a:lnTo>
                  <a:lnTo>
                    <a:pt x="131" y="106"/>
                  </a:lnTo>
                  <a:lnTo>
                    <a:pt x="106" y="99"/>
                  </a:lnTo>
                  <a:lnTo>
                    <a:pt x="115" y="106"/>
                  </a:lnTo>
                  <a:lnTo>
                    <a:pt x="115" y="124"/>
                  </a:lnTo>
                  <a:lnTo>
                    <a:pt x="122" y="130"/>
                  </a:lnTo>
                  <a:lnTo>
                    <a:pt x="99" y="147"/>
                  </a:lnTo>
                  <a:lnTo>
                    <a:pt x="90" y="147"/>
                  </a:lnTo>
                  <a:lnTo>
                    <a:pt x="82" y="139"/>
                  </a:lnTo>
                  <a:lnTo>
                    <a:pt x="74" y="130"/>
                  </a:lnTo>
                  <a:lnTo>
                    <a:pt x="74" y="115"/>
                  </a:lnTo>
                  <a:lnTo>
                    <a:pt x="65" y="99"/>
                  </a:lnTo>
                  <a:lnTo>
                    <a:pt x="74" y="74"/>
                  </a:lnTo>
                  <a:lnTo>
                    <a:pt x="50" y="74"/>
                  </a:lnTo>
                  <a:lnTo>
                    <a:pt x="40" y="65"/>
                  </a:lnTo>
                  <a:lnTo>
                    <a:pt x="16" y="65"/>
                  </a:lnTo>
                  <a:lnTo>
                    <a:pt x="9" y="59"/>
                  </a:lnTo>
                  <a:lnTo>
                    <a:pt x="9" y="50"/>
                  </a:lnTo>
                  <a:lnTo>
                    <a:pt x="0" y="34"/>
                  </a:lnTo>
                  <a:lnTo>
                    <a:pt x="9" y="18"/>
                  </a:lnTo>
                  <a:lnTo>
                    <a:pt x="16" y="10"/>
                  </a:lnTo>
                  <a:lnTo>
                    <a:pt x="25" y="18"/>
                  </a:lnTo>
                  <a:lnTo>
                    <a:pt x="16" y="25"/>
                  </a:lnTo>
                  <a:lnTo>
                    <a:pt x="16" y="41"/>
                  </a:lnTo>
                  <a:lnTo>
                    <a:pt x="25" y="34"/>
                  </a:lnTo>
                  <a:lnTo>
                    <a:pt x="25" y="18"/>
                  </a:lnTo>
                  <a:lnTo>
                    <a:pt x="40" y="10"/>
                  </a:lnTo>
                  <a:lnTo>
                    <a:pt x="40" y="0"/>
                  </a:lnTo>
                  <a:lnTo>
                    <a:pt x="40" y="10"/>
                  </a:lnTo>
                  <a:lnTo>
                    <a:pt x="65" y="10"/>
                  </a:lnTo>
                  <a:lnTo>
                    <a:pt x="65" y="18"/>
                  </a:lnTo>
                  <a:lnTo>
                    <a:pt x="90" y="18"/>
                  </a:lnTo>
                  <a:lnTo>
                    <a:pt x="106" y="25"/>
                  </a:lnTo>
                  <a:lnTo>
                    <a:pt x="122" y="18"/>
                  </a:lnTo>
                  <a:lnTo>
                    <a:pt x="139" y="18"/>
                  </a:lnTo>
                  <a:lnTo>
                    <a:pt x="131" y="18"/>
                  </a:lnTo>
                  <a:lnTo>
                    <a:pt x="139" y="25"/>
                  </a:lnTo>
                  <a:lnTo>
                    <a:pt x="155" y="34"/>
                  </a:lnTo>
                  <a:lnTo>
                    <a:pt x="155" y="50"/>
                  </a:lnTo>
                  <a:lnTo>
                    <a:pt x="162" y="41"/>
                  </a:lnTo>
                  <a:lnTo>
                    <a:pt x="171" y="5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64" name="Freeform 266"/>
            <p:cNvSpPr>
              <a:spLocks/>
            </p:cNvSpPr>
            <p:nvPr/>
          </p:nvSpPr>
          <p:spPr bwMode="blackWhite">
            <a:xfrm>
              <a:off x="1473" y="3197"/>
              <a:ext cx="19" cy="37"/>
            </a:xfrm>
            <a:custGeom>
              <a:avLst/>
              <a:gdLst>
                <a:gd name="T0" fmla="*/ 10 w 17"/>
                <a:gd name="T1" fmla="*/ 0 h 33"/>
                <a:gd name="T2" fmla="*/ 0 w 17"/>
                <a:gd name="T3" fmla="*/ 37 h 33"/>
                <a:gd name="T4" fmla="*/ 10 w 17"/>
                <a:gd name="T5" fmla="*/ 50 h 33"/>
                <a:gd name="T6" fmla="*/ 25 w 17"/>
                <a:gd name="T7" fmla="*/ 11 h 33"/>
                <a:gd name="T8" fmla="*/ 10 w 17"/>
                <a:gd name="T9" fmla="*/ 0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6" y="0"/>
                  </a:moveTo>
                  <a:lnTo>
                    <a:pt x="0" y="23"/>
                  </a:lnTo>
                  <a:lnTo>
                    <a:pt x="6" y="32"/>
                  </a:lnTo>
                  <a:lnTo>
                    <a:pt x="16" y="7"/>
                  </a:lnTo>
                  <a:lnTo>
                    <a:pt x="6" y="0"/>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65" name="Freeform 267"/>
            <p:cNvSpPr>
              <a:spLocks/>
            </p:cNvSpPr>
            <p:nvPr/>
          </p:nvSpPr>
          <p:spPr bwMode="blackWhite">
            <a:xfrm>
              <a:off x="1419" y="2289"/>
              <a:ext cx="28" cy="18"/>
            </a:xfrm>
            <a:custGeom>
              <a:avLst/>
              <a:gdLst>
                <a:gd name="T0" fmla="*/ 0 w 26"/>
                <a:gd name="T1" fmla="*/ 7 h 17"/>
                <a:gd name="T2" fmla="*/ 20 w 26"/>
                <a:gd name="T3" fmla="*/ 20 h 17"/>
                <a:gd name="T4" fmla="*/ 33 w 26"/>
                <a:gd name="T5" fmla="*/ 7 h 17"/>
                <a:gd name="T6" fmla="*/ 13 w 26"/>
                <a:gd name="T7" fmla="*/ 0 h 17"/>
                <a:gd name="T8" fmla="*/ 0 w 26"/>
                <a:gd name="T9" fmla="*/ 7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7"/>
                  </a:moveTo>
                  <a:lnTo>
                    <a:pt x="16" y="16"/>
                  </a:lnTo>
                  <a:lnTo>
                    <a:pt x="25" y="7"/>
                  </a:lnTo>
                  <a:lnTo>
                    <a:pt x="9" y="0"/>
                  </a:lnTo>
                  <a:lnTo>
                    <a:pt x="0" y="7"/>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66" name="Freeform 268"/>
            <p:cNvSpPr>
              <a:spLocks/>
            </p:cNvSpPr>
            <p:nvPr/>
          </p:nvSpPr>
          <p:spPr bwMode="blackWhite">
            <a:xfrm>
              <a:off x="1330" y="2218"/>
              <a:ext cx="144" cy="54"/>
            </a:xfrm>
            <a:custGeom>
              <a:avLst/>
              <a:gdLst>
                <a:gd name="T0" fmla="*/ 0 w 132"/>
                <a:gd name="T1" fmla="*/ 32 h 50"/>
                <a:gd name="T2" fmla="*/ 13 w 132"/>
                <a:gd name="T3" fmla="*/ 32 h 50"/>
                <a:gd name="T4" fmla="*/ 35 w 132"/>
                <a:gd name="T5" fmla="*/ 12 h 50"/>
                <a:gd name="T6" fmla="*/ 58 w 132"/>
                <a:gd name="T7" fmla="*/ 19 h 50"/>
                <a:gd name="T8" fmla="*/ 48 w 132"/>
                <a:gd name="T9" fmla="*/ 19 h 50"/>
                <a:gd name="T10" fmla="*/ 58 w 132"/>
                <a:gd name="T11" fmla="*/ 19 h 50"/>
                <a:gd name="T12" fmla="*/ 105 w 132"/>
                <a:gd name="T13" fmla="*/ 32 h 50"/>
                <a:gd name="T14" fmla="*/ 115 w 132"/>
                <a:gd name="T15" fmla="*/ 54 h 50"/>
                <a:gd name="T16" fmla="*/ 139 w 132"/>
                <a:gd name="T17" fmla="*/ 54 h 50"/>
                <a:gd name="T18" fmla="*/ 128 w 132"/>
                <a:gd name="T19" fmla="*/ 67 h 50"/>
                <a:gd name="T20" fmla="*/ 185 w 132"/>
                <a:gd name="T21" fmla="*/ 67 h 50"/>
                <a:gd name="T22" fmla="*/ 172 w 132"/>
                <a:gd name="T23" fmla="*/ 54 h 50"/>
                <a:gd name="T24" fmla="*/ 160 w 132"/>
                <a:gd name="T25" fmla="*/ 54 h 50"/>
                <a:gd name="T26" fmla="*/ 160 w 132"/>
                <a:gd name="T27" fmla="*/ 42 h 50"/>
                <a:gd name="T28" fmla="*/ 115 w 132"/>
                <a:gd name="T29" fmla="*/ 19 h 50"/>
                <a:gd name="T30" fmla="*/ 58 w 132"/>
                <a:gd name="T31" fmla="*/ 0 h 50"/>
                <a:gd name="T32" fmla="*/ 23 w 132"/>
                <a:gd name="T33" fmla="*/ 12 h 50"/>
                <a:gd name="T34" fmla="*/ 0 w 132"/>
                <a:gd name="T35" fmla="*/ 32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50"/>
                <a:gd name="T56" fmla="*/ 132 w 132"/>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50">
                  <a:moveTo>
                    <a:pt x="0" y="24"/>
                  </a:moveTo>
                  <a:lnTo>
                    <a:pt x="9" y="24"/>
                  </a:lnTo>
                  <a:lnTo>
                    <a:pt x="25" y="8"/>
                  </a:lnTo>
                  <a:lnTo>
                    <a:pt x="41" y="15"/>
                  </a:lnTo>
                  <a:lnTo>
                    <a:pt x="34" y="15"/>
                  </a:lnTo>
                  <a:lnTo>
                    <a:pt x="41" y="15"/>
                  </a:lnTo>
                  <a:lnTo>
                    <a:pt x="74" y="24"/>
                  </a:lnTo>
                  <a:lnTo>
                    <a:pt x="81" y="40"/>
                  </a:lnTo>
                  <a:lnTo>
                    <a:pt x="97" y="40"/>
                  </a:lnTo>
                  <a:lnTo>
                    <a:pt x="90" y="49"/>
                  </a:lnTo>
                  <a:lnTo>
                    <a:pt x="131" y="49"/>
                  </a:lnTo>
                  <a:lnTo>
                    <a:pt x="122" y="40"/>
                  </a:lnTo>
                  <a:lnTo>
                    <a:pt x="114" y="40"/>
                  </a:lnTo>
                  <a:lnTo>
                    <a:pt x="114" y="31"/>
                  </a:lnTo>
                  <a:lnTo>
                    <a:pt x="81" y="15"/>
                  </a:lnTo>
                  <a:lnTo>
                    <a:pt x="41" y="0"/>
                  </a:lnTo>
                  <a:lnTo>
                    <a:pt x="16" y="8"/>
                  </a:lnTo>
                  <a:lnTo>
                    <a:pt x="0" y="24"/>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67" name="Freeform 269"/>
            <p:cNvSpPr>
              <a:spLocks/>
            </p:cNvSpPr>
            <p:nvPr/>
          </p:nvSpPr>
          <p:spPr bwMode="blackWhite">
            <a:xfrm>
              <a:off x="1419" y="2190"/>
              <a:ext cx="17" cy="29"/>
            </a:xfrm>
            <a:custGeom>
              <a:avLst/>
              <a:gdLst>
                <a:gd name="T0" fmla="*/ 0 w 17"/>
                <a:gd name="T1" fmla="*/ 0 h 26"/>
                <a:gd name="T2" fmla="*/ 0 w 17"/>
                <a:gd name="T3" fmla="*/ 12 h 26"/>
                <a:gd name="T4" fmla="*/ 16 w 17"/>
                <a:gd name="T5" fmla="*/ 39 h 26"/>
                <a:gd name="T6" fmla="*/ 16 w 17"/>
                <a:gd name="T7" fmla="*/ 12 h 26"/>
                <a:gd name="T8" fmla="*/ 0 w 17"/>
                <a:gd name="T9" fmla="*/ 0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0"/>
                  </a:moveTo>
                  <a:lnTo>
                    <a:pt x="0" y="8"/>
                  </a:lnTo>
                  <a:lnTo>
                    <a:pt x="16" y="25"/>
                  </a:lnTo>
                  <a:lnTo>
                    <a:pt x="16" y="8"/>
                  </a:lnTo>
                  <a:lnTo>
                    <a:pt x="0" y="0"/>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68" name="Freeform 270"/>
            <p:cNvSpPr>
              <a:spLocks/>
            </p:cNvSpPr>
            <p:nvPr/>
          </p:nvSpPr>
          <p:spPr bwMode="blackWhite">
            <a:xfrm>
              <a:off x="1295" y="1309"/>
              <a:ext cx="97" cy="99"/>
            </a:xfrm>
            <a:custGeom>
              <a:avLst/>
              <a:gdLst>
                <a:gd name="T0" fmla="*/ 0 w 89"/>
                <a:gd name="T1" fmla="*/ 102 h 91"/>
                <a:gd name="T2" fmla="*/ 21 w 89"/>
                <a:gd name="T3" fmla="*/ 102 h 91"/>
                <a:gd name="T4" fmla="*/ 21 w 89"/>
                <a:gd name="T5" fmla="*/ 126 h 91"/>
                <a:gd name="T6" fmla="*/ 44 w 89"/>
                <a:gd name="T7" fmla="*/ 126 h 91"/>
                <a:gd name="T8" fmla="*/ 66 w 89"/>
                <a:gd name="T9" fmla="*/ 91 h 91"/>
                <a:gd name="T10" fmla="*/ 78 w 89"/>
                <a:gd name="T11" fmla="*/ 91 h 91"/>
                <a:gd name="T12" fmla="*/ 101 w 89"/>
                <a:gd name="T13" fmla="*/ 113 h 91"/>
                <a:gd name="T14" fmla="*/ 124 w 89"/>
                <a:gd name="T15" fmla="*/ 91 h 91"/>
                <a:gd name="T16" fmla="*/ 101 w 89"/>
                <a:gd name="T17" fmla="*/ 91 h 91"/>
                <a:gd name="T18" fmla="*/ 78 w 89"/>
                <a:gd name="T19" fmla="*/ 57 h 91"/>
                <a:gd name="T20" fmla="*/ 44 w 89"/>
                <a:gd name="T21" fmla="*/ 22 h 91"/>
                <a:gd name="T22" fmla="*/ 35 w 89"/>
                <a:gd name="T23" fmla="*/ 0 h 91"/>
                <a:gd name="T24" fmla="*/ 21 w 89"/>
                <a:gd name="T25" fmla="*/ 22 h 91"/>
                <a:gd name="T26" fmla="*/ 10 w 89"/>
                <a:gd name="T27" fmla="*/ 35 h 91"/>
                <a:gd name="T28" fmla="*/ 21 w 89"/>
                <a:gd name="T29" fmla="*/ 91 h 91"/>
                <a:gd name="T30" fmla="*/ 0 w 89"/>
                <a:gd name="T31" fmla="*/ 102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91"/>
                <a:gd name="T50" fmla="*/ 89 w 89"/>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91">
                  <a:moveTo>
                    <a:pt x="0" y="73"/>
                  </a:moveTo>
                  <a:lnTo>
                    <a:pt x="15" y="73"/>
                  </a:lnTo>
                  <a:lnTo>
                    <a:pt x="15" y="90"/>
                  </a:lnTo>
                  <a:lnTo>
                    <a:pt x="31" y="90"/>
                  </a:lnTo>
                  <a:lnTo>
                    <a:pt x="47" y="65"/>
                  </a:lnTo>
                  <a:lnTo>
                    <a:pt x="56" y="65"/>
                  </a:lnTo>
                  <a:lnTo>
                    <a:pt x="72" y="81"/>
                  </a:lnTo>
                  <a:lnTo>
                    <a:pt x="88" y="65"/>
                  </a:lnTo>
                  <a:lnTo>
                    <a:pt x="72" y="65"/>
                  </a:lnTo>
                  <a:lnTo>
                    <a:pt x="56" y="40"/>
                  </a:lnTo>
                  <a:lnTo>
                    <a:pt x="31" y="16"/>
                  </a:lnTo>
                  <a:lnTo>
                    <a:pt x="25" y="0"/>
                  </a:lnTo>
                  <a:lnTo>
                    <a:pt x="15" y="16"/>
                  </a:lnTo>
                  <a:lnTo>
                    <a:pt x="6" y="25"/>
                  </a:lnTo>
                  <a:lnTo>
                    <a:pt x="15" y="65"/>
                  </a:lnTo>
                  <a:lnTo>
                    <a:pt x="0" y="73"/>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69" name="Freeform 271"/>
            <p:cNvSpPr>
              <a:spLocks/>
            </p:cNvSpPr>
            <p:nvPr/>
          </p:nvSpPr>
          <p:spPr bwMode="blackWhite">
            <a:xfrm>
              <a:off x="1436" y="1228"/>
              <a:ext cx="28" cy="46"/>
            </a:xfrm>
            <a:custGeom>
              <a:avLst/>
              <a:gdLst>
                <a:gd name="T0" fmla="*/ 0 w 26"/>
                <a:gd name="T1" fmla="*/ 39 h 41"/>
                <a:gd name="T2" fmla="*/ 0 w 26"/>
                <a:gd name="T3" fmla="*/ 63 h 41"/>
                <a:gd name="T4" fmla="*/ 22 w 26"/>
                <a:gd name="T5" fmla="*/ 49 h 41"/>
                <a:gd name="T6" fmla="*/ 33 w 26"/>
                <a:gd name="T7" fmla="*/ 39 h 41"/>
                <a:gd name="T8" fmla="*/ 33 w 26"/>
                <a:gd name="T9" fmla="*/ 25 h 41"/>
                <a:gd name="T10" fmla="*/ 33 w 26"/>
                <a:gd name="T11" fmla="*/ 0 h 41"/>
                <a:gd name="T12" fmla="*/ 13 w 26"/>
                <a:gd name="T13" fmla="*/ 0 h 41"/>
                <a:gd name="T14" fmla="*/ 0 w 26"/>
                <a:gd name="T15" fmla="*/ 39 h 41"/>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41"/>
                <a:gd name="T26" fmla="*/ 26 w 26"/>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41">
                  <a:moveTo>
                    <a:pt x="0" y="25"/>
                  </a:moveTo>
                  <a:lnTo>
                    <a:pt x="0" y="40"/>
                  </a:lnTo>
                  <a:lnTo>
                    <a:pt x="17" y="31"/>
                  </a:lnTo>
                  <a:lnTo>
                    <a:pt x="25" y="25"/>
                  </a:lnTo>
                  <a:lnTo>
                    <a:pt x="25" y="16"/>
                  </a:lnTo>
                  <a:lnTo>
                    <a:pt x="25" y="0"/>
                  </a:lnTo>
                  <a:lnTo>
                    <a:pt x="9" y="0"/>
                  </a:lnTo>
                  <a:lnTo>
                    <a:pt x="0" y="25"/>
                  </a:lnTo>
                </a:path>
              </a:pathLst>
            </a:custGeom>
            <a:grpFill/>
            <a:ln w="6350" cap="rnd">
              <a:solidFill>
                <a:srgbClr val="B2B2B2"/>
              </a:solidFill>
              <a:round/>
              <a:headEnd/>
              <a:tailEnd/>
            </a:ln>
          </p:spPr>
          <p:txBody>
            <a:bodyPr/>
            <a:lstStyle/>
            <a:p>
              <a:endParaRPr lang="en-US" dirty="0">
                <a:solidFill>
                  <a:srgbClr val="000000"/>
                </a:solidFill>
                <a:latin typeface="Arial"/>
              </a:endParaRPr>
            </a:p>
          </p:txBody>
        </p:sp>
        <p:sp>
          <p:nvSpPr>
            <p:cNvPr id="270" name="Freeform 272"/>
            <p:cNvSpPr>
              <a:spLocks/>
            </p:cNvSpPr>
            <p:nvPr/>
          </p:nvSpPr>
          <p:spPr bwMode="blackWhite">
            <a:xfrm>
              <a:off x="1382" y="988"/>
              <a:ext cx="65" cy="47"/>
            </a:xfrm>
            <a:custGeom>
              <a:avLst/>
              <a:gdLst>
                <a:gd name="T0" fmla="*/ 0 w 58"/>
                <a:gd name="T1" fmla="*/ 0 h 43"/>
                <a:gd name="T2" fmla="*/ 0 w 58"/>
                <a:gd name="T3" fmla="*/ 25 h 43"/>
                <a:gd name="T4" fmla="*/ 0 w 58"/>
                <a:gd name="T5" fmla="*/ 60 h 43"/>
                <a:gd name="T6" fmla="*/ 39 w 58"/>
                <a:gd name="T7" fmla="*/ 60 h 43"/>
                <a:gd name="T8" fmla="*/ 50 w 58"/>
                <a:gd name="T9" fmla="*/ 60 h 43"/>
                <a:gd name="T10" fmla="*/ 91 w 58"/>
                <a:gd name="T11" fmla="*/ 60 h 43"/>
                <a:gd name="T12" fmla="*/ 91 w 58"/>
                <a:gd name="T13" fmla="*/ 48 h 43"/>
                <a:gd name="T14" fmla="*/ 76 w 58"/>
                <a:gd name="T15" fmla="*/ 13 h 43"/>
                <a:gd name="T16" fmla="*/ 65 w 58"/>
                <a:gd name="T17" fmla="*/ 0 h 43"/>
                <a:gd name="T18" fmla="*/ 27 w 58"/>
                <a:gd name="T19" fmla="*/ 0 h 43"/>
                <a:gd name="T20" fmla="*/ 0 w 58"/>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43"/>
                <a:gd name="T35" fmla="*/ 58 w 58"/>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43">
                  <a:moveTo>
                    <a:pt x="0" y="0"/>
                  </a:moveTo>
                  <a:lnTo>
                    <a:pt x="0" y="17"/>
                  </a:lnTo>
                  <a:lnTo>
                    <a:pt x="0" y="42"/>
                  </a:lnTo>
                  <a:lnTo>
                    <a:pt x="25" y="42"/>
                  </a:lnTo>
                  <a:lnTo>
                    <a:pt x="32" y="42"/>
                  </a:lnTo>
                  <a:lnTo>
                    <a:pt x="57" y="42"/>
                  </a:lnTo>
                  <a:lnTo>
                    <a:pt x="57" y="34"/>
                  </a:lnTo>
                  <a:lnTo>
                    <a:pt x="48" y="9"/>
                  </a:lnTo>
                  <a:lnTo>
                    <a:pt x="41" y="0"/>
                  </a:lnTo>
                  <a:lnTo>
                    <a:pt x="17" y="0"/>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71" name="Freeform 273"/>
            <p:cNvSpPr>
              <a:spLocks/>
            </p:cNvSpPr>
            <p:nvPr/>
          </p:nvSpPr>
          <p:spPr bwMode="blackWhite">
            <a:xfrm>
              <a:off x="1071" y="970"/>
              <a:ext cx="100" cy="135"/>
            </a:xfrm>
            <a:custGeom>
              <a:avLst/>
              <a:gdLst>
                <a:gd name="T0" fmla="*/ 0 w 90"/>
                <a:gd name="T1" fmla="*/ 85 h 123"/>
                <a:gd name="T2" fmla="*/ 24 w 90"/>
                <a:gd name="T3" fmla="*/ 132 h 123"/>
                <a:gd name="T4" fmla="*/ 36 w 90"/>
                <a:gd name="T5" fmla="*/ 132 h 123"/>
                <a:gd name="T6" fmla="*/ 71 w 90"/>
                <a:gd name="T7" fmla="*/ 177 h 123"/>
                <a:gd name="T8" fmla="*/ 98 w 90"/>
                <a:gd name="T9" fmla="*/ 165 h 123"/>
                <a:gd name="T10" fmla="*/ 123 w 90"/>
                <a:gd name="T11" fmla="*/ 151 h 123"/>
                <a:gd name="T12" fmla="*/ 136 w 90"/>
                <a:gd name="T13" fmla="*/ 119 h 123"/>
                <a:gd name="T14" fmla="*/ 123 w 90"/>
                <a:gd name="T15" fmla="*/ 85 h 123"/>
                <a:gd name="T16" fmla="*/ 98 w 90"/>
                <a:gd name="T17" fmla="*/ 72 h 123"/>
                <a:gd name="T18" fmla="*/ 110 w 90"/>
                <a:gd name="T19" fmla="*/ 36 h 123"/>
                <a:gd name="T20" fmla="*/ 98 w 90"/>
                <a:gd name="T21" fmla="*/ 0 h 123"/>
                <a:gd name="T22" fmla="*/ 86 w 90"/>
                <a:gd name="T23" fmla="*/ 24 h 123"/>
                <a:gd name="T24" fmla="*/ 49 w 90"/>
                <a:gd name="T25" fmla="*/ 13 h 123"/>
                <a:gd name="T26" fmla="*/ 36 w 90"/>
                <a:gd name="T27" fmla="*/ 24 h 123"/>
                <a:gd name="T28" fmla="*/ 24 w 90"/>
                <a:gd name="T29" fmla="*/ 48 h 123"/>
                <a:gd name="T30" fmla="*/ 49 w 90"/>
                <a:gd name="T31" fmla="*/ 72 h 123"/>
                <a:gd name="T32" fmla="*/ 24 w 90"/>
                <a:gd name="T33" fmla="*/ 72 h 123"/>
                <a:gd name="T34" fmla="*/ 0 w 90"/>
                <a:gd name="T35" fmla="*/ 85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23"/>
                <a:gd name="T56" fmla="*/ 90 w 90"/>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23">
                  <a:moveTo>
                    <a:pt x="0" y="58"/>
                  </a:moveTo>
                  <a:lnTo>
                    <a:pt x="16" y="90"/>
                  </a:lnTo>
                  <a:lnTo>
                    <a:pt x="23" y="90"/>
                  </a:lnTo>
                  <a:lnTo>
                    <a:pt x="47" y="122"/>
                  </a:lnTo>
                  <a:lnTo>
                    <a:pt x="64" y="114"/>
                  </a:lnTo>
                  <a:lnTo>
                    <a:pt x="81" y="105"/>
                  </a:lnTo>
                  <a:lnTo>
                    <a:pt x="89" y="81"/>
                  </a:lnTo>
                  <a:lnTo>
                    <a:pt x="81" y="58"/>
                  </a:lnTo>
                  <a:lnTo>
                    <a:pt x="64" y="50"/>
                  </a:lnTo>
                  <a:lnTo>
                    <a:pt x="72" y="25"/>
                  </a:lnTo>
                  <a:lnTo>
                    <a:pt x="64" y="0"/>
                  </a:lnTo>
                  <a:lnTo>
                    <a:pt x="56" y="16"/>
                  </a:lnTo>
                  <a:lnTo>
                    <a:pt x="32" y="9"/>
                  </a:lnTo>
                  <a:lnTo>
                    <a:pt x="23" y="16"/>
                  </a:lnTo>
                  <a:lnTo>
                    <a:pt x="16" y="33"/>
                  </a:lnTo>
                  <a:lnTo>
                    <a:pt x="32" y="50"/>
                  </a:lnTo>
                  <a:lnTo>
                    <a:pt x="16" y="50"/>
                  </a:lnTo>
                  <a:lnTo>
                    <a:pt x="0" y="5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72" name="Freeform 274"/>
            <p:cNvSpPr>
              <a:spLocks/>
            </p:cNvSpPr>
            <p:nvPr/>
          </p:nvSpPr>
          <p:spPr bwMode="blackWhite">
            <a:xfrm>
              <a:off x="758" y="953"/>
              <a:ext cx="144" cy="161"/>
            </a:xfrm>
            <a:custGeom>
              <a:avLst/>
              <a:gdLst>
                <a:gd name="T0" fmla="*/ 0 w 131"/>
                <a:gd name="T1" fmla="*/ 155 h 146"/>
                <a:gd name="T2" fmla="*/ 24 w 131"/>
                <a:gd name="T3" fmla="*/ 191 h 146"/>
                <a:gd name="T4" fmla="*/ 36 w 131"/>
                <a:gd name="T5" fmla="*/ 214 h 146"/>
                <a:gd name="T6" fmla="*/ 82 w 131"/>
                <a:gd name="T7" fmla="*/ 203 h 146"/>
                <a:gd name="T8" fmla="*/ 108 w 131"/>
                <a:gd name="T9" fmla="*/ 169 h 146"/>
                <a:gd name="T10" fmla="*/ 108 w 131"/>
                <a:gd name="T11" fmla="*/ 131 h 146"/>
                <a:gd name="T12" fmla="*/ 190 w 131"/>
                <a:gd name="T13" fmla="*/ 71 h 146"/>
                <a:gd name="T14" fmla="*/ 168 w 131"/>
                <a:gd name="T15" fmla="*/ 45 h 146"/>
                <a:gd name="T16" fmla="*/ 143 w 131"/>
                <a:gd name="T17" fmla="*/ 23 h 146"/>
                <a:gd name="T18" fmla="*/ 108 w 131"/>
                <a:gd name="T19" fmla="*/ 23 h 146"/>
                <a:gd name="T20" fmla="*/ 73 w 131"/>
                <a:gd name="T21" fmla="*/ 0 h 146"/>
                <a:gd name="T22" fmla="*/ 13 w 131"/>
                <a:gd name="T23" fmla="*/ 35 h 146"/>
                <a:gd name="T24" fmla="*/ 24 w 131"/>
                <a:gd name="T25" fmla="*/ 71 h 146"/>
                <a:gd name="T26" fmla="*/ 24 w 131"/>
                <a:gd name="T27" fmla="*/ 108 h 146"/>
                <a:gd name="T28" fmla="*/ 0 w 131"/>
                <a:gd name="T29" fmla="*/ 155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146"/>
                <a:gd name="T47" fmla="*/ 131 w 131"/>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146">
                  <a:moveTo>
                    <a:pt x="0" y="105"/>
                  </a:moveTo>
                  <a:lnTo>
                    <a:pt x="16" y="129"/>
                  </a:lnTo>
                  <a:lnTo>
                    <a:pt x="25" y="145"/>
                  </a:lnTo>
                  <a:lnTo>
                    <a:pt x="56" y="137"/>
                  </a:lnTo>
                  <a:lnTo>
                    <a:pt x="74" y="114"/>
                  </a:lnTo>
                  <a:lnTo>
                    <a:pt x="74" y="89"/>
                  </a:lnTo>
                  <a:lnTo>
                    <a:pt x="130" y="48"/>
                  </a:lnTo>
                  <a:lnTo>
                    <a:pt x="115" y="31"/>
                  </a:lnTo>
                  <a:lnTo>
                    <a:pt x="97" y="15"/>
                  </a:lnTo>
                  <a:lnTo>
                    <a:pt x="74" y="15"/>
                  </a:lnTo>
                  <a:lnTo>
                    <a:pt x="50" y="0"/>
                  </a:lnTo>
                  <a:lnTo>
                    <a:pt x="9" y="24"/>
                  </a:lnTo>
                  <a:lnTo>
                    <a:pt x="16" y="48"/>
                  </a:lnTo>
                  <a:lnTo>
                    <a:pt x="16" y="73"/>
                  </a:lnTo>
                  <a:lnTo>
                    <a:pt x="0" y="105"/>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73" name="Freeform 275"/>
            <p:cNvSpPr>
              <a:spLocks/>
            </p:cNvSpPr>
            <p:nvPr/>
          </p:nvSpPr>
          <p:spPr bwMode="blackWhite">
            <a:xfrm>
              <a:off x="160" y="1487"/>
              <a:ext cx="29" cy="19"/>
            </a:xfrm>
            <a:custGeom>
              <a:avLst/>
              <a:gdLst>
                <a:gd name="T0" fmla="*/ 0 w 26"/>
                <a:gd name="T1" fmla="*/ 8 h 18"/>
                <a:gd name="T2" fmla="*/ 28 w 26"/>
                <a:gd name="T3" fmla="*/ 21 h 18"/>
                <a:gd name="T4" fmla="*/ 39 w 26"/>
                <a:gd name="T5" fmla="*/ 8 h 18"/>
                <a:gd name="T6" fmla="*/ 28 w 26"/>
                <a:gd name="T7" fmla="*/ 0 h 18"/>
                <a:gd name="T8" fmla="*/ 0 w 26"/>
                <a:gd name="T9" fmla="*/ 8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8"/>
                  </a:moveTo>
                  <a:lnTo>
                    <a:pt x="18" y="17"/>
                  </a:lnTo>
                  <a:lnTo>
                    <a:pt x="25" y="8"/>
                  </a:lnTo>
                  <a:lnTo>
                    <a:pt x="18" y="0"/>
                  </a:lnTo>
                  <a:lnTo>
                    <a:pt x="0" y="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74" name="Freeform 276"/>
            <p:cNvSpPr>
              <a:spLocks/>
            </p:cNvSpPr>
            <p:nvPr/>
          </p:nvSpPr>
          <p:spPr bwMode="blackWhite">
            <a:xfrm>
              <a:off x="160" y="1487"/>
              <a:ext cx="29" cy="19"/>
            </a:xfrm>
            <a:custGeom>
              <a:avLst/>
              <a:gdLst>
                <a:gd name="T0" fmla="*/ 0 w 26"/>
                <a:gd name="T1" fmla="*/ 8 h 18"/>
                <a:gd name="T2" fmla="*/ 28 w 26"/>
                <a:gd name="T3" fmla="*/ 21 h 18"/>
                <a:gd name="T4" fmla="*/ 39 w 26"/>
                <a:gd name="T5" fmla="*/ 8 h 18"/>
                <a:gd name="T6" fmla="*/ 28 w 26"/>
                <a:gd name="T7" fmla="*/ 0 h 18"/>
                <a:gd name="T8" fmla="*/ 0 w 26"/>
                <a:gd name="T9" fmla="*/ 8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8"/>
                  </a:moveTo>
                  <a:lnTo>
                    <a:pt x="18" y="17"/>
                  </a:lnTo>
                  <a:lnTo>
                    <a:pt x="25" y="8"/>
                  </a:lnTo>
                  <a:lnTo>
                    <a:pt x="18" y="0"/>
                  </a:lnTo>
                  <a:lnTo>
                    <a:pt x="0" y="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75" name="Freeform 277"/>
            <p:cNvSpPr>
              <a:spLocks/>
            </p:cNvSpPr>
            <p:nvPr/>
          </p:nvSpPr>
          <p:spPr bwMode="blackWhite">
            <a:xfrm>
              <a:off x="339" y="1539"/>
              <a:ext cx="45" cy="47"/>
            </a:xfrm>
            <a:custGeom>
              <a:avLst/>
              <a:gdLst>
                <a:gd name="T0" fmla="*/ 0 w 41"/>
                <a:gd name="T1" fmla="*/ 47 h 43"/>
                <a:gd name="T2" fmla="*/ 13 w 41"/>
                <a:gd name="T3" fmla="*/ 60 h 43"/>
                <a:gd name="T4" fmla="*/ 36 w 41"/>
                <a:gd name="T5" fmla="*/ 36 h 43"/>
                <a:gd name="T6" fmla="*/ 49 w 41"/>
                <a:gd name="T7" fmla="*/ 36 h 43"/>
                <a:gd name="T8" fmla="*/ 49 w 41"/>
                <a:gd name="T9" fmla="*/ 25 h 43"/>
                <a:gd name="T10" fmla="*/ 36 w 41"/>
                <a:gd name="T11" fmla="*/ 25 h 43"/>
                <a:gd name="T12" fmla="*/ 58 w 41"/>
                <a:gd name="T13" fmla="*/ 14 h 43"/>
                <a:gd name="T14" fmla="*/ 49 w 41"/>
                <a:gd name="T15" fmla="*/ 0 h 43"/>
                <a:gd name="T16" fmla="*/ 0 w 41"/>
                <a:gd name="T17" fmla="*/ 47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3"/>
                <a:gd name="T29" fmla="*/ 41 w 4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3">
                  <a:moveTo>
                    <a:pt x="0" y="33"/>
                  </a:moveTo>
                  <a:lnTo>
                    <a:pt x="9" y="42"/>
                  </a:lnTo>
                  <a:lnTo>
                    <a:pt x="25" y="25"/>
                  </a:lnTo>
                  <a:lnTo>
                    <a:pt x="34" y="25"/>
                  </a:lnTo>
                  <a:lnTo>
                    <a:pt x="34" y="17"/>
                  </a:lnTo>
                  <a:lnTo>
                    <a:pt x="25" y="17"/>
                  </a:lnTo>
                  <a:lnTo>
                    <a:pt x="40" y="10"/>
                  </a:lnTo>
                  <a:lnTo>
                    <a:pt x="34" y="0"/>
                  </a:lnTo>
                  <a:lnTo>
                    <a:pt x="0" y="33"/>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76" name="Freeform 278"/>
            <p:cNvSpPr>
              <a:spLocks/>
            </p:cNvSpPr>
            <p:nvPr/>
          </p:nvSpPr>
          <p:spPr bwMode="blackWhite">
            <a:xfrm>
              <a:off x="339" y="1539"/>
              <a:ext cx="45" cy="47"/>
            </a:xfrm>
            <a:custGeom>
              <a:avLst/>
              <a:gdLst>
                <a:gd name="T0" fmla="*/ 0 w 41"/>
                <a:gd name="T1" fmla="*/ 47 h 43"/>
                <a:gd name="T2" fmla="*/ 13 w 41"/>
                <a:gd name="T3" fmla="*/ 60 h 43"/>
                <a:gd name="T4" fmla="*/ 36 w 41"/>
                <a:gd name="T5" fmla="*/ 36 h 43"/>
                <a:gd name="T6" fmla="*/ 49 w 41"/>
                <a:gd name="T7" fmla="*/ 36 h 43"/>
                <a:gd name="T8" fmla="*/ 49 w 41"/>
                <a:gd name="T9" fmla="*/ 25 h 43"/>
                <a:gd name="T10" fmla="*/ 36 w 41"/>
                <a:gd name="T11" fmla="*/ 25 h 43"/>
                <a:gd name="T12" fmla="*/ 58 w 41"/>
                <a:gd name="T13" fmla="*/ 14 h 43"/>
                <a:gd name="T14" fmla="*/ 49 w 41"/>
                <a:gd name="T15" fmla="*/ 0 h 43"/>
                <a:gd name="T16" fmla="*/ 0 w 41"/>
                <a:gd name="T17" fmla="*/ 47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3"/>
                <a:gd name="T29" fmla="*/ 41 w 4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3">
                  <a:moveTo>
                    <a:pt x="0" y="33"/>
                  </a:moveTo>
                  <a:lnTo>
                    <a:pt x="9" y="42"/>
                  </a:lnTo>
                  <a:lnTo>
                    <a:pt x="25" y="25"/>
                  </a:lnTo>
                  <a:lnTo>
                    <a:pt x="34" y="25"/>
                  </a:lnTo>
                  <a:lnTo>
                    <a:pt x="34" y="17"/>
                  </a:lnTo>
                  <a:lnTo>
                    <a:pt x="25" y="17"/>
                  </a:lnTo>
                  <a:lnTo>
                    <a:pt x="40" y="10"/>
                  </a:lnTo>
                  <a:lnTo>
                    <a:pt x="34" y="0"/>
                  </a:lnTo>
                  <a:lnTo>
                    <a:pt x="0" y="33"/>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77" name="Freeform 279"/>
            <p:cNvSpPr>
              <a:spLocks/>
            </p:cNvSpPr>
            <p:nvPr/>
          </p:nvSpPr>
          <p:spPr bwMode="blackWhite">
            <a:xfrm>
              <a:off x="651" y="1647"/>
              <a:ext cx="28" cy="55"/>
            </a:xfrm>
            <a:custGeom>
              <a:avLst/>
              <a:gdLst>
                <a:gd name="T0" fmla="*/ 0 w 26"/>
                <a:gd name="T1" fmla="*/ 0 h 51"/>
                <a:gd name="T2" fmla="*/ 0 w 26"/>
                <a:gd name="T3" fmla="*/ 24 h 51"/>
                <a:gd name="T4" fmla="*/ 12 w 26"/>
                <a:gd name="T5" fmla="*/ 55 h 51"/>
                <a:gd name="T6" fmla="*/ 33 w 26"/>
                <a:gd name="T7" fmla="*/ 68 h 51"/>
                <a:gd name="T8" fmla="*/ 12 w 26"/>
                <a:gd name="T9" fmla="*/ 46 h 51"/>
                <a:gd name="T10" fmla="*/ 20 w 26"/>
                <a:gd name="T11" fmla="*/ 33 h 51"/>
                <a:gd name="T12" fmla="*/ 12 w 26"/>
                <a:gd name="T13" fmla="*/ 24 h 51"/>
                <a:gd name="T14" fmla="*/ 20 w 26"/>
                <a:gd name="T15" fmla="*/ 0 h 51"/>
                <a:gd name="T16" fmla="*/ 0 w 26"/>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1"/>
                <a:gd name="T29" fmla="*/ 26 w 26"/>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1">
                  <a:moveTo>
                    <a:pt x="0" y="0"/>
                  </a:moveTo>
                  <a:lnTo>
                    <a:pt x="0" y="18"/>
                  </a:lnTo>
                  <a:lnTo>
                    <a:pt x="8" y="41"/>
                  </a:lnTo>
                  <a:lnTo>
                    <a:pt x="25" y="50"/>
                  </a:lnTo>
                  <a:lnTo>
                    <a:pt x="8" y="34"/>
                  </a:lnTo>
                  <a:lnTo>
                    <a:pt x="16" y="25"/>
                  </a:lnTo>
                  <a:lnTo>
                    <a:pt x="8" y="18"/>
                  </a:lnTo>
                  <a:lnTo>
                    <a:pt x="16" y="0"/>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78" name="Freeform 280"/>
            <p:cNvSpPr>
              <a:spLocks/>
            </p:cNvSpPr>
            <p:nvPr/>
          </p:nvSpPr>
          <p:spPr bwMode="blackWhite">
            <a:xfrm>
              <a:off x="651" y="1647"/>
              <a:ext cx="28" cy="55"/>
            </a:xfrm>
            <a:custGeom>
              <a:avLst/>
              <a:gdLst>
                <a:gd name="T0" fmla="*/ 0 w 26"/>
                <a:gd name="T1" fmla="*/ 0 h 51"/>
                <a:gd name="T2" fmla="*/ 0 w 26"/>
                <a:gd name="T3" fmla="*/ 24 h 51"/>
                <a:gd name="T4" fmla="*/ 12 w 26"/>
                <a:gd name="T5" fmla="*/ 55 h 51"/>
                <a:gd name="T6" fmla="*/ 33 w 26"/>
                <a:gd name="T7" fmla="*/ 68 h 51"/>
                <a:gd name="T8" fmla="*/ 12 w 26"/>
                <a:gd name="T9" fmla="*/ 46 h 51"/>
                <a:gd name="T10" fmla="*/ 20 w 26"/>
                <a:gd name="T11" fmla="*/ 33 h 51"/>
                <a:gd name="T12" fmla="*/ 12 w 26"/>
                <a:gd name="T13" fmla="*/ 24 h 51"/>
                <a:gd name="T14" fmla="*/ 20 w 26"/>
                <a:gd name="T15" fmla="*/ 0 h 51"/>
                <a:gd name="T16" fmla="*/ 0 w 26"/>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1"/>
                <a:gd name="T29" fmla="*/ 26 w 26"/>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1">
                  <a:moveTo>
                    <a:pt x="0" y="0"/>
                  </a:moveTo>
                  <a:lnTo>
                    <a:pt x="0" y="18"/>
                  </a:lnTo>
                  <a:lnTo>
                    <a:pt x="8" y="41"/>
                  </a:lnTo>
                  <a:lnTo>
                    <a:pt x="25" y="50"/>
                  </a:lnTo>
                  <a:lnTo>
                    <a:pt x="8" y="34"/>
                  </a:lnTo>
                  <a:lnTo>
                    <a:pt x="16" y="25"/>
                  </a:lnTo>
                  <a:lnTo>
                    <a:pt x="8" y="18"/>
                  </a:lnTo>
                  <a:lnTo>
                    <a:pt x="16" y="0"/>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79" name="Freeform 281"/>
            <p:cNvSpPr>
              <a:spLocks/>
            </p:cNvSpPr>
            <p:nvPr/>
          </p:nvSpPr>
          <p:spPr bwMode="blackWhite">
            <a:xfrm>
              <a:off x="713" y="1726"/>
              <a:ext cx="73" cy="56"/>
            </a:xfrm>
            <a:custGeom>
              <a:avLst/>
              <a:gdLst>
                <a:gd name="T0" fmla="*/ 0 w 67"/>
                <a:gd name="T1" fmla="*/ 0 h 49"/>
                <a:gd name="T2" fmla="*/ 13 w 67"/>
                <a:gd name="T3" fmla="*/ 27 h 49"/>
                <a:gd name="T4" fmla="*/ 35 w 67"/>
                <a:gd name="T5" fmla="*/ 43 h 49"/>
                <a:gd name="T6" fmla="*/ 58 w 67"/>
                <a:gd name="T7" fmla="*/ 56 h 49"/>
                <a:gd name="T8" fmla="*/ 58 w 67"/>
                <a:gd name="T9" fmla="*/ 71 h 49"/>
                <a:gd name="T10" fmla="*/ 81 w 67"/>
                <a:gd name="T11" fmla="*/ 82 h 49"/>
                <a:gd name="T12" fmla="*/ 93 w 67"/>
                <a:gd name="T13" fmla="*/ 82 h 49"/>
                <a:gd name="T14" fmla="*/ 48 w 67"/>
                <a:gd name="T15" fmla="*/ 13 h 49"/>
                <a:gd name="T16" fmla="*/ 13 w 67"/>
                <a:gd name="T17" fmla="*/ 0 h 49"/>
                <a:gd name="T18" fmla="*/ 0 w 67"/>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49"/>
                <a:gd name="T32" fmla="*/ 67 w 6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80" name="Freeform 282"/>
            <p:cNvSpPr>
              <a:spLocks/>
            </p:cNvSpPr>
            <p:nvPr/>
          </p:nvSpPr>
          <p:spPr bwMode="blackWhite">
            <a:xfrm>
              <a:off x="713" y="1726"/>
              <a:ext cx="73" cy="56"/>
            </a:xfrm>
            <a:custGeom>
              <a:avLst/>
              <a:gdLst>
                <a:gd name="T0" fmla="*/ 0 w 67"/>
                <a:gd name="T1" fmla="*/ 0 h 49"/>
                <a:gd name="T2" fmla="*/ 13 w 67"/>
                <a:gd name="T3" fmla="*/ 27 h 49"/>
                <a:gd name="T4" fmla="*/ 35 w 67"/>
                <a:gd name="T5" fmla="*/ 43 h 49"/>
                <a:gd name="T6" fmla="*/ 58 w 67"/>
                <a:gd name="T7" fmla="*/ 56 h 49"/>
                <a:gd name="T8" fmla="*/ 58 w 67"/>
                <a:gd name="T9" fmla="*/ 71 h 49"/>
                <a:gd name="T10" fmla="*/ 81 w 67"/>
                <a:gd name="T11" fmla="*/ 82 h 49"/>
                <a:gd name="T12" fmla="*/ 93 w 67"/>
                <a:gd name="T13" fmla="*/ 82 h 49"/>
                <a:gd name="T14" fmla="*/ 48 w 67"/>
                <a:gd name="T15" fmla="*/ 13 h 49"/>
                <a:gd name="T16" fmla="*/ 13 w 67"/>
                <a:gd name="T17" fmla="*/ 0 h 49"/>
                <a:gd name="T18" fmla="*/ 0 w 67"/>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49"/>
                <a:gd name="T32" fmla="*/ 67 w 6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81" name="Freeform 283"/>
            <p:cNvSpPr>
              <a:spLocks/>
            </p:cNvSpPr>
            <p:nvPr/>
          </p:nvSpPr>
          <p:spPr bwMode="blackWhite">
            <a:xfrm>
              <a:off x="3145" y="2964"/>
              <a:ext cx="36" cy="37"/>
            </a:xfrm>
            <a:custGeom>
              <a:avLst/>
              <a:gdLst>
                <a:gd name="T0" fmla="*/ 45 w 33"/>
                <a:gd name="T1" fmla="*/ 24 h 33"/>
                <a:gd name="T2" fmla="*/ 32 w 33"/>
                <a:gd name="T3" fmla="*/ 39 h 33"/>
                <a:gd name="T4" fmla="*/ 12 w 33"/>
                <a:gd name="T5" fmla="*/ 50 h 33"/>
                <a:gd name="T6" fmla="*/ 0 w 33"/>
                <a:gd name="T7" fmla="*/ 39 h 33"/>
                <a:gd name="T8" fmla="*/ 23 w 33"/>
                <a:gd name="T9" fmla="*/ 0 h 33"/>
                <a:gd name="T10" fmla="*/ 32 w 33"/>
                <a:gd name="T11" fmla="*/ 11 h 33"/>
                <a:gd name="T12" fmla="*/ 45 w 33"/>
                <a:gd name="T13" fmla="*/ 24 h 33"/>
                <a:gd name="T14" fmla="*/ 0 60000 65536"/>
                <a:gd name="T15" fmla="*/ 0 60000 65536"/>
                <a:gd name="T16" fmla="*/ 0 60000 65536"/>
                <a:gd name="T17" fmla="*/ 0 60000 65536"/>
                <a:gd name="T18" fmla="*/ 0 60000 65536"/>
                <a:gd name="T19" fmla="*/ 0 60000 65536"/>
                <a:gd name="T20" fmla="*/ 0 60000 65536"/>
                <a:gd name="T21" fmla="*/ 0 w 33"/>
                <a:gd name="T22" fmla="*/ 0 h 33"/>
                <a:gd name="T23" fmla="*/ 33 w 3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3">
                  <a:moveTo>
                    <a:pt x="32" y="15"/>
                  </a:moveTo>
                  <a:lnTo>
                    <a:pt x="23" y="25"/>
                  </a:lnTo>
                  <a:lnTo>
                    <a:pt x="8" y="32"/>
                  </a:lnTo>
                  <a:lnTo>
                    <a:pt x="0" y="25"/>
                  </a:lnTo>
                  <a:lnTo>
                    <a:pt x="16" y="0"/>
                  </a:lnTo>
                  <a:lnTo>
                    <a:pt x="23" y="7"/>
                  </a:lnTo>
                  <a:lnTo>
                    <a:pt x="32" y="15"/>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82" name="Line 284"/>
            <p:cNvSpPr>
              <a:spLocks noChangeShapeType="1"/>
            </p:cNvSpPr>
            <p:nvPr/>
          </p:nvSpPr>
          <p:spPr bwMode="blackWhite">
            <a:xfrm>
              <a:off x="4367" y="2233"/>
              <a:ext cx="10" cy="0"/>
            </a:xfrm>
            <a:prstGeom prst="line">
              <a:avLst/>
            </a:prstGeom>
            <a:grpFill/>
            <a:ln w="6350">
              <a:solidFill>
                <a:srgbClr val="B2B2B2"/>
              </a:solidFill>
              <a:round/>
              <a:headEnd type="none" w="sm" len="sm"/>
              <a:tailEnd type="none" w="sm" len="sm"/>
            </a:ln>
          </p:spPr>
          <p:txBody>
            <a:bodyPr wrap="none" anchor="ctr"/>
            <a:lstStyle/>
            <a:p>
              <a:endParaRPr lang="en-US" dirty="0">
                <a:solidFill>
                  <a:srgbClr val="000000"/>
                </a:solidFill>
                <a:latin typeface="Arial"/>
              </a:endParaRPr>
            </a:p>
          </p:txBody>
        </p:sp>
        <p:sp>
          <p:nvSpPr>
            <p:cNvPr id="283" name="Freeform 285"/>
            <p:cNvSpPr>
              <a:spLocks/>
            </p:cNvSpPr>
            <p:nvPr/>
          </p:nvSpPr>
          <p:spPr bwMode="blackWhite">
            <a:xfrm>
              <a:off x="3037" y="1895"/>
              <a:ext cx="28" cy="56"/>
            </a:xfrm>
            <a:custGeom>
              <a:avLst/>
              <a:gdLst>
                <a:gd name="T0" fmla="*/ 0 w 25"/>
                <a:gd name="T1" fmla="*/ 0 h 51"/>
                <a:gd name="T2" fmla="*/ 13 w 25"/>
                <a:gd name="T3" fmla="*/ 0 h 51"/>
                <a:gd name="T4" fmla="*/ 24 w 25"/>
                <a:gd name="T5" fmla="*/ 13 h 51"/>
                <a:gd name="T6" fmla="*/ 24 w 25"/>
                <a:gd name="T7" fmla="*/ 25 h 51"/>
                <a:gd name="T8" fmla="*/ 38 w 25"/>
                <a:gd name="T9" fmla="*/ 36 h 51"/>
                <a:gd name="T10" fmla="*/ 38 w 25"/>
                <a:gd name="T11" fmla="*/ 49 h 51"/>
                <a:gd name="T12" fmla="*/ 13 w 25"/>
                <a:gd name="T13" fmla="*/ 72 h 51"/>
                <a:gd name="T14" fmla="*/ 0 w 25"/>
                <a:gd name="T15" fmla="*/ 59 h 51"/>
                <a:gd name="T16" fmla="*/ 0 w 25"/>
                <a:gd name="T17" fmla="*/ 13 h 51"/>
                <a:gd name="T18" fmla="*/ 0 w 25"/>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1"/>
                <a:gd name="T32" fmla="*/ 25 w 25"/>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1">
                  <a:moveTo>
                    <a:pt x="0" y="0"/>
                  </a:moveTo>
                  <a:lnTo>
                    <a:pt x="9" y="0"/>
                  </a:lnTo>
                  <a:lnTo>
                    <a:pt x="15" y="9"/>
                  </a:lnTo>
                  <a:lnTo>
                    <a:pt x="15" y="17"/>
                  </a:lnTo>
                  <a:lnTo>
                    <a:pt x="24" y="25"/>
                  </a:lnTo>
                  <a:lnTo>
                    <a:pt x="24" y="34"/>
                  </a:lnTo>
                  <a:lnTo>
                    <a:pt x="9" y="50"/>
                  </a:lnTo>
                  <a:lnTo>
                    <a:pt x="0" y="41"/>
                  </a:lnTo>
                  <a:lnTo>
                    <a:pt x="0" y="9"/>
                  </a:lnTo>
                  <a:lnTo>
                    <a:pt x="0" y="0"/>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84" name="Freeform 286"/>
            <p:cNvSpPr>
              <a:spLocks/>
            </p:cNvSpPr>
            <p:nvPr/>
          </p:nvSpPr>
          <p:spPr bwMode="blackWhite">
            <a:xfrm>
              <a:off x="3082" y="1862"/>
              <a:ext cx="91" cy="62"/>
            </a:xfrm>
            <a:custGeom>
              <a:avLst/>
              <a:gdLst>
                <a:gd name="T0" fmla="*/ 123 w 82"/>
                <a:gd name="T1" fmla="*/ 10 h 57"/>
                <a:gd name="T2" fmla="*/ 123 w 82"/>
                <a:gd name="T3" fmla="*/ 22 h 57"/>
                <a:gd name="T4" fmla="*/ 112 w 82"/>
                <a:gd name="T5" fmla="*/ 22 h 57"/>
                <a:gd name="T6" fmla="*/ 100 w 82"/>
                <a:gd name="T7" fmla="*/ 44 h 57"/>
                <a:gd name="T8" fmla="*/ 112 w 82"/>
                <a:gd name="T9" fmla="*/ 57 h 57"/>
                <a:gd name="T10" fmla="*/ 88 w 82"/>
                <a:gd name="T11" fmla="*/ 57 h 57"/>
                <a:gd name="T12" fmla="*/ 74 w 82"/>
                <a:gd name="T13" fmla="*/ 67 h 57"/>
                <a:gd name="T14" fmla="*/ 63 w 82"/>
                <a:gd name="T15" fmla="*/ 78 h 57"/>
                <a:gd name="T16" fmla="*/ 37 w 82"/>
                <a:gd name="T17" fmla="*/ 67 h 57"/>
                <a:gd name="T18" fmla="*/ 13 w 82"/>
                <a:gd name="T19" fmla="*/ 67 h 57"/>
                <a:gd name="T20" fmla="*/ 13 w 82"/>
                <a:gd name="T21" fmla="*/ 57 h 57"/>
                <a:gd name="T22" fmla="*/ 0 w 82"/>
                <a:gd name="T23" fmla="*/ 44 h 57"/>
                <a:gd name="T24" fmla="*/ 13 w 82"/>
                <a:gd name="T25" fmla="*/ 35 h 57"/>
                <a:gd name="T26" fmla="*/ 0 w 82"/>
                <a:gd name="T27" fmla="*/ 10 h 57"/>
                <a:gd name="T28" fmla="*/ 0 w 82"/>
                <a:gd name="T29" fmla="*/ 0 h 57"/>
                <a:gd name="T30" fmla="*/ 13 w 82"/>
                <a:gd name="T31" fmla="*/ 10 h 57"/>
                <a:gd name="T32" fmla="*/ 24 w 82"/>
                <a:gd name="T33" fmla="*/ 10 h 57"/>
                <a:gd name="T34" fmla="*/ 63 w 82"/>
                <a:gd name="T35" fmla="*/ 22 h 57"/>
                <a:gd name="T36" fmla="*/ 88 w 82"/>
                <a:gd name="T37" fmla="*/ 0 h 57"/>
                <a:gd name="T38" fmla="*/ 123 w 82"/>
                <a:gd name="T39" fmla="*/ 10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
                <a:gd name="T61" fmla="*/ 0 h 57"/>
                <a:gd name="T62" fmla="*/ 82 w 82"/>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 h="57">
                  <a:moveTo>
                    <a:pt x="81" y="6"/>
                  </a:moveTo>
                  <a:lnTo>
                    <a:pt x="81" y="16"/>
                  </a:lnTo>
                  <a:lnTo>
                    <a:pt x="74" y="16"/>
                  </a:lnTo>
                  <a:lnTo>
                    <a:pt x="66" y="31"/>
                  </a:lnTo>
                  <a:lnTo>
                    <a:pt x="74" y="40"/>
                  </a:lnTo>
                  <a:lnTo>
                    <a:pt x="58" y="40"/>
                  </a:lnTo>
                  <a:lnTo>
                    <a:pt x="49" y="48"/>
                  </a:lnTo>
                  <a:lnTo>
                    <a:pt x="41" y="56"/>
                  </a:lnTo>
                  <a:lnTo>
                    <a:pt x="24" y="48"/>
                  </a:lnTo>
                  <a:lnTo>
                    <a:pt x="9" y="48"/>
                  </a:lnTo>
                  <a:lnTo>
                    <a:pt x="9" y="40"/>
                  </a:lnTo>
                  <a:lnTo>
                    <a:pt x="0" y="31"/>
                  </a:lnTo>
                  <a:lnTo>
                    <a:pt x="9" y="25"/>
                  </a:lnTo>
                  <a:lnTo>
                    <a:pt x="0" y="6"/>
                  </a:lnTo>
                  <a:lnTo>
                    <a:pt x="0" y="0"/>
                  </a:lnTo>
                  <a:lnTo>
                    <a:pt x="9" y="6"/>
                  </a:lnTo>
                  <a:lnTo>
                    <a:pt x="16" y="6"/>
                  </a:lnTo>
                  <a:lnTo>
                    <a:pt x="41" y="16"/>
                  </a:lnTo>
                  <a:lnTo>
                    <a:pt x="58" y="0"/>
                  </a:lnTo>
                  <a:lnTo>
                    <a:pt x="81" y="6"/>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85" name="Freeform 287"/>
            <p:cNvSpPr>
              <a:spLocks/>
            </p:cNvSpPr>
            <p:nvPr/>
          </p:nvSpPr>
          <p:spPr bwMode="blackWhite">
            <a:xfrm>
              <a:off x="2993" y="1772"/>
              <a:ext cx="90" cy="63"/>
            </a:xfrm>
            <a:custGeom>
              <a:avLst/>
              <a:gdLst>
                <a:gd name="T0" fmla="*/ 48 w 82"/>
                <a:gd name="T1" fmla="*/ 84 h 57"/>
                <a:gd name="T2" fmla="*/ 72 w 82"/>
                <a:gd name="T3" fmla="*/ 70 h 57"/>
                <a:gd name="T4" fmla="*/ 94 w 82"/>
                <a:gd name="T5" fmla="*/ 70 h 57"/>
                <a:gd name="T6" fmla="*/ 108 w 82"/>
                <a:gd name="T7" fmla="*/ 24 h 57"/>
                <a:gd name="T8" fmla="*/ 119 w 82"/>
                <a:gd name="T9" fmla="*/ 24 h 57"/>
                <a:gd name="T10" fmla="*/ 108 w 82"/>
                <a:gd name="T11" fmla="*/ 11 h 57"/>
                <a:gd name="T12" fmla="*/ 81 w 82"/>
                <a:gd name="T13" fmla="*/ 0 h 57"/>
                <a:gd name="T14" fmla="*/ 36 w 82"/>
                <a:gd name="T15" fmla="*/ 24 h 57"/>
                <a:gd name="T16" fmla="*/ 14 w 82"/>
                <a:gd name="T17" fmla="*/ 24 h 57"/>
                <a:gd name="T18" fmla="*/ 0 w 82"/>
                <a:gd name="T19" fmla="*/ 48 h 57"/>
                <a:gd name="T20" fmla="*/ 0 w 82"/>
                <a:gd name="T21" fmla="*/ 60 h 57"/>
                <a:gd name="T22" fmla="*/ 36 w 82"/>
                <a:gd name="T23" fmla="*/ 84 h 57"/>
                <a:gd name="T24" fmla="*/ 48 w 82"/>
                <a:gd name="T25" fmla="*/ 84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57"/>
                <a:gd name="T41" fmla="*/ 82 w 82"/>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57">
                  <a:moveTo>
                    <a:pt x="33" y="56"/>
                  </a:moveTo>
                  <a:lnTo>
                    <a:pt x="50" y="47"/>
                  </a:lnTo>
                  <a:lnTo>
                    <a:pt x="65" y="47"/>
                  </a:lnTo>
                  <a:lnTo>
                    <a:pt x="74" y="16"/>
                  </a:lnTo>
                  <a:lnTo>
                    <a:pt x="81" y="16"/>
                  </a:lnTo>
                  <a:lnTo>
                    <a:pt x="74" y="7"/>
                  </a:lnTo>
                  <a:lnTo>
                    <a:pt x="56" y="0"/>
                  </a:lnTo>
                  <a:lnTo>
                    <a:pt x="25" y="16"/>
                  </a:lnTo>
                  <a:lnTo>
                    <a:pt x="10" y="16"/>
                  </a:lnTo>
                  <a:lnTo>
                    <a:pt x="0" y="32"/>
                  </a:lnTo>
                  <a:lnTo>
                    <a:pt x="0" y="40"/>
                  </a:lnTo>
                  <a:lnTo>
                    <a:pt x="25" y="56"/>
                  </a:lnTo>
                  <a:lnTo>
                    <a:pt x="33" y="56"/>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86" name="Freeform 288"/>
            <p:cNvSpPr>
              <a:spLocks/>
            </p:cNvSpPr>
            <p:nvPr/>
          </p:nvSpPr>
          <p:spPr bwMode="blackWhite">
            <a:xfrm>
              <a:off x="2957" y="1807"/>
              <a:ext cx="37" cy="28"/>
            </a:xfrm>
            <a:custGeom>
              <a:avLst/>
              <a:gdLst>
                <a:gd name="T0" fmla="*/ 50 w 33"/>
                <a:gd name="T1" fmla="*/ 12 h 25"/>
                <a:gd name="T2" fmla="*/ 39 w 33"/>
                <a:gd name="T3" fmla="*/ 12 h 25"/>
                <a:gd name="T4" fmla="*/ 27 w 33"/>
                <a:gd name="T5" fmla="*/ 38 h 25"/>
                <a:gd name="T6" fmla="*/ 12 w 33"/>
                <a:gd name="T7" fmla="*/ 38 h 25"/>
                <a:gd name="T8" fmla="*/ 0 w 33"/>
                <a:gd name="T9" fmla="*/ 38 h 25"/>
                <a:gd name="T10" fmla="*/ 0 w 33"/>
                <a:gd name="T11" fmla="*/ 24 h 25"/>
                <a:gd name="T12" fmla="*/ 0 w 33"/>
                <a:gd name="T13" fmla="*/ 12 h 25"/>
                <a:gd name="T14" fmla="*/ 50 w 33"/>
                <a:gd name="T15" fmla="*/ 0 h 25"/>
                <a:gd name="T16" fmla="*/ 50 w 33"/>
                <a:gd name="T17" fmla="*/ 1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32" y="8"/>
                  </a:moveTo>
                  <a:lnTo>
                    <a:pt x="25" y="8"/>
                  </a:lnTo>
                  <a:lnTo>
                    <a:pt x="17" y="24"/>
                  </a:lnTo>
                  <a:lnTo>
                    <a:pt x="8" y="24"/>
                  </a:lnTo>
                  <a:lnTo>
                    <a:pt x="0" y="24"/>
                  </a:lnTo>
                  <a:lnTo>
                    <a:pt x="0" y="15"/>
                  </a:lnTo>
                  <a:lnTo>
                    <a:pt x="0" y="8"/>
                  </a:lnTo>
                  <a:lnTo>
                    <a:pt x="32" y="0"/>
                  </a:lnTo>
                  <a:lnTo>
                    <a:pt x="32" y="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87" name="Freeform 289"/>
            <p:cNvSpPr>
              <a:spLocks/>
            </p:cNvSpPr>
            <p:nvPr/>
          </p:nvSpPr>
          <p:spPr bwMode="blackWhite">
            <a:xfrm>
              <a:off x="2957" y="1816"/>
              <a:ext cx="82" cy="80"/>
            </a:xfrm>
            <a:custGeom>
              <a:avLst/>
              <a:gdLst>
                <a:gd name="T0" fmla="*/ 48 w 74"/>
                <a:gd name="T1" fmla="*/ 0 h 73"/>
                <a:gd name="T2" fmla="*/ 86 w 74"/>
                <a:gd name="T3" fmla="*/ 24 h 73"/>
                <a:gd name="T4" fmla="*/ 99 w 74"/>
                <a:gd name="T5" fmla="*/ 24 h 73"/>
                <a:gd name="T6" fmla="*/ 111 w 74"/>
                <a:gd name="T7" fmla="*/ 36 h 73"/>
                <a:gd name="T8" fmla="*/ 111 w 74"/>
                <a:gd name="T9" fmla="*/ 46 h 73"/>
                <a:gd name="T10" fmla="*/ 99 w 74"/>
                <a:gd name="T11" fmla="*/ 46 h 73"/>
                <a:gd name="T12" fmla="*/ 99 w 74"/>
                <a:gd name="T13" fmla="*/ 36 h 73"/>
                <a:gd name="T14" fmla="*/ 64 w 74"/>
                <a:gd name="T15" fmla="*/ 24 h 73"/>
                <a:gd name="T16" fmla="*/ 48 w 74"/>
                <a:gd name="T17" fmla="*/ 36 h 73"/>
                <a:gd name="T18" fmla="*/ 48 w 74"/>
                <a:gd name="T19" fmla="*/ 24 h 73"/>
                <a:gd name="T20" fmla="*/ 38 w 74"/>
                <a:gd name="T21" fmla="*/ 36 h 73"/>
                <a:gd name="T22" fmla="*/ 48 w 74"/>
                <a:gd name="T23" fmla="*/ 46 h 73"/>
                <a:gd name="T24" fmla="*/ 72 w 74"/>
                <a:gd name="T25" fmla="*/ 82 h 73"/>
                <a:gd name="T26" fmla="*/ 86 w 74"/>
                <a:gd name="T27" fmla="*/ 95 h 73"/>
                <a:gd name="T28" fmla="*/ 86 w 74"/>
                <a:gd name="T29" fmla="*/ 104 h 73"/>
                <a:gd name="T30" fmla="*/ 64 w 74"/>
                <a:gd name="T31" fmla="*/ 82 h 73"/>
                <a:gd name="T32" fmla="*/ 48 w 74"/>
                <a:gd name="T33" fmla="*/ 82 h 73"/>
                <a:gd name="T34" fmla="*/ 25 w 74"/>
                <a:gd name="T35" fmla="*/ 59 h 73"/>
                <a:gd name="T36" fmla="*/ 25 w 74"/>
                <a:gd name="T37" fmla="*/ 36 h 73"/>
                <a:gd name="T38" fmla="*/ 12 w 74"/>
                <a:gd name="T39" fmla="*/ 36 h 73"/>
                <a:gd name="T40" fmla="*/ 0 w 74"/>
                <a:gd name="T41" fmla="*/ 46 h 73"/>
                <a:gd name="T42" fmla="*/ 0 w 74"/>
                <a:gd name="T43" fmla="*/ 24 h 73"/>
                <a:gd name="T44" fmla="*/ 25 w 74"/>
                <a:gd name="T45" fmla="*/ 24 h 73"/>
                <a:gd name="T46" fmla="*/ 38 w 74"/>
                <a:gd name="T47" fmla="*/ 0 h 73"/>
                <a:gd name="T48" fmla="*/ 48 w 74"/>
                <a:gd name="T49" fmla="*/ 0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73"/>
                <a:gd name="T77" fmla="*/ 74 w 74"/>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73">
                  <a:moveTo>
                    <a:pt x="32" y="0"/>
                  </a:moveTo>
                  <a:lnTo>
                    <a:pt x="57" y="16"/>
                  </a:lnTo>
                  <a:lnTo>
                    <a:pt x="65" y="16"/>
                  </a:lnTo>
                  <a:lnTo>
                    <a:pt x="73" y="25"/>
                  </a:lnTo>
                  <a:lnTo>
                    <a:pt x="73" y="32"/>
                  </a:lnTo>
                  <a:lnTo>
                    <a:pt x="65" y="32"/>
                  </a:lnTo>
                  <a:lnTo>
                    <a:pt x="65" y="25"/>
                  </a:lnTo>
                  <a:lnTo>
                    <a:pt x="42" y="16"/>
                  </a:lnTo>
                  <a:lnTo>
                    <a:pt x="32" y="25"/>
                  </a:lnTo>
                  <a:lnTo>
                    <a:pt x="32" y="16"/>
                  </a:lnTo>
                  <a:lnTo>
                    <a:pt x="25" y="25"/>
                  </a:lnTo>
                  <a:lnTo>
                    <a:pt x="32" y="32"/>
                  </a:lnTo>
                  <a:lnTo>
                    <a:pt x="48" y="57"/>
                  </a:lnTo>
                  <a:lnTo>
                    <a:pt x="57" y="66"/>
                  </a:lnTo>
                  <a:lnTo>
                    <a:pt x="57" y="72"/>
                  </a:lnTo>
                  <a:lnTo>
                    <a:pt x="42" y="57"/>
                  </a:lnTo>
                  <a:lnTo>
                    <a:pt x="32" y="57"/>
                  </a:lnTo>
                  <a:lnTo>
                    <a:pt x="17" y="41"/>
                  </a:lnTo>
                  <a:lnTo>
                    <a:pt x="17" y="25"/>
                  </a:lnTo>
                  <a:lnTo>
                    <a:pt x="8" y="25"/>
                  </a:lnTo>
                  <a:lnTo>
                    <a:pt x="0" y="32"/>
                  </a:lnTo>
                  <a:lnTo>
                    <a:pt x="0" y="16"/>
                  </a:lnTo>
                  <a:lnTo>
                    <a:pt x="17" y="16"/>
                  </a:lnTo>
                  <a:lnTo>
                    <a:pt x="25" y="0"/>
                  </a:lnTo>
                  <a:lnTo>
                    <a:pt x="32" y="0"/>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88" name="Freeform 290"/>
            <p:cNvSpPr>
              <a:spLocks/>
            </p:cNvSpPr>
            <p:nvPr/>
          </p:nvSpPr>
          <p:spPr bwMode="blackWhite">
            <a:xfrm>
              <a:off x="3021" y="1878"/>
              <a:ext cx="28" cy="28"/>
            </a:xfrm>
            <a:custGeom>
              <a:avLst/>
              <a:gdLst>
                <a:gd name="T0" fmla="*/ 0 w 26"/>
                <a:gd name="T1" fmla="*/ 24 h 25"/>
                <a:gd name="T2" fmla="*/ 20 w 26"/>
                <a:gd name="T3" fmla="*/ 38 h 25"/>
                <a:gd name="T4" fmla="*/ 20 w 26"/>
                <a:gd name="T5" fmla="*/ 24 h 25"/>
                <a:gd name="T6" fmla="*/ 33 w 26"/>
                <a:gd name="T7" fmla="*/ 24 h 25"/>
                <a:gd name="T8" fmla="*/ 33 w 26"/>
                <a:gd name="T9" fmla="*/ 13 h 25"/>
                <a:gd name="T10" fmla="*/ 20 w 26"/>
                <a:gd name="T11" fmla="*/ 0 h 25"/>
                <a:gd name="T12" fmla="*/ 12 w 26"/>
                <a:gd name="T13" fmla="*/ 0 h 25"/>
                <a:gd name="T14" fmla="*/ 0 w 26"/>
                <a:gd name="T15" fmla="*/ 13 h 25"/>
                <a:gd name="T16" fmla="*/ 0 w 26"/>
                <a:gd name="T17" fmla="*/ 2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0" y="15"/>
                  </a:moveTo>
                  <a:lnTo>
                    <a:pt x="16" y="24"/>
                  </a:lnTo>
                  <a:lnTo>
                    <a:pt x="16" y="15"/>
                  </a:lnTo>
                  <a:lnTo>
                    <a:pt x="25" y="15"/>
                  </a:lnTo>
                  <a:lnTo>
                    <a:pt x="25" y="9"/>
                  </a:lnTo>
                  <a:lnTo>
                    <a:pt x="16" y="0"/>
                  </a:lnTo>
                  <a:lnTo>
                    <a:pt x="8" y="0"/>
                  </a:lnTo>
                  <a:lnTo>
                    <a:pt x="0" y="9"/>
                  </a:lnTo>
                  <a:lnTo>
                    <a:pt x="0" y="15"/>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89" name="Freeform 291"/>
            <p:cNvSpPr>
              <a:spLocks/>
            </p:cNvSpPr>
            <p:nvPr/>
          </p:nvSpPr>
          <p:spPr bwMode="blackWhite">
            <a:xfrm>
              <a:off x="3029" y="1824"/>
              <a:ext cx="64" cy="82"/>
            </a:xfrm>
            <a:custGeom>
              <a:avLst/>
              <a:gdLst>
                <a:gd name="T0" fmla="*/ 12 w 58"/>
                <a:gd name="T1" fmla="*/ 36 h 75"/>
                <a:gd name="T2" fmla="*/ 12 w 58"/>
                <a:gd name="T3" fmla="*/ 26 h 75"/>
                <a:gd name="T4" fmla="*/ 0 w 58"/>
                <a:gd name="T5" fmla="*/ 13 h 75"/>
                <a:gd name="T6" fmla="*/ 25 w 58"/>
                <a:gd name="T7" fmla="*/ 0 h 75"/>
                <a:gd name="T8" fmla="*/ 47 w 58"/>
                <a:gd name="T9" fmla="*/ 36 h 75"/>
                <a:gd name="T10" fmla="*/ 71 w 58"/>
                <a:gd name="T11" fmla="*/ 36 h 75"/>
                <a:gd name="T12" fmla="*/ 71 w 58"/>
                <a:gd name="T13" fmla="*/ 48 h 75"/>
                <a:gd name="T14" fmla="*/ 71 w 58"/>
                <a:gd name="T15" fmla="*/ 57 h 75"/>
                <a:gd name="T16" fmla="*/ 85 w 58"/>
                <a:gd name="T17" fmla="*/ 85 h 75"/>
                <a:gd name="T18" fmla="*/ 71 w 58"/>
                <a:gd name="T19" fmla="*/ 93 h 75"/>
                <a:gd name="T20" fmla="*/ 47 w 58"/>
                <a:gd name="T21" fmla="*/ 93 h 75"/>
                <a:gd name="T22" fmla="*/ 34 w 58"/>
                <a:gd name="T23" fmla="*/ 106 h 75"/>
                <a:gd name="T24" fmla="*/ 25 w 58"/>
                <a:gd name="T25" fmla="*/ 93 h 75"/>
                <a:gd name="T26" fmla="*/ 25 w 58"/>
                <a:gd name="T27" fmla="*/ 85 h 75"/>
                <a:gd name="T28" fmla="*/ 12 w 58"/>
                <a:gd name="T29" fmla="*/ 72 h 75"/>
                <a:gd name="T30" fmla="*/ 12 w 58"/>
                <a:gd name="T31" fmla="*/ 36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75"/>
                <a:gd name="T50" fmla="*/ 58 w 58"/>
                <a:gd name="T51" fmla="*/ 75 h 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75">
                  <a:moveTo>
                    <a:pt x="8" y="25"/>
                  </a:moveTo>
                  <a:lnTo>
                    <a:pt x="8" y="18"/>
                  </a:lnTo>
                  <a:lnTo>
                    <a:pt x="0" y="9"/>
                  </a:lnTo>
                  <a:lnTo>
                    <a:pt x="17" y="0"/>
                  </a:lnTo>
                  <a:lnTo>
                    <a:pt x="32" y="25"/>
                  </a:lnTo>
                  <a:lnTo>
                    <a:pt x="48" y="25"/>
                  </a:lnTo>
                  <a:lnTo>
                    <a:pt x="48" y="34"/>
                  </a:lnTo>
                  <a:lnTo>
                    <a:pt x="48" y="40"/>
                  </a:lnTo>
                  <a:lnTo>
                    <a:pt x="57" y="59"/>
                  </a:lnTo>
                  <a:lnTo>
                    <a:pt x="48" y="65"/>
                  </a:lnTo>
                  <a:lnTo>
                    <a:pt x="32" y="65"/>
                  </a:lnTo>
                  <a:lnTo>
                    <a:pt x="23" y="74"/>
                  </a:lnTo>
                  <a:lnTo>
                    <a:pt x="17" y="65"/>
                  </a:lnTo>
                  <a:lnTo>
                    <a:pt x="17" y="59"/>
                  </a:lnTo>
                  <a:lnTo>
                    <a:pt x="8" y="50"/>
                  </a:lnTo>
                  <a:lnTo>
                    <a:pt x="8" y="25"/>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90" name="Freeform 292"/>
            <p:cNvSpPr>
              <a:spLocks/>
            </p:cNvSpPr>
            <p:nvPr/>
          </p:nvSpPr>
          <p:spPr bwMode="blackWhite">
            <a:xfrm>
              <a:off x="3054" y="1895"/>
              <a:ext cx="39" cy="29"/>
            </a:xfrm>
            <a:custGeom>
              <a:avLst/>
              <a:gdLst>
                <a:gd name="T0" fmla="*/ 13 w 35"/>
                <a:gd name="T1" fmla="*/ 39 h 26"/>
                <a:gd name="T2" fmla="*/ 0 w 35"/>
                <a:gd name="T3" fmla="*/ 26 h 26"/>
                <a:gd name="T4" fmla="*/ 0 w 35"/>
                <a:gd name="T5" fmla="*/ 13 h 26"/>
                <a:gd name="T6" fmla="*/ 13 w 35"/>
                <a:gd name="T7" fmla="*/ 0 h 26"/>
                <a:gd name="T8" fmla="*/ 39 w 35"/>
                <a:gd name="T9" fmla="*/ 0 h 26"/>
                <a:gd name="T10" fmla="*/ 52 w 35"/>
                <a:gd name="T11" fmla="*/ 13 h 26"/>
                <a:gd name="T12" fmla="*/ 52 w 35"/>
                <a:gd name="T13" fmla="*/ 26 h 26"/>
                <a:gd name="T14" fmla="*/ 13 w 35"/>
                <a:gd name="T15" fmla="*/ 39 h 2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26"/>
                <a:gd name="T26" fmla="*/ 35 w 3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26">
                  <a:moveTo>
                    <a:pt x="9" y="25"/>
                  </a:moveTo>
                  <a:lnTo>
                    <a:pt x="0" y="17"/>
                  </a:lnTo>
                  <a:lnTo>
                    <a:pt x="0" y="9"/>
                  </a:lnTo>
                  <a:lnTo>
                    <a:pt x="9" y="0"/>
                  </a:lnTo>
                  <a:lnTo>
                    <a:pt x="25" y="0"/>
                  </a:lnTo>
                  <a:lnTo>
                    <a:pt x="34" y="9"/>
                  </a:lnTo>
                  <a:lnTo>
                    <a:pt x="34" y="17"/>
                  </a:lnTo>
                  <a:lnTo>
                    <a:pt x="9" y="25"/>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91" name="Freeform 293"/>
            <p:cNvSpPr>
              <a:spLocks/>
            </p:cNvSpPr>
            <p:nvPr/>
          </p:nvSpPr>
          <p:spPr bwMode="blackWhite">
            <a:xfrm>
              <a:off x="2984" y="1834"/>
              <a:ext cx="55" cy="56"/>
            </a:xfrm>
            <a:custGeom>
              <a:avLst/>
              <a:gdLst>
                <a:gd name="T0" fmla="*/ 11 w 49"/>
                <a:gd name="T1" fmla="*/ 24 h 51"/>
                <a:gd name="T2" fmla="*/ 37 w 49"/>
                <a:gd name="T3" fmla="*/ 59 h 51"/>
                <a:gd name="T4" fmla="*/ 51 w 49"/>
                <a:gd name="T5" fmla="*/ 72 h 51"/>
                <a:gd name="T6" fmla="*/ 64 w 49"/>
                <a:gd name="T7" fmla="*/ 59 h 51"/>
                <a:gd name="T8" fmla="*/ 76 w 49"/>
                <a:gd name="T9" fmla="*/ 59 h 51"/>
                <a:gd name="T10" fmla="*/ 76 w 49"/>
                <a:gd name="T11" fmla="*/ 24 h 51"/>
                <a:gd name="T12" fmla="*/ 64 w 49"/>
                <a:gd name="T13" fmla="*/ 24 h 51"/>
                <a:gd name="T14" fmla="*/ 64 w 49"/>
                <a:gd name="T15" fmla="*/ 13 h 51"/>
                <a:gd name="T16" fmla="*/ 27 w 49"/>
                <a:gd name="T17" fmla="*/ 0 h 51"/>
                <a:gd name="T18" fmla="*/ 11 w 49"/>
                <a:gd name="T19" fmla="*/ 13 h 51"/>
                <a:gd name="T20" fmla="*/ 11 w 49"/>
                <a:gd name="T21" fmla="*/ 0 h 51"/>
                <a:gd name="T22" fmla="*/ 0 w 49"/>
                <a:gd name="T23" fmla="*/ 13 h 51"/>
                <a:gd name="T24" fmla="*/ 11 w 49"/>
                <a:gd name="T25" fmla="*/ 24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1"/>
                <a:gd name="T41" fmla="*/ 49 w 4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1">
                  <a:moveTo>
                    <a:pt x="7" y="16"/>
                  </a:moveTo>
                  <a:lnTo>
                    <a:pt x="23" y="41"/>
                  </a:lnTo>
                  <a:lnTo>
                    <a:pt x="32" y="50"/>
                  </a:lnTo>
                  <a:lnTo>
                    <a:pt x="40" y="41"/>
                  </a:lnTo>
                  <a:lnTo>
                    <a:pt x="48" y="41"/>
                  </a:lnTo>
                  <a:lnTo>
                    <a:pt x="48" y="16"/>
                  </a:lnTo>
                  <a:lnTo>
                    <a:pt x="40" y="16"/>
                  </a:lnTo>
                  <a:lnTo>
                    <a:pt x="40" y="9"/>
                  </a:lnTo>
                  <a:lnTo>
                    <a:pt x="17" y="0"/>
                  </a:lnTo>
                  <a:lnTo>
                    <a:pt x="7" y="9"/>
                  </a:lnTo>
                  <a:lnTo>
                    <a:pt x="7" y="0"/>
                  </a:lnTo>
                  <a:lnTo>
                    <a:pt x="0" y="9"/>
                  </a:lnTo>
                  <a:lnTo>
                    <a:pt x="7" y="16"/>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92" name="Freeform 294"/>
            <p:cNvSpPr>
              <a:spLocks/>
            </p:cNvSpPr>
            <p:nvPr/>
          </p:nvSpPr>
          <p:spPr bwMode="blackWhite">
            <a:xfrm>
              <a:off x="2931" y="1717"/>
              <a:ext cx="99" cy="56"/>
            </a:xfrm>
            <a:custGeom>
              <a:avLst/>
              <a:gdLst>
                <a:gd name="T0" fmla="*/ 131 w 90"/>
                <a:gd name="T1" fmla="*/ 49 h 51"/>
                <a:gd name="T2" fmla="*/ 106 w 90"/>
                <a:gd name="T3" fmla="*/ 25 h 51"/>
                <a:gd name="T4" fmla="*/ 97 w 90"/>
                <a:gd name="T5" fmla="*/ 25 h 51"/>
                <a:gd name="T6" fmla="*/ 72 w 90"/>
                <a:gd name="T7" fmla="*/ 13 h 51"/>
                <a:gd name="T8" fmla="*/ 60 w 90"/>
                <a:gd name="T9" fmla="*/ 0 h 51"/>
                <a:gd name="T10" fmla="*/ 47 w 90"/>
                <a:gd name="T11" fmla="*/ 0 h 51"/>
                <a:gd name="T12" fmla="*/ 24 w 90"/>
                <a:gd name="T13" fmla="*/ 13 h 51"/>
                <a:gd name="T14" fmla="*/ 0 w 90"/>
                <a:gd name="T15" fmla="*/ 25 h 51"/>
                <a:gd name="T16" fmla="*/ 13 w 90"/>
                <a:gd name="T17" fmla="*/ 49 h 51"/>
                <a:gd name="T18" fmla="*/ 35 w 90"/>
                <a:gd name="T19" fmla="*/ 72 h 51"/>
                <a:gd name="T20" fmla="*/ 60 w 90"/>
                <a:gd name="T21" fmla="*/ 72 h 51"/>
                <a:gd name="T22" fmla="*/ 60 w 90"/>
                <a:gd name="T23" fmla="*/ 61 h 51"/>
                <a:gd name="T24" fmla="*/ 97 w 90"/>
                <a:gd name="T25" fmla="*/ 72 h 51"/>
                <a:gd name="T26" fmla="*/ 131 w 90"/>
                <a:gd name="T27" fmla="*/ 49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51"/>
                <a:gd name="T44" fmla="*/ 90 w 90"/>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51">
                  <a:moveTo>
                    <a:pt x="89" y="34"/>
                  </a:moveTo>
                  <a:lnTo>
                    <a:pt x="72" y="17"/>
                  </a:lnTo>
                  <a:lnTo>
                    <a:pt x="66" y="17"/>
                  </a:lnTo>
                  <a:lnTo>
                    <a:pt x="49" y="9"/>
                  </a:lnTo>
                  <a:lnTo>
                    <a:pt x="41" y="0"/>
                  </a:lnTo>
                  <a:lnTo>
                    <a:pt x="32" y="0"/>
                  </a:lnTo>
                  <a:lnTo>
                    <a:pt x="16" y="9"/>
                  </a:lnTo>
                  <a:lnTo>
                    <a:pt x="0" y="17"/>
                  </a:lnTo>
                  <a:lnTo>
                    <a:pt x="9" y="34"/>
                  </a:lnTo>
                  <a:lnTo>
                    <a:pt x="24" y="50"/>
                  </a:lnTo>
                  <a:lnTo>
                    <a:pt x="41" y="50"/>
                  </a:lnTo>
                  <a:lnTo>
                    <a:pt x="41" y="42"/>
                  </a:lnTo>
                  <a:lnTo>
                    <a:pt x="66" y="50"/>
                  </a:lnTo>
                  <a:lnTo>
                    <a:pt x="89" y="34"/>
                  </a:lnTo>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93" name="Freeform 295"/>
            <p:cNvSpPr>
              <a:spLocks/>
            </p:cNvSpPr>
            <p:nvPr/>
          </p:nvSpPr>
          <p:spPr bwMode="blackWhite">
            <a:xfrm>
              <a:off x="2957" y="2216"/>
              <a:ext cx="144" cy="232"/>
            </a:xfrm>
            <a:custGeom>
              <a:avLst/>
              <a:gdLst>
                <a:gd name="T0" fmla="*/ 25 w 130"/>
                <a:gd name="T1" fmla="*/ 12 h 212"/>
                <a:gd name="T2" fmla="*/ 25 w 130"/>
                <a:gd name="T3" fmla="*/ 34 h 212"/>
                <a:gd name="T4" fmla="*/ 48 w 130"/>
                <a:gd name="T5" fmla="*/ 58 h 212"/>
                <a:gd name="T6" fmla="*/ 38 w 130"/>
                <a:gd name="T7" fmla="*/ 127 h 212"/>
                <a:gd name="T8" fmla="*/ 0 w 130"/>
                <a:gd name="T9" fmla="*/ 171 h 212"/>
                <a:gd name="T10" fmla="*/ 0 w 130"/>
                <a:gd name="T11" fmla="*/ 186 h 212"/>
                <a:gd name="T12" fmla="*/ 12 w 130"/>
                <a:gd name="T13" fmla="*/ 196 h 212"/>
                <a:gd name="T14" fmla="*/ 12 w 130"/>
                <a:gd name="T15" fmla="*/ 208 h 212"/>
                <a:gd name="T16" fmla="*/ 38 w 130"/>
                <a:gd name="T17" fmla="*/ 254 h 212"/>
                <a:gd name="T18" fmla="*/ 12 w 130"/>
                <a:gd name="T19" fmla="*/ 254 h 212"/>
                <a:gd name="T20" fmla="*/ 12 w 130"/>
                <a:gd name="T21" fmla="*/ 267 h 212"/>
                <a:gd name="T22" fmla="*/ 25 w 130"/>
                <a:gd name="T23" fmla="*/ 277 h 212"/>
                <a:gd name="T24" fmla="*/ 38 w 130"/>
                <a:gd name="T25" fmla="*/ 303 h 212"/>
                <a:gd name="T26" fmla="*/ 99 w 130"/>
                <a:gd name="T27" fmla="*/ 290 h 212"/>
                <a:gd name="T28" fmla="*/ 111 w 130"/>
                <a:gd name="T29" fmla="*/ 277 h 212"/>
                <a:gd name="T30" fmla="*/ 99 w 130"/>
                <a:gd name="T31" fmla="*/ 277 h 212"/>
                <a:gd name="T32" fmla="*/ 132 w 130"/>
                <a:gd name="T33" fmla="*/ 267 h 212"/>
                <a:gd name="T34" fmla="*/ 160 w 130"/>
                <a:gd name="T35" fmla="*/ 244 h 212"/>
                <a:gd name="T36" fmla="*/ 169 w 130"/>
                <a:gd name="T37" fmla="*/ 232 h 212"/>
                <a:gd name="T38" fmla="*/ 184 w 130"/>
                <a:gd name="T39" fmla="*/ 232 h 212"/>
                <a:gd name="T40" fmla="*/ 160 w 130"/>
                <a:gd name="T41" fmla="*/ 196 h 212"/>
                <a:gd name="T42" fmla="*/ 184 w 130"/>
                <a:gd name="T43" fmla="*/ 151 h 212"/>
                <a:gd name="T44" fmla="*/ 194 w 130"/>
                <a:gd name="T45" fmla="*/ 151 h 212"/>
                <a:gd name="T46" fmla="*/ 194 w 130"/>
                <a:gd name="T47" fmla="*/ 138 h 212"/>
                <a:gd name="T48" fmla="*/ 194 w 130"/>
                <a:gd name="T49" fmla="*/ 79 h 212"/>
                <a:gd name="T50" fmla="*/ 48 w 130"/>
                <a:gd name="T51" fmla="*/ 0 h 212"/>
                <a:gd name="T52" fmla="*/ 25 w 130"/>
                <a:gd name="T53" fmla="*/ 12 h 2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212"/>
                <a:gd name="T83" fmla="*/ 130 w 130"/>
                <a:gd name="T84" fmla="*/ 212 h 2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212">
                  <a:moveTo>
                    <a:pt x="17" y="8"/>
                  </a:moveTo>
                  <a:lnTo>
                    <a:pt x="17" y="24"/>
                  </a:lnTo>
                  <a:lnTo>
                    <a:pt x="32" y="40"/>
                  </a:lnTo>
                  <a:lnTo>
                    <a:pt x="25" y="89"/>
                  </a:lnTo>
                  <a:lnTo>
                    <a:pt x="0" y="120"/>
                  </a:lnTo>
                  <a:lnTo>
                    <a:pt x="0" y="130"/>
                  </a:lnTo>
                  <a:lnTo>
                    <a:pt x="8" y="137"/>
                  </a:lnTo>
                  <a:lnTo>
                    <a:pt x="8" y="145"/>
                  </a:lnTo>
                  <a:lnTo>
                    <a:pt x="25" y="177"/>
                  </a:lnTo>
                  <a:lnTo>
                    <a:pt x="8" y="177"/>
                  </a:lnTo>
                  <a:lnTo>
                    <a:pt x="8" y="186"/>
                  </a:lnTo>
                  <a:lnTo>
                    <a:pt x="17" y="193"/>
                  </a:lnTo>
                  <a:lnTo>
                    <a:pt x="25" y="211"/>
                  </a:lnTo>
                  <a:lnTo>
                    <a:pt x="65" y="202"/>
                  </a:lnTo>
                  <a:lnTo>
                    <a:pt x="73" y="193"/>
                  </a:lnTo>
                  <a:lnTo>
                    <a:pt x="65" y="193"/>
                  </a:lnTo>
                  <a:lnTo>
                    <a:pt x="88" y="186"/>
                  </a:lnTo>
                  <a:lnTo>
                    <a:pt x="106" y="170"/>
                  </a:lnTo>
                  <a:lnTo>
                    <a:pt x="113" y="162"/>
                  </a:lnTo>
                  <a:lnTo>
                    <a:pt x="122" y="162"/>
                  </a:lnTo>
                  <a:lnTo>
                    <a:pt x="106" y="137"/>
                  </a:lnTo>
                  <a:lnTo>
                    <a:pt x="122" y="105"/>
                  </a:lnTo>
                  <a:lnTo>
                    <a:pt x="129" y="105"/>
                  </a:lnTo>
                  <a:lnTo>
                    <a:pt x="129" y="96"/>
                  </a:lnTo>
                  <a:lnTo>
                    <a:pt x="129" y="55"/>
                  </a:lnTo>
                  <a:lnTo>
                    <a:pt x="32" y="0"/>
                  </a:lnTo>
                  <a:lnTo>
                    <a:pt x="17" y="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94" name="Freeform 296"/>
            <p:cNvSpPr>
              <a:spLocks/>
            </p:cNvSpPr>
            <p:nvPr/>
          </p:nvSpPr>
          <p:spPr bwMode="blackWhite">
            <a:xfrm>
              <a:off x="2689" y="2336"/>
              <a:ext cx="109" cy="84"/>
            </a:xfrm>
            <a:custGeom>
              <a:avLst/>
              <a:gdLst>
                <a:gd name="T0" fmla="*/ 0 w 98"/>
                <a:gd name="T1" fmla="*/ 92 h 75"/>
                <a:gd name="T2" fmla="*/ 10 w 98"/>
                <a:gd name="T3" fmla="*/ 80 h 75"/>
                <a:gd name="T4" fmla="*/ 36 w 98"/>
                <a:gd name="T5" fmla="*/ 39 h 75"/>
                <a:gd name="T6" fmla="*/ 61 w 98"/>
                <a:gd name="T7" fmla="*/ 28 h 75"/>
                <a:gd name="T8" fmla="*/ 86 w 98"/>
                <a:gd name="T9" fmla="*/ 0 h 75"/>
                <a:gd name="T10" fmla="*/ 110 w 98"/>
                <a:gd name="T11" fmla="*/ 0 h 75"/>
                <a:gd name="T12" fmla="*/ 110 w 98"/>
                <a:gd name="T13" fmla="*/ 28 h 75"/>
                <a:gd name="T14" fmla="*/ 135 w 98"/>
                <a:gd name="T15" fmla="*/ 52 h 75"/>
                <a:gd name="T16" fmla="*/ 148 w 98"/>
                <a:gd name="T17" fmla="*/ 52 h 75"/>
                <a:gd name="T18" fmla="*/ 148 w 98"/>
                <a:gd name="T19" fmla="*/ 63 h 75"/>
                <a:gd name="T20" fmla="*/ 122 w 98"/>
                <a:gd name="T21" fmla="*/ 80 h 75"/>
                <a:gd name="T22" fmla="*/ 97 w 98"/>
                <a:gd name="T23" fmla="*/ 80 h 75"/>
                <a:gd name="T24" fmla="*/ 47 w 98"/>
                <a:gd name="T25" fmla="*/ 80 h 75"/>
                <a:gd name="T26" fmla="*/ 47 w 98"/>
                <a:gd name="T27" fmla="*/ 92 h 75"/>
                <a:gd name="T28" fmla="*/ 47 w 98"/>
                <a:gd name="T29" fmla="*/ 116 h 75"/>
                <a:gd name="T30" fmla="*/ 36 w 98"/>
                <a:gd name="T31" fmla="*/ 103 h 75"/>
                <a:gd name="T32" fmla="*/ 10 w 98"/>
                <a:gd name="T33" fmla="*/ 103 h 75"/>
                <a:gd name="T34" fmla="*/ 0 w 98"/>
                <a:gd name="T35" fmla="*/ 92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75"/>
                <a:gd name="T56" fmla="*/ 98 w 98"/>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75">
                  <a:moveTo>
                    <a:pt x="0" y="58"/>
                  </a:moveTo>
                  <a:lnTo>
                    <a:pt x="6" y="50"/>
                  </a:lnTo>
                  <a:lnTo>
                    <a:pt x="23" y="25"/>
                  </a:lnTo>
                  <a:lnTo>
                    <a:pt x="40" y="18"/>
                  </a:lnTo>
                  <a:lnTo>
                    <a:pt x="56" y="0"/>
                  </a:lnTo>
                  <a:lnTo>
                    <a:pt x="72" y="0"/>
                  </a:lnTo>
                  <a:lnTo>
                    <a:pt x="72" y="18"/>
                  </a:lnTo>
                  <a:lnTo>
                    <a:pt x="88" y="33"/>
                  </a:lnTo>
                  <a:lnTo>
                    <a:pt x="97" y="33"/>
                  </a:lnTo>
                  <a:lnTo>
                    <a:pt x="97" y="40"/>
                  </a:lnTo>
                  <a:lnTo>
                    <a:pt x="80" y="50"/>
                  </a:lnTo>
                  <a:lnTo>
                    <a:pt x="63" y="50"/>
                  </a:lnTo>
                  <a:lnTo>
                    <a:pt x="31" y="50"/>
                  </a:lnTo>
                  <a:lnTo>
                    <a:pt x="31" y="58"/>
                  </a:lnTo>
                  <a:lnTo>
                    <a:pt x="31" y="74"/>
                  </a:lnTo>
                  <a:lnTo>
                    <a:pt x="23" y="65"/>
                  </a:lnTo>
                  <a:lnTo>
                    <a:pt x="6" y="65"/>
                  </a:lnTo>
                  <a:lnTo>
                    <a:pt x="0" y="58"/>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95" name="Freeform 297"/>
            <p:cNvSpPr>
              <a:spLocks/>
            </p:cNvSpPr>
            <p:nvPr/>
          </p:nvSpPr>
          <p:spPr bwMode="blackWhite">
            <a:xfrm>
              <a:off x="2779" y="2373"/>
              <a:ext cx="36" cy="91"/>
            </a:xfrm>
            <a:custGeom>
              <a:avLst/>
              <a:gdLst>
                <a:gd name="T0" fmla="*/ 25 w 33"/>
                <a:gd name="T1" fmla="*/ 11 h 82"/>
                <a:gd name="T2" fmla="*/ 0 w 33"/>
                <a:gd name="T3" fmla="*/ 26 h 82"/>
                <a:gd name="T4" fmla="*/ 0 w 33"/>
                <a:gd name="T5" fmla="*/ 38 h 82"/>
                <a:gd name="T6" fmla="*/ 12 w 33"/>
                <a:gd name="T7" fmla="*/ 49 h 82"/>
                <a:gd name="T8" fmla="*/ 12 w 33"/>
                <a:gd name="T9" fmla="*/ 72 h 82"/>
                <a:gd name="T10" fmla="*/ 12 w 33"/>
                <a:gd name="T11" fmla="*/ 123 h 82"/>
                <a:gd name="T12" fmla="*/ 32 w 33"/>
                <a:gd name="T13" fmla="*/ 123 h 82"/>
                <a:gd name="T14" fmla="*/ 32 w 33"/>
                <a:gd name="T15" fmla="*/ 87 h 82"/>
                <a:gd name="T16" fmla="*/ 45 w 33"/>
                <a:gd name="T17" fmla="*/ 38 h 82"/>
                <a:gd name="T18" fmla="*/ 45 w 33"/>
                <a:gd name="T19" fmla="*/ 11 h 82"/>
                <a:gd name="T20" fmla="*/ 32 w 33"/>
                <a:gd name="T21" fmla="*/ 0 h 82"/>
                <a:gd name="T22" fmla="*/ 25 w 33"/>
                <a:gd name="T23" fmla="*/ 0 h 82"/>
                <a:gd name="T24" fmla="*/ 25 w 33"/>
                <a:gd name="T25" fmla="*/ 11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82"/>
                <a:gd name="T41" fmla="*/ 33 w 33"/>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82">
                  <a:moveTo>
                    <a:pt x="17" y="7"/>
                  </a:moveTo>
                  <a:lnTo>
                    <a:pt x="0" y="17"/>
                  </a:lnTo>
                  <a:lnTo>
                    <a:pt x="0" y="25"/>
                  </a:lnTo>
                  <a:lnTo>
                    <a:pt x="8" y="32"/>
                  </a:lnTo>
                  <a:lnTo>
                    <a:pt x="8" y="48"/>
                  </a:lnTo>
                  <a:lnTo>
                    <a:pt x="8" y="81"/>
                  </a:lnTo>
                  <a:lnTo>
                    <a:pt x="23" y="81"/>
                  </a:lnTo>
                  <a:lnTo>
                    <a:pt x="23" y="57"/>
                  </a:lnTo>
                  <a:lnTo>
                    <a:pt x="32" y="25"/>
                  </a:lnTo>
                  <a:lnTo>
                    <a:pt x="32" y="7"/>
                  </a:lnTo>
                  <a:lnTo>
                    <a:pt x="23" y="0"/>
                  </a:lnTo>
                  <a:lnTo>
                    <a:pt x="17" y="0"/>
                  </a:lnTo>
                  <a:lnTo>
                    <a:pt x="17" y="7"/>
                  </a:lnTo>
                </a:path>
              </a:pathLst>
            </a:custGeom>
            <a:grp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sp>
          <p:nvSpPr>
            <p:cNvPr id="296" name="Freeform 298"/>
            <p:cNvSpPr>
              <a:spLocks/>
            </p:cNvSpPr>
            <p:nvPr/>
          </p:nvSpPr>
          <p:spPr bwMode="blackWhite">
            <a:xfrm>
              <a:off x="3133" y="1772"/>
              <a:ext cx="60" cy="68"/>
            </a:xfrm>
            <a:custGeom>
              <a:avLst/>
              <a:gdLst>
                <a:gd name="T0" fmla="*/ 59 w 53"/>
                <a:gd name="T1" fmla="*/ 67 h 60"/>
                <a:gd name="T2" fmla="*/ 87 w 53"/>
                <a:gd name="T3" fmla="*/ 65 h 60"/>
                <a:gd name="T4" fmla="*/ 74 w 53"/>
                <a:gd name="T5" fmla="*/ 29 h 60"/>
                <a:gd name="T6" fmla="*/ 75 w 53"/>
                <a:gd name="T7" fmla="*/ 9 h 60"/>
                <a:gd name="T8" fmla="*/ 29 w 53"/>
                <a:gd name="T9" fmla="*/ 0 h 60"/>
                <a:gd name="T10" fmla="*/ 0 w 53"/>
                <a:gd name="T11" fmla="*/ 14 h 60"/>
                <a:gd name="T12" fmla="*/ 20 w 53"/>
                <a:gd name="T13" fmla="*/ 18 h 60"/>
                <a:gd name="T14" fmla="*/ 42 w 53"/>
                <a:gd name="T15" fmla="*/ 59 h 60"/>
                <a:gd name="T16" fmla="*/ 45 w 53"/>
                <a:gd name="T17" fmla="*/ 99 h 60"/>
                <a:gd name="T18" fmla="*/ 59 w 53"/>
                <a:gd name="T19" fmla="*/ 67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60"/>
                <a:gd name="T32" fmla="*/ 53 w 53"/>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60">
                  <a:moveTo>
                    <a:pt x="36" y="41"/>
                  </a:moveTo>
                  <a:lnTo>
                    <a:pt x="53" y="39"/>
                  </a:lnTo>
                  <a:lnTo>
                    <a:pt x="44" y="18"/>
                  </a:lnTo>
                  <a:lnTo>
                    <a:pt x="45" y="5"/>
                  </a:lnTo>
                  <a:lnTo>
                    <a:pt x="18" y="0"/>
                  </a:lnTo>
                  <a:lnTo>
                    <a:pt x="0" y="9"/>
                  </a:lnTo>
                  <a:lnTo>
                    <a:pt x="12" y="11"/>
                  </a:lnTo>
                  <a:lnTo>
                    <a:pt x="26" y="36"/>
                  </a:lnTo>
                  <a:lnTo>
                    <a:pt x="27" y="60"/>
                  </a:lnTo>
                  <a:lnTo>
                    <a:pt x="36" y="41"/>
                  </a:lnTo>
                  <a:close/>
                </a:path>
              </a:pathLst>
            </a:custGeom>
            <a:solidFill>
              <a:schemeClr val="tx2">
                <a:lumMod val="60000"/>
                <a:lumOff val="40000"/>
              </a:schemeClr>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grpSp>
      <p:sp>
        <p:nvSpPr>
          <p:cNvPr id="36" name="Title 35"/>
          <p:cNvSpPr>
            <a:spLocks noGrp="1"/>
          </p:cNvSpPr>
          <p:nvPr>
            <p:ph type="title"/>
          </p:nvPr>
        </p:nvSpPr>
        <p:spPr>
          <a:xfrm>
            <a:off x="198057" y="437383"/>
            <a:ext cx="8415528" cy="729430"/>
          </a:xfrm>
        </p:spPr>
        <p:txBody>
          <a:bodyPr/>
          <a:lstStyle/>
          <a:p>
            <a:r>
              <a:rPr lang="en-GB" dirty="0" smtClean="0">
                <a:latin typeface="Arial"/>
              </a:rPr>
              <a:t>Egypt: Mobile Payment Solution</a:t>
            </a:r>
            <a:br>
              <a:rPr lang="en-GB" dirty="0" smtClean="0">
                <a:latin typeface="Arial"/>
              </a:rPr>
            </a:br>
            <a:r>
              <a:rPr lang="en-GB" sz="1800" dirty="0">
                <a:latin typeface="Arial"/>
              </a:rPr>
              <a:t>World’s First Interoperable Mobile Money </a:t>
            </a:r>
            <a:r>
              <a:rPr lang="en-GB" sz="1800" dirty="0" smtClean="0">
                <a:latin typeface="Arial"/>
              </a:rPr>
              <a:t>Between Operators</a:t>
            </a:r>
            <a:endParaRPr lang="en-GB" dirty="0">
              <a:latin typeface="Arial"/>
            </a:endParaRPr>
          </a:p>
        </p:txBody>
      </p:sp>
      <p:sp>
        <p:nvSpPr>
          <p:cNvPr id="2" name="Rectangle 1"/>
          <p:cNvSpPr/>
          <p:nvPr/>
        </p:nvSpPr>
        <p:spPr bwMode="auto">
          <a:xfrm>
            <a:off x="0" y="1310858"/>
            <a:ext cx="6177966" cy="503279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a:cs typeface="Arial" pitchFamily="34" charset="0"/>
            </a:endParaRPr>
          </a:p>
        </p:txBody>
      </p:sp>
      <p:pic>
        <p:nvPicPr>
          <p:cNvPr id="302" name="Picture 2" descr="http://aux4.iconpedia.net/uploads/971220473.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943326" y="1898345"/>
            <a:ext cx="2450621" cy="2450621"/>
          </a:xfrm>
          <a:prstGeom prst="rect">
            <a:avLst/>
          </a:prstGeom>
          <a:noFill/>
          <a:extLst>
            <a:ext uri="{909E8E84-426E-40DD-AFC4-6F175D3DCCD1}">
              <a14:hiddenFill xmlns="" xmlns:a14="http://schemas.microsoft.com/office/drawing/2010/main">
                <a:solidFill>
                  <a:srgbClr val="FFFFFF"/>
                </a:solidFill>
              </a14:hiddenFill>
            </a:ext>
          </a:extLst>
        </p:spPr>
      </p:pic>
      <p:sp>
        <p:nvSpPr>
          <p:cNvPr id="327" name="Freeform 326"/>
          <p:cNvSpPr>
            <a:spLocks noChangeAspect="1"/>
          </p:cNvSpPr>
          <p:nvPr/>
        </p:nvSpPr>
        <p:spPr bwMode="blackWhite">
          <a:xfrm>
            <a:off x="6819010" y="2319316"/>
            <a:ext cx="1033804" cy="830904"/>
          </a:xfrm>
          <a:custGeom>
            <a:avLst/>
            <a:gdLst>
              <a:gd name="T0" fmla="*/ 216 w 148"/>
              <a:gd name="T1" fmla="*/ 192 h 147"/>
              <a:gd name="T2" fmla="*/ 180 w 148"/>
              <a:gd name="T3" fmla="*/ 215 h 147"/>
              <a:gd name="T4" fmla="*/ 170 w 148"/>
              <a:gd name="T5" fmla="*/ 202 h 147"/>
              <a:gd name="T6" fmla="*/ 14 w 148"/>
              <a:gd name="T7" fmla="*/ 202 h 147"/>
              <a:gd name="T8" fmla="*/ 14 w 148"/>
              <a:gd name="T9" fmla="*/ 71 h 147"/>
              <a:gd name="T10" fmla="*/ 0 w 148"/>
              <a:gd name="T11" fmla="*/ 47 h 147"/>
              <a:gd name="T12" fmla="*/ 14 w 148"/>
              <a:gd name="T13" fmla="*/ 0 h 147"/>
              <a:gd name="T14" fmla="*/ 14 w 148"/>
              <a:gd name="T15" fmla="*/ 13 h 147"/>
              <a:gd name="T16" fmla="*/ 50 w 148"/>
              <a:gd name="T17" fmla="*/ 13 h 147"/>
              <a:gd name="T18" fmla="*/ 84 w 148"/>
              <a:gd name="T19" fmla="*/ 24 h 147"/>
              <a:gd name="T20" fmla="*/ 133 w 148"/>
              <a:gd name="T21" fmla="*/ 13 h 147"/>
              <a:gd name="T22" fmla="*/ 143 w 148"/>
              <a:gd name="T23" fmla="*/ 13 h 147"/>
              <a:gd name="T24" fmla="*/ 143 w 148"/>
              <a:gd name="T25" fmla="*/ 24 h 147"/>
              <a:gd name="T26" fmla="*/ 157 w 148"/>
              <a:gd name="T27" fmla="*/ 13 h 147"/>
              <a:gd name="T28" fmla="*/ 157 w 148"/>
              <a:gd name="T29" fmla="*/ 24 h 147"/>
              <a:gd name="T30" fmla="*/ 180 w 148"/>
              <a:gd name="T31" fmla="*/ 13 h 147"/>
              <a:gd name="T32" fmla="*/ 193 w 148"/>
              <a:gd name="T33" fmla="*/ 58 h 147"/>
              <a:gd name="T34" fmla="*/ 180 w 148"/>
              <a:gd name="T35" fmla="*/ 96 h 147"/>
              <a:gd name="T36" fmla="*/ 170 w 148"/>
              <a:gd name="T37" fmla="*/ 71 h 147"/>
              <a:gd name="T38" fmla="*/ 157 w 148"/>
              <a:gd name="T39" fmla="*/ 37 h 147"/>
              <a:gd name="T40" fmla="*/ 157 w 148"/>
              <a:gd name="T41" fmla="*/ 47 h 147"/>
              <a:gd name="T42" fmla="*/ 157 w 148"/>
              <a:gd name="T43" fmla="*/ 58 h 147"/>
              <a:gd name="T44" fmla="*/ 216 w 148"/>
              <a:gd name="T45" fmla="*/ 192 h 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47"/>
              <a:gd name="T71" fmla="*/ 148 w 148"/>
              <a:gd name="T72" fmla="*/ 147 h 1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47">
                <a:moveTo>
                  <a:pt x="147" y="130"/>
                </a:moveTo>
                <a:lnTo>
                  <a:pt x="122" y="146"/>
                </a:lnTo>
                <a:lnTo>
                  <a:pt x="115" y="137"/>
                </a:lnTo>
                <a:lnTo>
                  <a:pt x="10" y="137"/>
                </a:lnTo>
                <a:lnTo>
                  <a:pt x="10" y="48"/>
                </a:lnTo>
                <a:lnTo>
                  <a:pt x="0" y="32"/>
                </a:lnTo>
                <a:lnTo>
                  <a:pt x="10" y="0"/>
                </a:lnTo>
                <a:lnTo>
                  <a:pt x="10" y="9"/>
                </a:lnTo>
                <a:lnTo>
                  <a:pt x="34" y="9"/>
                </a:lnTo>
                <a:lnTo>
                  <a:pt x="57" y="16"/>
                </a:lnTo>
                <a:lnTo>
                  <a:pt x="91" y="9"/>
                </a:lnTo>
                <a:lnTo>
                  <a:pt x="97" y="9"/>
                </a:lnTo>
                <a:lnTo>
                  <a:pt x="97" y="16"/>
                </a:lnTo>
                <a:lnTo>
                  <a:pt x="107" y="9"/>
                </a:lnTo>
                <a:lnTo>
                  <a:pt x="107" y="16"/>
                </a:lnTo>
                <a:lnTo>
                  <a:pt x="122" y="9"/>
                </a:lnTo>
                <a:lnTo>
                  <a:pt x="131" y="40"/>
                </a:lnTo>
                <a:lnTo>
                  <a:pt x="122" y="65"/>
                </a:lnTo>
                <a:lnTo>
                  <a:pt x="115" y="48"/>
                </a:lnTo>
                <a:lnTo>
                  <a:pt x="107" y="25"/>
                </a:lnTo>
                <a:lnTo>
                  <a:pt x="107" y="32"/>
                </a:lnTo>
                <a:lnTo>
                  <a:pt x="107" y="40"/>
                </a:lnTo>
                <a:lnTo>
                  <a:pt x="147" y="130"/>
                </a:lnTo>
              </a:path>
            </a:pathLst>
          </a:custGeom>
          <a:solidFill>
            <a:schemeClr val="bg2"/>
          </a:solidFill>
          <a:ln w="6350" cap="rnd">
            <a:solidFill>
              <a:srgbClr val="B2B2B2"/>
            </a:solidFill>
            <a:round/>
            <a:headEnd type="none" w="sm" len="sm"/>
            <a:tailEnd type="none" w="sm" len="sm"/>
          </a:ln>
        </p:spPr>
        <p:txBody>
          <a:bodyPr/>
          <a:lstStyle/>
          <a:p>
            <a:endParaRPr lang="en-US" dirty="0">
              <a:solidFill>
                <a:srgbClr val="000000"/>
              </a:solidFill>
              <a:latin typeface="Arial"/>
            </a:endParaRPr>
          </a:p>
        </p:txBody>
      </p:sp>
      <p:pic>
        <p:nvPicPr>
          <p:cNvPr id="328" name="Picture 8" descr="National Bank of&#10;            Egypt"/>
          <p:cNvPicPr>
            <a:picLocks noChangeAspect="1" noChangeArrowheads="1"/>
          </p:cNvPicPr>
          <p:nvPr>
            <p:custDataLst>
              <p:tags r:id="rId1"/>
            </p:custDataLst>
          </p:nvPr>
        </p:nvPicPr>
        <p:blipFill rotWithShape="1">
          <a:blip r:embed="rId10" cstate="print"/>
          <a:srcRect l="77265"/>
          <a:stretch/>
        </p:blipFill>
        <p:spPr bwMode="auto">
          <a:xfrm>
            <a:off x="452219" y="2637175"/>
            <a:ext cx="551407" cy="612000"/>
          </a:xfrm>
          <a:prstGeom prst="rect">
            <a:avLst/>
          </a:prstGeom>
          <a:noFill/>
        </p:spPr>
      </p:pic>
      <p:pic>
        <p:nvPicPr>
          <p:cNvPr id="329" name="Picture 2" descr="http://etisalat.com.eg/etisalat/templates/6/logo.jpg"/>
          <p:cNvPicPr>
            <a:picLocks noChangeAspect="1" noChangeArrowheads="1"/>
          </p:cNvPicPr>
          <p:nvPr>
            <p:custDataLst>
              <p:tags r:id="rId2"/>
            </p:custDataLst>
          </p:nvPr>
        </p:nvPicPr>
        <p:blipFill>
          <a:blip r:embed="rId11" cstate="print">
            <a:clrChange>
              <a:clrFrom>
                <a:srgbClr val="FFFFFF"/>
              </a:clrFrom>
              <a:clrTo>
                <a:srgbClr val="FFFFFF">
                  <a:alpha val="0"/>
                </a:srgbClr>
              </a:clrTo>
            </a:clrChange>
          </a:blip>
          <a:srcRect/>
          <a:stretch>
            <a:fillRect/>
          </a:stretch>
        </p:blipFill>
        <p:spPr bwMode="auto">
          <a:xfrm>
            <a:off x="2012899" y="1476259"/>
            <a:ext cx="579100" cy="720000"/>
          </a:xfrm>
          <a:prstGeom prst="rect">
            <a:avLst/>
          </a:prstGeom>
          <a:noFill/>
        </p:spPr>
      </p:pic>
      <p:pic>
        <p:nvPicPr>
          <p:cNvPr id="332" name="Picture 331"/>
          <p:cNvPicPr>
            <a:picLocks noChangeAspect="1"/>
          </p:cNvPicPr>
          <p:nvPr/>
        </p:nvPicPr>
        <p:blipFill rotWithShape="1">
          <a:blip r:embed="rId12" cstate="print">
            <a:clrChange>
              <a:clrFrom>
                <a:srgbClr val="FFD200"/>
              </a:clrFrom>
              <a:clrTo>
                <a:srgbClr val="FFD200">
                  <a:alpha val="0"/>
                </a:srgbClr>
              </a:clrTo>
            </a:clrChange>
            <a:extLst>
              <a:ext uri="{28A0092B-C50C-407E-A947-70E740481C1C}">
                <a14:useLocalDpi xmlns="" xmlns:a14="http://schemas.microsoft.com/office/drawing/2010/main" val="0"/>
              </a:ext>
            </a:extLst>
          </a:blip>
          <a:srcRect l="2205" t="10991" r="2205" b="10991"/>
          <a:stretch/>
        </p:blipFill>
        <p:spPr>
          <a:xfrm>
            <a:off x="1447823" y="2467400"/>
            <a:ext cx="1377535" cy="360000"/>
          </a:xfrm>
          <a:prstGeom prst="rect">
            <a:avLst/>
          </a:prstGeom>
        </p:spPr>
      </p:pic>
      <p:pic>
        <p:nvPicPr>
          <p:cNvPr id="334" name="Picture 2" descr="http://www.egyptianbanks.com/main/images/header/header_02.gif"/>
          <p:cNvPicPr>
            <a:picLocks noChangeAspect="1" noChangeArrowheads="1"/>
          </p:cNvPicPr>
          <p:nvPr>
            <p:custDataLst>
              <p:tags r:id="rId3"/>
            </p:custDataLst>
          </p:nvPr>
        </p:nvPicPr>
        <p:blipFill>
          <a:blip r:embed="rId13" cstate="print">
            <a:clrChange>
              <a:clrFrom>
                <a:srgbClr val="FFFFFF"/>
              </a:clrFrom>
              <a:clrTo>
                <a:srgbClr val="FFFFFF">
                  <a:alpha val="0"/>
                </a:srgbClr>
              </a:clrTo>
            </a:clrChange>
          </a:blip>
          <a:srcRect/>
          <a:stretch>
            <a:fillRect/>
          </a:stretch>
        </p:blipFill>
        <p:spPr bwMode="auto">
          <a:xfrm>
            <a:off x="226444" y="1725659"/>
            <a:ext cx="1046039" cy="720000"/>
          </a:xfrm>
          <a:prstGeom prst="rect">
            <a:avLst/>
          </a:prstGeom>
          <a:noFill/>
        </p:spPr>
      </p:pic>
      <p:sp>
        <p:nvSpPr>
          <p:cNvPr id="2071" name="TextBox 2070"/>
          <p:cNvSpPr txBox="1"/>
          <p:nvPr>
            <p:custDataLst>
              <p:tags r:id="rId4"/>
            </p:custDataLst>
          </p:nvPr>
        </p:nvSpPr>
        <p:spPr>
          <a:xfrm>
            <a:off x="7493000" y="6477000"/>
            <a:ext cx="1397000" cy="338554"/>
          </a:xfrm>
          <a:prstGeom prst="rect">
            <a:avLst/>
          </a:prstGeom>
          <a:noFill/>
        </p:spPr>
        <p:txBody>
          <a:bodyPr vert="horz" rtlCol="0">
            <a:spAutoFit/>
          </a:bodyPr>
          <a:lstStyle/>
          <a:p>
            <a:pPr algn="r"/>
            <a:r>
              <a:rPr lang="en-GB" sz="800" smtClean="0">
                <a:solidFill>
                  <a:srgbClr val="000000"/>
                </a:solidFill>
                <a:latin typeface="Arial"/>
              </a:rPr>
              <a:t>August 20, 2013</a:t>
            </a:r>
          </a:p>
          <a:p>
            <a:pPr algn="r"/>
            <a:r>
              <a:rPr lang="en-GB" sz="800" smtClean="0">
                <a:solidFill>
                  <a:srgbClr val="000000"/>
                </a:solidFill>
                <a:latin typeface="Arial"/>
              </a:rPr>
              <a:t>Page 2</a:t>
            </a:r>
            <a:endParaRPr lang="en-GB" sz="800">
              <a:solidFill>
                <a:srgbClr val="000000"/>
              </a:solidFill>
              <a:latin typeface="Arial"/>
            </a:endParaRPr>
          </a:p>
        </p:txBody>
      </p:sp>
      <p:sp>
        <p:nvSpPr>
          <p:cNvPr id="337" name="Rectangle 336"/>
          <p:cNvSpPr/>
          <p:nvPr/>
        </p:nvSpPr>
        <p:spPr>
          <a:xfrm>
            <a:off x="1262102" y="4943287"/>
            <a:ext cx="5348947" cy="1520416"/>
          </a:xfrm>
          <a:prstGeom prst="rect">
            <a:avLst/>
          </a:prstGeom>
        </p:spPr>
        <p:txBody>
          <a:bodyPr wrap="square">
            <a:spAutoFit/>
          </a:bodyPr>
          <a:lstStyle/>
          <a:p>
            <a:pPr marL="225425" lvl="0" indent="-225425">
              <a:spcAft>
                <a:spcPct val="40000"/>
              </a:spcAft>
              <a:buSzPct val="95000"/>
              <a:buFont typeface="Arial" pitchFamily="34" charset="0"/>
              <a:buChar char="•"/>
              <a:defRPr/>
            </a:pPr>
            <a:r>
              <a:rPr lang="en-US" sz="1600" kern="0" dirty="0" smtClean="0">
                <a:solidFill>
                  <a:srgbClr val="000000"/>
                </a:solidFill>
                <a:latin typeface="Arial"/>
              </a:rPr>
              <a:t>17,425 Cash In / Out Points </a:t>
            </a:r>
          </a:p>
          <a:p>
            <a:pPr marL="225425" lvl="0" indent="-225425">
              <a:spcAft>
                <a:spcPct val="40000"/>
              </a:spcAft>
              <a:buSzPct val="95000"/>
              <a:buFont typeface="Arial" pitchFamily="34" charset="0"/>
              <a:buChar char="•"/>
              <a:defRPr/>
            </a:pPr>
            <a:r>
              <a:rPr lang="en-US" sz="1600" kern="0" dirty="0" smtClean="0">
                <a:solidFill>
                  <a:srgbClr val="000000"/>
                </a:solidFill>
                <a:latin typeface="Arial"/>
              </a:rPr>
              <a:t>A </a:t>
            </a:r>
            <a:r>
              <a:rPr lang="en-US" sz="1600" kern="0" dirty="0">
                <a:solidFill>
                  <a:srgbClr val="000000"/>
                </a:solidFill>
                <a:latin typeface="Arial"/>
              </a:rPr>
              <a:t>mobile phone-based initiative allowing consumers to make payments, conduct person-to-person </a:t>
            </a:r>
            <a:r>
              <a:rPr lang="en-US" sz="1600" kern="0" dirty="0" smtClean="0">
                <a:solidFill>
                  <a:srgbClr val="000000"/>
                </a:solidFill>
                <a:latin typeface="Arial"/>
              </a:rPr>
              <a:t>remittances and pay their bills</a:t>
            </a:r>
            <a:endParaRPr lang="en-US" sz="1600" kern="0" dirty="0">
              <a:solidFill>
                <a:srgbClr val="000000"/>
              </a:solidFill>
              <a:latin typeface="Arial"/>
            </a:endParaRPr>
          </a:p>
          <a:p>
            <a:pPr marL="225425" lvl="0" indent="-225425">
              <a:spcAft>
                <a:spcPct val="40000"/>
              </a:spcAft>
              <a:buSzPct val="95000"/>
              <a:buFont typeface="Arial" pitchFamily="34" charset="0"/>
              <a:buChar char="•"/>
              <a:defRPr/>
            </a:pPr>
            <a:r>
              <a:rPr lang="en-US" sz="1600" kern="0" dirty="0">
                <a:solidFill>
                  <a:srgbClr val="000000"/>
                </a:solidFill>
                <a:latin typeface="Arial"/>
              </a:rPr>
              <a:t>Significant reduction of cash in-flows</a:t>
            </a:r>
          </a:p>
        </p:txBody>
      </p:sp>
      <p:sp>
        <p:nvSpPr>
          <p:cNvPr id="338" name="Rectangle 337"/>
          <p:cNvSpPr/>
          <p:nvPr/>
        </p:nvSpPr>
        <p:spPr>
          <a:xfrm>
            <a:off x="1262102" y="3106664"/>
            <a:ext cx="4681224" cy="1126462"/>
          </a:xfrm>
          <a:prstGeom prst="rect">
            <a:avLst/>
          </a:prstGeom>
        </p:spPr>
        <p:txBody>
          <a:bodyPr wrap="square">
            <a:spAutoFit/>
          </a:bodyPr>
          <a:lstStyle/>
          <a:p>
            <a:pPr lvl="0">
              <a:lnSpc>
                <a:spcPct val="105000"/>
              </a:lnSpc>
              <a:buSzPct val="95000"/>
              <a:defRPr/>
            </a:pPr>
            <a:r>
              <a:rPr lang="en-US" sz="1600" b="1" dirty="0" smtClean="0">
                <a:solidFill>
                  <a:schemeClr val="accent1"/>
                </a:solidFill>
                <a:latin typeface="Arial"/>
              </a:rPr>
              <a:t>In Partnership with the Egyptian Central Bank, </a:t>
            </a:r>
            <a:r>
              <a:rPr lang="en-US" sz="1600" dirty="0" smtClean="0">
                <a:latin typeface="Arial"/>
              </a:rPr>
              <a:t>MasterCard is providing a national mobile payment switch</a:t>
            </a:r>
          </a:p>
          <a:p>
            <a:pPr lvl="0">
              <a:lnSpc>
                <a:spcPct val="105000"/>
              </a:lnSpc>
              <a:buSzPct val="95000"/>
              <a:defRPr/>
            </a:pPr>
            <a:endParaRPr lang="en-US" sz="1600" dirty="0">
              <a:latin typeface="Arial"/>
            </a:endParaRPr>
          </a:p>
        </p:txBody>
      </p:sp>
      <p:sp>
        <p:nvSpPr>
          <p:cNvPr id="339" name="Rectangle 338"/>
          <p:cNvSpPr/>
          <p:nvPr/>
        </p:nvSpPr>
        <p:spPr>
          <a:xfrm>
            <a:off x="1262103" y="3956893"/>
            <a:ext cx="4626335" cy="1421928"/>
          </a:xfrm>
          <a:prstGeom prst="rect">
            <a:avLst/>
          </a:prstGeom>
        </p:spPr>
        <p:txBody>
          <a:bodyPr wrap="square">
            <a:spAutoFit/>
          </a:bodyPr>
          <a:lstStyle/>
          <a:p>
            <a:pPr lvl="0">
              <a:spcAft>
                <a:spcPct val="40000"/>
              </a:spcAft>
              <a:buSzPct val="95000"/>
              <a:defRPr/>
            </a:pPr>
            <a:r>
              <a:rPr lang="en-US" sz="1600" b="1" dirty="0" err="1" smtClean="0">
                <a:solidFill>
                  <a:schemeClr val="accent1"/>
                </a:solidFill>
                <a:latin typeface="Arial"/>
              </a:rPr>
              <a:t>Telcos</a:t>
            </a:r>
            <a:r>
              <a:rPr lang="en-US" sz="1600" b="1" dirty="0" smtClean="0">
                <a:solidFill>
                  <a:schemeClr val="accent1"/>
                </a:solidFill>
                <a:latin typeface="Arial"/>
              </a:rPr>
              <a:t> and Banks </a:t>
            </a:r>
            <a:r>
              <a:rPr lang="en-US" sz="1600" kern="0" dirty="0" smtClean="0">
                <a:solidFill>
                  <a:srgbClr val="000000"/>
                </a:solidFill>
                <a:latin typeface="Arial"/>
              </a:rPr>
              <a:t>connected through the MasterCard Mobile Payment gateway are providing an array of financial services to the unbanked</a:t>
            </a:r>
          </a:p>
          <a:p>
            <a:pPr lvl="0">
              <a:spcAft>
                <a:spcPct val="40000"/>
              </a:spcAft>
              <a:buSzPct val="95000"/>
              <a:defRPr/>
            </a:pPr>
            <a:endParaRPr lang="en-US" sz="1600" kern="0" dirty="0">
              <a:solidFill>
                <a:srgbClr val="000000"/>
              </a:solidFill>
              <a:latin typeface="Arial"/>
            </a:endParaRPr>
          </a:p>
        </p:txBody>
      </p:sp>
      <p:pic>
        <p:nvPicPr>
          <p:cNvPr id="308" name="Picture 17" descr="Icons_Mobile"/>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2317" y="7484"/>
            <a:ext cx="45721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 name="Picture 3" descr="L:\MasterCard\Production\AFFLUENT_World_MC_in_APMEA\South_Africa\images\PNG\Icon_mouse.pn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464947" y="17888"/>
            <a:ext cx="45721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0" name="Picture 18" descr="Icons_Account_Level_Management"/>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952338" y="14110"/>
            <a:ext cx="45721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7527062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bwMode="gray">
          <a:xfrm>
            <a:off x="0" y="1296988"/>
            <a:ext cx="9144000" cy="5100890"/>
            <a:chOff x="0" y="1296988"/>
            <a:chExt cx="9144000" cy="5100890"/>
          </a:xfrm>
        </p:grpSpPr>
        <p:pic>
          <p:nvPicPr>
            <p:cNvPr id="2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gray">
            <a:xfrm>
              <a:off x="7859" y="1304672"/>
              <a:ext cx="9133521" cy="5093206"/>
            </a:xfrm>
            <a:prstGeom prst="rect">
              <a:avLst/>
            </a:prstGeom>
            <a:noFill/>
          </p:spPr>
        </p:pic>
        <p:grpSp>
          <p:nvGrpSpPr>
            <p:cNvPr id="30" name="Group 29"/>
            <p:cNvGrpSpPr/>
            <p:nvPr/>
          </p:nvGrpSpPr>
          <p:grpSpPr bwMode="gray">
            <a:xfrm>
              <a:off x="0" y="1296988"/>
              <a:ext cx="9144000" cy="5100637"/>
              <a:chOff x="0" y="1296988"/>
              <a:chExt cx="9144000" cy="5100637"/>
            </a:xfrm>
          </p:grpSpPr>
          <p:sp>
            <p:nvSpPr>
              <p:cNvPr id="31" name="Line 3"/>
              <p:cNvSpPr>
                <a:spLocks noChangeAspect="1" noChangeShapeType="1"/>
              </p:cNvSpPr>
              <p:nvPr/>
            </p:nvSpPr>
            <p:spPr bwMode="gray">
              <a:xfrm>
                <a:off x="0" y="1296988"/>
                <a:ext cx="9144000" cy="0"/>
              </a:xfrm>
              <a:prstGeom prst="line">
                <a:avLst/>
              </a:prstGeom>
              <a:noFill/>
              <a:ln w="9525">
                <a:solidFill>
                  <a:srgbClr val="333333"/>
                </a:solidFill>
                <a:round/>
                <a:headEnd/>
                <a:tailEnd/>
              </a:ln>
              <a:effectLst/>
            </p:spPr>
            <p:txBody>
              <a:bodyPr/>
              <a:lstStyle/>
              <a:p>
                <a:endParaRPr lang="en-US" dirty="0">
                  <a:latin typeface="Arial"/>
                </a:endParaRPr>
              </a:p>
            </p:txBody>
          </p:sp>
          <p:sp>
            <p:nvSpPr>
              <p:cNvPr id="32" name="Line 4"/>
              <p:cNvSpPr>
                <a:spLocks noChangeAspect="1" noChangeShapeType="1"/>
              </p:cNvSpPr>
              <p:nvPr/>
            </p:nvSpPr>
            <p:spPr bwMode="gray">
              <a:xfrm>
                <a:off x="0" y="6397625"/>
                <a:ext cx="9144000" cy="0"/>
              </a:xfrm>
              <a:prstGeom prst="line">
                <a:avLst/>
              </a:prstGeom>
              <a:noFill/>
              <a:ln w="9525">
                <a:solidFill>
                  <a:srgbClr val="333333"/>
                </a:solidFill>
                <a:round/>
                <a:headEnd/>
                <a:tailEnd/>
              </a:ln>
              <a:effectLst/>
            </p:spPr>
            <p:txBody>
              <a:bodyPr/>
              <a:lstStyle/>
              <a:p>
                <a:endParaRPr lang="en-US" dirty="0">
                  <a:latin typeface="Arial"/>
                </a:endParaRPr>
              </a:p>
            </p:txBody>
          </p:sp>
        </p:grpSp>
      </p:grpSp>
      <p:sp>
        <p:nvSpPr>
          <p:cNvPr id="6" name="Footer Placeholder 5" hidden="1"/>
          <p:cNvSpPr>
            <a:spLocks noGrp="1"/>
          </p:cNvSpPr>
          <p:nvPr>
            <p:ph type="ftr" sz="quarter" idx="3"/>
          </p:nvPr>
        </p:nvSpPr>
        <p:spPr>
          <a:prstGeom prst="rect">
            <a:avLst/>
          </a:prstGeom>
        </p:spPr>
        <p:txBody>
          <a:bodyPr/>
          <a:lstStyle/>
          <a:p>
            <a:r>
              <a:rPr lang="en-US" smtClean="0">
                <a:latin typeface="Arial"/>
              </a:rPr>
              <a:t> </a:t>
            </a:r>
            <a:endParaRPr lang="en-US" dirty="0">
              <a:latin typeface="Arial"/>
            </a:endParaRPr>
          </a:p>
        </p:txBody>
      </p:sp>
      <p:sp>
        <p:nvSpPr>
          <p:cNvPr id="3" name="Title 2"/>
          <p:cNvSpPr>
            <a:spLocks noGrp="1"/>
          </p:cNvSpPr>
          <p:nvPr>
            <p:ph type="title"/>
          </p:nvPr>
        </p:nvSpPr>
        <p:spPr bwMode="gray">
          <a:xfrm>
            <a:off x="576072" y="520482"/>
            <a:ext cx="6880225" cy="646331"/>
          </a:xfrm>
        </p:spPr>
        <p:txBody>
          <a:bodyPr/>
          <a:lstStyle/>
          <a:p>
            <a:r>
              <a:rPr lang="en-US" sz="2400" dirty="0" smtClean="0">
                <a:latin typeface="Arial"/>
              </a:rPr>
              <a:t>Mexico: Mobile and Prepaid Program </a:t>
            </a:r>
            <a:br>
              <a:rPr lang="en-US" sz="2400" dirty="0" smtClean="0">
                <a:latin typeface="Arial"/>
              </a:rPr>
            </a:br>
            <a:r>
              <a:rPr lang="en-US" sz="1600" dirty="0" smtClean="0">
                <a:latin typeface="Arial"/>
              </a:rPr>
              <a:t>Financial inclusion solution for rural Mexicans</a:t>
            </a:r>
            <a:endParaRPr lang="en-US" sz="2400" dirty="0" smtClean="0">
              <a:latin typeface="Arial"/>
            </a:endParaRPr>
          </a:p>
        </p:txBody>
      </p:sp>
      <p:grpSp>
        <p:nvGrpSpPr>
          <p:cNvPr id="9" name="Group 8"/>
          <p:cNvGrpSpPr>
            <a:grpSpLocks noChangeAspect="1"/>
          </p:cNvGrpSpPr>
          <p:nvPr/>
        </p:nvGrpSpPr>
        <p:grpSpPr>
          <a:xfrm>
            <a:off x="6055291" y="4285909"/>
            <a:ext cx="2798064" cy="1720229"/>
            <a:chOff x="-2037976" y="2655277"/>
            <a:chExt cx="4965524" cy="3052768"/>
          </a:xfrm>
          <a:effectLst>
            <a:outerShdw blurRad="266700" dir="18900000" sy="23000" kx="-1200000" algn="bl" rotWithShape="0">
              <a:prstClr val="black">
                <a:alpha val="26000"/>
              </a:prstClr>
            </a:outerShdw>
          </a:effectLst>
          <a:scene3d>
            <a:camera prst="perspectiveHeroicExtremeLeftFacing">
              <a:rot lat="42000" lon="1212000" rev="21564000"/>
            </a:camera>
            <a:lightRig rig="threePt" dir="t"/>
          </a:scene3d>
        </p:grpSpPr>
        <p:pic>
          <p:nvPicPr>
            <p:cNvPr id="17415" name="Picture 3"/>
            <p:cNvPicPr>
              <a:picLocks noChangeAspect="1" noChangeArrowheads="1"/>
            </p:cNvPicPr>
            <p:nvPr/>
          </p:nvPicPr>
          <p:blipFill rotWithShape="1">
            <a:blip r:embed="rId4" cstate="print">
              <a:extLst>
                <a:ext uri="{BEBA8EAE-BF5A-486C-A8C5-ECC9F3942E4B}">
                  <a14:imgProps xmlns="" xmlns:a14="http://schemas.microsoft.com/office/drawing/2010/main">
                    <a14:imgLayer r:embed="rId5">
                      <a14:imgEffect>
                        <a14:saturation sat="300000"/>
                      </a14:imgEffect>
                    </a14:imgLayer>
                  </a14:imgProps>
                </a:ext>
                <a:ext uri="{28A0092B-C50C-407E-A947-70E740481C1C}">
                  <a14:useLocalDpi xmlns="" xmlns:a14="http://schemas.microsoft.com/office/drawing/2010/main" val="0"/>
                </a:ext>
              </a:extLst>
            </a:blip>
            <a:srcRect l="3778" t="5130" r="4550" b="5807"/>
            <a:stretch/>
          </p:blipFill>
          <p:spPr bwMode="gray">
            <a:xfrm>
              <a:off x="-2037976" y="2655277"/>
              <a:ext cx="4965524" cy="3052768"/>
            </a:xfrm>
            <a:prstGeom prst="roundRect">
              <a:avLst>
                <a:gd name="adj" fmla="val 6317"/>
              </a:avLst>
            </a:prstGeom>
            <a:effectLst/>
            <a:sp3d extrusionH="63500" prstMaterial="plastic">
              <a:bevelT w="12700" h="6350"/>
              <a:extrusionClr>
                <a:schemeClr val="tx1">
                  <a:lumMod val="75000"/>
                  <a:lumOff val="25000"/>
                </a:schemeClr>
              </a:extrusion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06867" y="4864961"/>
              <a:ext cx="1216023" cy="735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7413" name="Picture 6"/>
          <p:cNvPicPr>
            <a:picLocks noChangeAspect="1" noChangeArrowheads="1"/>
          </p:cNvPicPr>
          <p:nvPr/>
        </p:nvPicPr>
        <p:blipFill rotWithShape="1">
          <a:blip r:embed="rId7" cstate="print">
            <a:extLst>
              <a:ext uri="{BEBA8EAE-BF5A-486C-A8C5-ECC9F3942E4B}">
                <a14:imgProps xmlns="" xmlns:a14="http://schemas.microsoft.com/office/drawing/2010/main">
                  <a14:imgLayer r:embed="rId8">
                    <a14:imgEffect>
                      <a14:backgroundRemoval t="800" b="92400" l="31600" r="68400">
                        <a14:foregroundMark x1="59600" y1="47600" x2="38000" y2="47200"/>
                        <a14:foregroundMark x1="39200" y1="62800" x2="39200" y2="62800"/>
                        <a14:foregroundMark x1="52800" y1="69600" x2="52800" y2="69600"/>
                        <a14:foregroundMark x1="43600" y1="52800" x2="43600" y2="52800"/>
                      </a14:backgroundRemoval>
                    </a14:imgEffect>
                  </a14:imgLayer>
                </a14:imgProps>
              </a:ext>
              <a:ext uri="{28A0092B-C50C-407E-A947-70E740481C1C}">
                <a14:useLocalDpi xmlns="" xmlns:a14="http://schemas.microsoft.com/office/drawing/2010/main" val="0"/>
              </a:ext>
            </a:extLst>
          </a:blip>
          <a:srcRect t="1" b="4107"/>
          <a:stretch/>
        </p:blipFill>
        <p:spPr bwMode="gray">
          <a:xfrm rot="20700468">
            <a:off x="4697983" y="4155722"/>
            <a:ext cx="2368143" cy="2270880"/>
          </a:xfrm>
          <a:prstGeom prst="rect">
            <a:avLst/>
          </a:prstGeom>
          <a:noFill/>
          <a:ln>
            <a:noFill/>
          </a:ln>
          <a:effectLst>
            <a:glow rad="101600">
              <a:schemeClr val="bg1">
                <a:alpha val="6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pic>
      <p:sp>
        <p:nvSpPr>
          <p:cNvPr id="54" name="Rectangle 53"/>
          <p:cNvSpPr/>
          <p:nvPr/>
        </p:nvSpPr>
        <p:spPr>
          <a:xfrm>
            <a:off x="576072" y="3704810"/>
            <a:ext cx="4626336" cy="1421928"/>
          </a:xfrm>
          <a:prstGeom prst="rect">
            <a:avLst/>
          </a:prstGeom>
        </p:spPr>
        <p:txBody>
          <a:bodyPr wrap="square">
            <a:spAutoFit/>
          </a:bodyPr>
          <a:lstStyle/>
          <a:p>
            <a:pPr marL="225425" lvl="0" indent="-225425">
              <a:spcAft>
                <a:spcPct val="40000"/>
              </a:spcAft>
              <a:buSzPct val="95000"/>
              <a:buFont typeface="Arial" pitchFamily="34" charset="0"/>
              <a:buChar char="•"/>
              <a:defRPr/>
            </a:pPr>
            <a:r>
              <a:rPr lang="en-US" sz="1600" kern="0" dirty="0">
                <a:solidFill>
                  <a:srgbClr val="000000"/>
                </a:solidFill>
                <a:latin typeface="Arial"/>
              </a:rPr>
              <a:t>A mobile phone-based initiative allowing consumers to make payments, conduct person-to-person </a:t>
            </a:r>
            <a:r>
              <a:rPr lang="en-US" sz="1600" kern="0" dirty="0" smtClean="0">
                <a:solidFill>
                  <a:srgbClr val="000000"/>
                </a:solidFill>
                <a:latin typeface="Arial"/>
              </a:rPr>
              <a:t>transfers </a:t>
            </a:r>
            <a:r>
              <a:rPr lang="en-US" sz="1600" kern="0" dirty="0">
                <a:solidFill>
                  <a:srgbClr val="000000"/>
                </a:solidFill>
                <a:latin typeface="Arial"/>
              </a:rPr>
              <a:t>and make local calls</a:t>
            </a:r>
          </a:p>
          <a:p>
            <a:pPr marL="225425" lvl="0" indent="-225425">
              <a:spcAft>
                <a:spcPct val="40000"/>
              </a:spcAft>
              <a:buSzPct val="95000"/>
              <a:buFont typeface="Arial" pitchFamily="34" charset="0"/>
              <a:buChar char="•"/>
              <a:defRPr/>
            </a:pPr>
            <a:r>
              <a:rPr lang="en-US" sz="1600" kern="0" dirty="0">
                <a:solidFill>
                  <a:srgbClr val="000000"/>
                </a:solidFill>
                <a:latin typeface="Arial"/>
              </a:rPr>
              <a:t>Significant reduction of cash in-flows</a:t>
            </a:r>
          </a:p>
        </p:txBody>
      </p:sp>
      <p:sp>
        <p:nvSpPr>
          <p:cNvPr id="64" name="Rectangle 63"/>
          <p:cNvSpPr/>
          <p:nvPr/>
        </p:nvSpPr>
        <p:spPr>
          <a:xfrm>
            <a:off x="576071" y="2077737"/>
            <a:ext cx="4626336" cy="849976"/>
          </a:xfrm>
          <a:prstGeom prst="rect">
            <a:avLst/>
          </a:prstGeom>
        </p:spPr>
        <p:txBody>
          <a:bodyPr wrap="square">
            <a:spAutoFit/>
          </a:bodyPr>
          <a:lstStyle/>
          <a:p>
            <a:pPr lvl="0">
              <a:lnSpc>
                <a:spcPct val="105000"/>
              </a:lnSpc>
              <a:buSzPct val="95000"/>
              <a:defRPr/>
            </a:pPr>
            <a:r>
              <a:rPr lang="en-US" sz="1600" b="1" dirty="0">
                <a:solidFill>
                  <a:schemeClr val="accent1"/>
                </a:solidFill>
                <a:latin typeface="Arial"/>
              </a:rPr>
              <a:t>Support financial inclusion </a:t>
            </a:r>
            <a:r>
              <a:rPr lang="en-US" sz="1600" dirty="0">
                <a:latin typeface="Arial"/>
              </a:rPr>
              <a:t>by giving rural Mexicans an electronic payments </a:t>
            </a:r>
            <a:r>
              <a:rPr lang="en-US" sz="1600" dirty="0" smtClean="0">
                <a:latin typeface="Arial"/>
              </a:rPr>
              <a:t>solution</a:t>
            </a:r>
          </a:p>
          <a:p>
            <a:pPr lvl="0">
              <a:lnSpc>
                <a:spcPct val="105000"/>
              </a:lnSpc>
              <a:buSzPct val="95000"/>
              <a:defRPr/>
            </a:pPr>
            <a:endParaRPr lang="en-US" sz="1600" dirty="0">
              <a:latin typeface="Arial"/>
            </a:endParaRPr>
          </a:p>
        </p:txBody>
      </p:sp>
      <p:sp>
        <p:nvSpPr>
          <p:cNvPr id="65" name="Rectangle 64"/>
          <p:cNvSpPr/>
          <p:nvPr/>
        </p:nvSpPr>
        <p:spPr>
          <a:xfrm>
            <a:off x="576072" y="2718416"/>
            <a:ext cx="4626335" cy="1175706"/>
          </a:xfrm>
          <a:prstGeom prst="rect">
            <a:avLst/>
          </a:prstGeom>
        </p:spPr>
        <p:txBody>
          <a:bodyPr wrap="square">
            <a:spAutoFit/>
          </a:bodyPr>
          <a:lstStyle/>
          <a:p>
            <a:pPr lvl="0">
              <a:spcAft>
                <a:spcPct val="40000"/>
              </a:spcAft>
              <a:buSzPct val="95000"/>
              <a:defRPr/>
            </a:pPr>
            <a:r>
              <a:rPr lang="en-US" sz="1600" b="1" dirty="0" smtClean="0">
                <a:solidFill>
                  <a:schemeClr val="accent1"/>
                </a:solidFill>
                <a:latin typeface="Arial"/>
              </a:rPr>
              <a:t>A </a:t>
            </a:r>
            <a:r>
              <a:rPr lang="en-US" sz="1600" b="1" dirty="0">
                <a:solidFill>
                  <a:schemeClr val="accent1"/>
                </a:solidFill>
                <a:latin typeface="Arial"/>
              </a:rPr>
              <a:t>successful private-public partnership </a:t>
            </a:r>
            <a:r>
              <a:rPr lang="en-US" sz="1600" kern="0" dirty="0">
                <a:solidFill>
                  <a:srgbClr val="000000"/>
                </a:solidFill>
                <a:latin typeface="Arial"/>
              </a:rPr>
              <a:t>connecting consumers in a remote village to an electronic and mobile payments </a:t>
            </a:r>
            <a:r>
              <a:rPr lang="en-US" sz="1600" kern="0" dirty="0" smtClean="0">
                <a:solidFill>
                  <a:srgbClr val="000000"/>
                </a:solidFill>
                <a:latin typeface="Arial"/>
              </a:rPr>
              <a:t>ecosystem</a:t>
            </a:r>
          </a:p>
          <a:p>
            <a:pPr lvl="0">
              <a:spcAft>
                <a:spcPct val="40000"/>
              </a:spcAft>
              <a:buSzPct val="95000"/>
              <a:defRPr/>
            </a:pPr>
            <a:endParaRPr lang="en-US" sz="1600" kern="0" dirty="0">
              <a:solidFill>
                <a:srgbClr val="000000"/>
              </a:solidFill>
              <a:latin typeface="Arial"/>
            </a:endParaRPr>
          </a:p>
        </p:txBody>
      </p:sp>
      <p:pic>
        <p:nvPicPr>
          <p:cNvPr id="16" name="Picture 17" descr="Icons_Mobile"/>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317" y="7484"/>
            <a:ext cx="45721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7" name="Group 16"/>
          <p:cNvGrpSpPr/>
          <p:nvPr/>
        </p:nvGrpSpPr>
        <p:grpSpPr>
          <a:xfrm>
            <a:off x="497522" y="68084"/>
            <a:ext cx="457200" cy="457200"/>
            <a:chOff x="3373811" y="417242"/>
            <a:chExt cx="457200" cy="455865"/>
          </a:xfrm>
        </p:grpSpPr>
        <p:sp>
          <p:nvSpPr>
            <p:cNvPr id="18" name="_s1033"/>
            <p:cNvSpPr>
              <a:spLocks noChangeAspect="1" noChangeArrowheads="1"/>
            </p:cNvSpPr>
            <p:nvPr/>
          </p:nvSpPr>
          <p:spPr bwMode="gray">
            <a:xfrm>
              <a:off x="3373811" y="417242"/>
              <a:ext cx="457200" cy="455865"/>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2700000" scaled="1"/>
              <a:tileRect/>
            </a:gradFill>
            <a:ln w="63500">
              <a:solidFill>
                <a:schemeClr val="bg1">
                  <a:lumMod val="85000"/>
                </a:schemeClr>
              </a:solidFill>
              <a:round/>
              <a:headEnd/>
              <a:tailEnd/>
            </a:ln>
          </p:spPr>
          <p:txBody>
            <a:bodyPr wrap="none" anchor="ctr"/>
            <a:lstStyle/>
            <a:p>
              <a:pPr algn="ctr">
                <a:defRPr/>
              </a:pPr>
              <a:endParaRPr lang="en-US" sz="1200" b="1" dirty="0">
                <a:solidFill>
                  <a:srgbClr val="000000"/>
                </a:solidFill>
                <a:latin typeface="Arial"/>
                <a:cs typeface="Arial" pitchFamily="34" charset="0"/>
              </a:endParaRPr>
            </a:p>
          </p:txBody>
        </p:sp>
        <p:pic>
          <p:nvPicPr>
            <p:cNvPr id="19" name="Picture 47"/>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462584" y="556077"/>
              <a:ext cx="283464" cy="178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7020868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 xmlns:p14="http://schemas.microsoft.com/office/powerpoint/2010/main" val="2231776565"/>
              </p:ext>
            </p:extLst>
          </p:nvPr>
        </p:nvGraphicFramePr>
        <p:xfrm>
          <a:off x="1588" y="1588"/>
          <a:ext cx="1587" cy="1587"/>
        </p:xfrm>
        <a:graphic>
          <a:graphicData uri="http://schemas.openxmlformats.org/presentationml/2006/ole">
            <p:oleObj spid="_x0000_s2060" name="think-cell Slide" r:id="rId5" imgW="360" imgH="360" progId="">
              <p:embed/>
            </p:oleObj>
          </a:graphicData>
        </a:graphic>
      </p:graphicFrame>
      <p:sp>
        <p:nvSpPr>
          <p:cNvPr id="11" name="Title 10"/>
          <p:cNvSpPr>
            <a:spLocks noGrp="1"/>
          </p:cNvSpPr>
          <p:nvPr>
            <p:ph type="title"/>
            <p:custDataLst>
              <p:tags r:id="rId2"/>
            </p:custDataLst>
          </p:nvPr>
        </p:nvSpPr>
        <p:spPr>
          <a:xfrm>
            <a:off x="576072" y="481707"/>
            <a:ext cx="6880225" cy="701731"/>
          </a:xfrm>
        </p:spPr>
        <p:txBody>
          <a:bodyPr/>
          <a:lstStyle/>
          <a:p>
            <a:r>
              <a:rPr lang="en-US" kern="1200" dirty="0" smtClean="0">
                <a:latin typeface="Arial"/>
              </a:rPr>
              <a:t>Turkey: Mobile Payments and NFC</a:t>
            </a:r>
            <a:br>
              <a:rPr lang="en-US" kern="1200" dirty="0" smtClean="0">
                <a:latin typeface="Arial"/>
              </a:rPr>
            </a:br>
            <a:r>
              <a:rPr lang="en-US" sz="1800" kern="1200" dirty="0" smtClean="0">
                <a:latin typeface="Arial"/>
              </a:rPr>
              <a:t>A Well Developed Payments Ecosystem</a:t>
            </a:r>
            <a:endParaRPr lang="en-US" sz="1800" kern="1200" dirty="0">
              <a:latin typeface="Arial"/>
            </a:endParaRPr>
          </a:p>
        </p:txBody>
      </p:sp>
      <p:sp>
        <p:nvSpPr>
          <p:cNvPr id="28" name="Slide Number Placeholder 27"/>
          <p:cNvSpPr>
            <a:spLocks noGrp="1"/>
          </p:cNvSpPr>
          <p:nvPr>
            <p:ph type="sldNum" sz="quarter" idx="4294967295"/>
          </p:nvPr>
        </p:nvSpPr>
        <p:spPr>
          <a:xfrm>
            <a:off x="7635875" y="6621463"/>
            <a:ext cx="1277938" cy="161925"/>
          </a:xfrm>
          <a:prstGeom prst="rect">
            <a:avLst/>
          </a:prstGeom>
        </p:spPr>
        <p:txBody>
          <a:bodyPr/>
          <a:lstStyle/>
          <a:p>
            <a:r>
              <a:rPr lang="en-US" dirty="0" smtClean="0">
                <a:latin typeface="Arial"/>
              </a:rPr>
              <a:t>Page </a:t>
            </a:r>
            <a:fld id="{5698A34F-157D-4FC3-B6AE-341A8B909DED}" type="slidenum">
              <a:rPr lang="en-US" smtClean="0">
                <a:latin typeface="Arial"/>
              </a:rPr>
              <a:pPr/>
              <a:t>14</a:t>
            </a:fld>
            <a:endParaRPr lang="en-US" dirty="0">
              <a:latin typeface="Arial"/>
            </a:endParaRPr>
          </a:p>
        </p:txBody>
      </p:sp>
      <p:sp>
        <p:nvSpPr>
          <p:cNvPr id="33" name="TextBox 32"/>
          <p:cNvSpPr txBox="1"/>
          <p:nvPr/>
        </p:nvSpPr>
        <p:spPr bwMode="gray">
          <a:xfrm>
            <a:off x="4435173" y="1391242"/>
            <a:ext cx="4708827" cy="4978286"/>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square" tIns="182880" rIns="1005840" bIns="182880" rtlCol="0">
            <a:spAutoFit/>
          </a:bodyPr>
          <a:lstStyle/>
          <a:p>
            <a:pPr>
              <a:spcBef>
                <a:spcPts val="1200"/>
              </a:spcBef>
              <a:spcAft>
                <a:spcPts val="1200"/>
              </a:spcAft>
              <a:buClr>
                <a:schemeClr val="accent1"/>
              </a:buClr>
            </a:pPr>
            <a:r>
              <a:rPr lang="en-US" sz="1600" b="1" dirty="0" smtClean="0">
                <a:solidFill>
                  <a:schemeClr val="accent1"/>
                </a:solidFill>
                <a:latin typeface="Arial"/>
              </a:rPr>
              <a:t>Provides an array of financial transactions to both the banked and unbanked subscribers</a:t>
            </a:r>
          </a:p>
          <a:p>
            <a:pPr marL="225425" indent="-225425">
              <a:spcAft>
                <a:spcPts val="700"/>
              </a:spcAft>
              <a:buClr>
                <a:schemeClr val="accent1"/>
              </a:buClr>
              <a:buSzPct val="95000"/>
              <a:buFont typeface="Arial" pitchFamily="34" charset="0"/>
              <a:buChar char="•"/>
              <a:defRPr/>
            </a:pPr>
            <a:r>
              <a:rPr lang="en-US" sz="1600" kern="0" dirty="0">
                <a:solidFill>
                  <a:srgbClr val="000000"/>
                </a:solidFill>
                <a:latin typeface="Arial"/>
              </a:rPr>
              <a:t>Cash in points at all Turkcell agents</a:t>
            </a:r>
          </a:p>
          <a:p>
            <a:pPr marL="225425" indent="-225425">
              <a:spcAft>
                <a:spcPts val="700"/>
              </a:spcAft>
              <a:buClr>
                <a:schemeClr val="accent1"/>
              </a:buClr>
              <a:buSzPct val="95000"/>
              <a:buFont typeface="Arial" pitchFamily="34" charset="0"/>
              <a:buChar char="•"/>
              <a:defRPr/>
            </a:pPr>
            <a:r>
              <a:rPr lang="en-US" sz="1600" kern="0" dirty="0" smtClean="0">
                <a:solidFill>
                  <a:srgbClr val="000000"/>
                </a:solidFill>
                <a:latin typeface="Arial"/>
              </a:rPr>
              <a:t>Using the mobile, </a:t>
            </a:r>
            <a:r>
              <a:rPr lang="en-US" sz="1600" kern="0" dirty="0">
                <a:solidFill>
                  <a:srgbClr val="000000"/>
                </a:solidFill>
                <a:latin typeface="Arial"/>
              </a:rPr>
              <a:t>subscribers can make purchases, transfer money, pay bills, purchase mobile airtime, get cash from ATMs, and keep track of their balances and activities</a:t>
            </a:r>
          </a:p>
          <a:p>
            <a:pPr marL="225425" indent="-225425">
              <a:spcAft>
                <a:spcPts val="700"/>
              </a:spcAft>
              <a:buClr>
                <a:schemeClr val="accent1"/>
              </a:buClr>
              <a:buSzPct val="95000"/>
              <a:buFont typeface="Arial" pitchFamily="34" charset="0"/>
              <a:buChar char="•"/>
              <a:defRPr/>
            </a:pPr>
            <a:r>
              <a:rPr lang="en-US" sz="1600" kern="0" dirty="0" smtClean="0">
                <a:solidFill>
                  <a:srgbClr val="000000"/>
                </a:solidFill>
                <a:latin typeface="Arial"/>
              </a:rPr>
              <a:t>Subscribers who have Near </a:t>
            </a:r>
            <a:r>
              <a:rPr lang="en-US" sz="1600" kern="0" dirty="0">
                <a:solidFill>
                  <a:srgbClr val="000000"/>
                </a:solidFill>
                <a:latin typeface="Arial"/>
              </a:rPr>
              <a:t>Field </a:t>
            </a:r>
            <a:r>
              <a:rPr lang="en-US" sz="1600" kern="0" dirty="0" smtClean="0">
                <a:solidFill>
                  <a:srgbClr val="000000"/>
                </a:solidFill>
                <a:latin typeface="Arial"/>
              </a:rPr>
              <a:t>Communication </a:t>
            </a:r>
            <a:r>
              <a:rPr lang="en-US" sz="1600" kern="0" dirty="0">
                <a:solidFill>
                  <a:srgbClr val="000000"/>
                </a:solidFill>
                <a:latin typeface="Arial"/>
              </a:rPr>
              <a:t>(NFC) </a:t>
            </a:r>
            <a:r>
              <a:rPr lang="en-US" sz="1600" kern="0" dirty="0" smtClean="0">
                <a:solidFill>
                  <a:srgbClr val="000000"/>
                </a:solidFill>
                <a:latin typeface="Arial"/>
              </a:rPr>
              <a:t>enabled phones can perform tap and go transactions </a:t>
            </a:r>
          </a:p>
          <a:p>
            <a:pPr marL="225425" indent="-225425">
              <a:spcAft>
                <a:spcPts val="700"/>
              </a:spcAft>
              <a:buClr>
                <a:schemeClr val="accent1"/>
              </a:buClr>
              <a:buSzPct val="95000"/>
              <a:buFont typeface="Arial" pitchFamily="34" charset="0"/>
              <a:buChar char="•"/>
              <a:defRPr/>
            </a:pPr>
            <a:r>
              <a:rPr lang="en-US" sz="1600" kern="0" dirty="0" smtClean="0">
                <a:solidFill>
                  <a:srgbClr val="000000"/>
                </a:solidFill>
                <a:latin typeface="Arial"/>
              </a:rPr>
              <a:t>350,000 </a:t>
            </a:r>
            <a:r>
              <a:rPr lang="en-US" sz="1600" kern="0" dirty="0">
                <a:solidFill>
                  <a:srgbClr val="000000"/>
                </a:solidFill>
                <a:latin typeface="Arial"/>
              </a:rPr>
              <a:t>pre-paid cards were sold in the first six months since the launch of Mobile Money Services in June 2011</a:t>
            </a:r>
          </a:p>
        </p:txBody>
      </p:sp>
      <p:pic>
        <p:nvPicPr>
          <p:cNvPr id="1031" name="Picture 7"/>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21931" t="14091" r="10841"/>
          <a:stretch/>
        </p:blipFill>
        <p:spPr bwMode="auto">
          <a:xfrm>
            <a:off x="-1" y="1296988"/>
            <a:ext cx="4204987" cy="3005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9" name="Picture 12" descr="http://1.bp.blogspot.com/-WCSICoDfl0k/Tjbq9wg3f1I/AAAAAAAAABw/RLrrZMELlp8/s1600/yeni-hizmet-cep-t-paracard.jp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6827" t="2359" r="6311" b="2627"/>
          <a:stretch/>
        </p:blipFill>
        <p:spPr bwMode="auto">
          <a:xfrm>
            <a:off x="1795400" y="3664426"/>
            <a:ext cx="2336604" cy="1440000"/>
          </a:xfrm>
          <a:prstGeom prst="rect">
            <a:avLst/>
          </a:prstGeom>
          <a:noFill/>
          <a:extLst>
            <a:ext uri="{909E8E84-426E-40DD-AFC4-6F175D3DCCD1}">
              <a14:hiddenFill xmlns="" xmlns:a14="http://schemas.microsoft.com/office/drawing/2010/main">
                <a:solidFill>
                  <a:srgbClr val="FFFFFF"/>
                </a:solidFill>
              </a14:hiddenFill>
            </a:ext>
          </a:extLst>
        </p:spPr>
      </p:pic>
      <p:pic>
        <p:nvPicPr>
          <p:cNvPr id="51" name="Picture 5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997229" y="4852210"/>
            <a:ext cx="2210525" cy="1440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2" name="Picture 6" descr="http://netobzor.org/images/stories/stati/turkcell-logo-259x186.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 y="3135772"/>
            <a:ext cx="1738716" cy="1248654"/>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17" descr="Icons_Mobile"/>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317" y="7484"/>
            <a:ext cx="45721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4" name="Group 13"/>
          <p:cNvGrpSpPr/>
          <p:nvPr/>
        </p:nvGrpSpPr>
        <p:grpSpPr>
          <a:xfrm>
            <a:off x="487997" y="49033"/>
            <a:ext cx="457200" cy="455865"/>
            <a:chOff x="3373811" y="417242"/>
            <a:chExt cx="457200" cy="455865"/>
          </a:xfrm>
        </p:grpSpPr>
        <p:sp>
          <p:nvSpPr>
            <p:cNvPr id="15" name="_s1033"/>
            <p:cNvSpPr>
              <a:spLocks noChangeAspect="1" noChangeArrowheads="1"/>
            </p:cNvSpPr>
            <p:nvPr/>
          </p:nvSpPr>
          <p:spPr bwMode="gray">
            <a:xfrm>
              <a:off x="3373811" y="417242"/>
              <a:ext cx="457200" cy="455865"/>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2700000" scaled="1"/>
              <a:tileRect/>
            </a:gradFill>
            <a:ln w="63500">
              <a:solidFill>
                <a:schemeClr val="bg1">
                  <a:lumMod val="85000"/>
                </a:schemeClr>
              </a:solidFill>
              <a:round/>
              <a:headEnd/>
              <a:tailEnd/>
            </a:ln>
          </p:spPr>
          <p:txBody>
            <a:bodyPr wrap="none" anchor="ctr"/>
            <a:lstStyle/>
            <a:p>
              <a:pPr algn="ctr">
                <a:defRPr/>
              </a:pPr>
              <a:endParaRPr lang="en-US" sz="1200" b="1" dirty="0">
                <a:solidFill>
                  <a:srgbClr val="000000"/>
                </a:solidFill>
                <a:latin typeface="Arial"/>
                <a:cs typeface="Arial" pitchFamily="34" charset="0"/>
              </a:endParaRPr>
            </a:p>
          </p:txBody>
        </p:sp>
        <p:pic>
          <p:nvPicPr>
            <p:cNvPr id="16" name="Picture 47"/>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472109" y="556077"/>
              <a:ext cx="283464" cy="178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3490188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249"/>
                                          </p:stCondLst>
                                        </p:cTn>
                                        <p:tgtEl>
                                          <p:spTgt spid="5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animEffect transition="in" filter="fade">
                                      <p:cBhvr>
                                        <p:cTn id="9" dur="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C_MA_PPT_JPG21.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57200" y="2023169"/>
            <a:ext cx="4541836" cy="3539431"/>
          </a:xfrm>
          <a:prstGeom prst="rect">
            <a:avLst/>
          </a:prstGeom>
          <a:noFill/>
        </p:spPr>
        <p:txBody>
          <a:bodyPr wrap="square" rtlCol="0">
            <a:spAutoFit/>
          </a:bodyPr>
          <a:lstStyle/>
          <a:p>
            <a:pPr algn="ctr"/>
            <a:r>
              <a:rPr lang="en-US" sz="2400" dirty="0" smtClean="0">
                <a:solidFill>
                  <a:srgbClr val="3C3C3B"/>
                </a:solidFill>
                <a:latin typeface="Arial"/>
                <a:cs typeface="Arial"/>
              </a:rPr>
              <a:t>Innovation and technology can </a:t>
            </a:r>
            <a:r>
              <a:rPr lang="en-US" sz="3600" dirty="0" smtClean="0">
                <a:solidFill>
                  <a:srgbClr val="CC0000"/>
                </a:solidFill>
                <a:latin typeface="Arial"/>
                <a:cs typeface="Arial"/>
              </a:rPr>
              <a:t/>
            </a:r>
            <a:br>
              <a:rPr lang="en-US" sz="3600" dirty="0" smtClean="0">
                <a:solidFill>
                  <a:srgbClr val="CC0000"/>
                </a:solidFill>
                <a:latin typeface="Arial"/>
                <a:cs typeface="Arial"/>
              </a:rPr>
            </a:br>
            <a:r>
              <a:rPr lang="en-US" sz="3600" b="1" dirty="0" smtClean="0">
                <a:solidFill>
                  <a:srgbClr val="CC0000"/>
                </a:solidFill>
                <a:latin typeface="Arial"/>
                <a:cs typeface="Arial"/>
              </a:rPr>
              <a:t>DELIVER ON </a:t>
            </a:r>
            <a:br>
              <a:rPr lang="en-US" sz="3600" b="1" dirty="0" smtClean="0">
                <a:solidFill>
                  <a:srgbClr val="CC0000"/>
                </a:solidFill>
                <a:latin typeface="Arial"/>
                <a:cs typeface="Arial"/>
              </a:rPr>
            </a:br>
            <a:r>
              <a:rPr lang="en-US" sz="3600" b="1" dirty="0" smtClean="0">
                <a:solidFill>
                  <a:srgbClr val="CC0000"/>
                </a:solidFill>
                <a:latin typeface="Arial"/>
                <a:cs typeface="Arial"/>
              </a:rPr>
              <a:t>THE PROMISE</a:t>
            </a:r>
            <a:r>
              <a:rPr lang="en-US" sz="2800" b="1" dirty="0" smtClean="0">
                <a:solidFill>
                  <a:srgbClr val="CC0000"/>
                </a:solidFill>
                <a:latin typeface="Arial"/>
                <a:cs typeface="Arial"/>
              </a:rPr>
              <a:t/>
            </a:r>
            <a:br>
              <a:rPr lang="en-US" sz="2800" b="1" dirty="0" smtClean="0">
                <a:solidFill>
                  <a:srgbClr val="CC0000"/>
                </a:solidFill>
                <a:latin typeface="Arial"/>
                <a:cs typeface="Arial"/>
              </a:rPr>
            </a:br>
            <a:r>
              <a:rPr lang="en-US" sz="2400" dirty="0">
                <a:solidFill>
                  <a:srgbClr val="3C3C3B"/>
                </a:solidFill>
                <a:latin typeface="Arial"/>
                <a:cs typeface="Arial"/>
              </a:rPr>
              <a:t>of greater financial empowerment for everyone</a:t>
            </a:r>
          </a:p>
          <a:p>
            <a:pPr algn="ctr"/>
            <a:endParaRPr lang="en-US" sz="2400" dirty="0" smtClean="0">
              <a:solidFill>
                <a:srgbClr val="3C3C3B"/>
              </a:solidFill>
              <a:latin typeface="Arial"/>
              <a:cs typeface="Arial"/>
            </a:endParaRPr>
          </a:p>
          <a:p>
            <a:pPr algn="ctr"/>
            <a:r>
              <a:rPr lang="en-US" sz="2800" b="1" dirty="0" smtClean="0">
                <a:solidFill>
                  <a:srgbClr val="CC0000"/>
                </a:solidFill>
                <a:latin typeface="Arial"/>
                <a:cs typeface="Arial"/>
              </a:rPr>
              <a:t/>
            </a:r>
            <a:br>
              <a:rPr lang="en-US" sz="2800" b="1" dirty="0" smtClean="0">
                <a:solidFill>
                  <a:srgbClr val="CC0000"/>
                </a:solidFill>
                <a:latin typeface="Arial"/>
                <a:cs typeface="Arial"/>
              </a:rPr>
            </a:br>
            <a:endParaRPr lang="en-US" sz="2800" b="1" dirty="0">
              <a:solidFill>
                <a:srgbClr val="CC0000"/>
              </a:solidFill>
              <a:latin typeface="Arial"/>
              <a:cs typeface="Arial"/>
            </a:endParaRPr>
          </a:p>
        </p:txBody>
      </p:sp>
      <p:cxnSp>
        <p:nvCxnSpPr>
          <p:cNvPr id="3" name="Straight Connector 2"/>
          <p:cNvCxnSpPr/>
          <p:nvPr/>
        </p:nvCxnSpPr>
        <p:spPr bwMode="gray">
          <a:xfrm flipH="1">
            <a:off x="731836" y="1870769"/>
            <a:ext cx="3962400" cy="0"/>
          </a:xfrm>
          <a:prstGeom prst="line">
            <a:avLst/>
          </a:prstGeom>
          <a:solidFill>
            <a:schemeClr val="accent1"/>
          </a:solidFill>
          <a:ln w="63500" cap="rnd" cmpd="sng" algn="ctr">
            <a:solidFill>
              <a:srgbClr val="FF9900"/>
            </a:solidFill>
            <a:prstDash val="sysDot"/>
            <a:round/>
            <a:headEnd type="none" w="med" len="med"/>
            <a:tailEnd type="none" w="med" len="med"/>
          </a:ln>
          <a:effectLst/>
        </p:spPr>
      </p:cxnSp>
      <p:cxnSp>
        <p:nvCxnSpPr>
          <p:cNvPr id="7" name="Straight Connector 6"/>
          <p:cNvCxnSpPr/>
          <p:nvPr/>
        </p:nvCxnSpPr>
        <p:spPr bwMode="gray">
          <a:xfrm flipH="1">
            <a:off x="731836" y="4537769"/>
            <a:ext cx="3962400" cy="0"/>
          </a:xfrm>
          <a:prstGeom prst="line">
            <a:avLst/>
          </a:prstGeom>
          <a:solidFill>
            <a:schemeClr val="accent1"/>
          </a:solidFill>
          <a:ln w="63500" cap="rnd" cmpd="sng" algn="ctr">
            <a:solidFill>
              <a:srgbClr val="FF9900"/>
            </a:solidFill>
            <a:prstDash val="sysDot"/>
            <a:round/>
            <a:headEnd type="none" w="med" len="med"/>
            <a:tailEnd type="none" w="med" len="med"/>
          </a:ln>
          <a:effectLst/>
        </p:spPr>
      </p:cxnSp>
    </p:spTree>
    <p:extLst>
      <p:ext uri="{BB962C8B-B14F-4D97-AF65-F5344CB8AC3E}">
        <p14:creationId xmlns="" xmlns:p14="http://schemas.microsoft.com/office/powerpoint/2010/main" val="310405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06306" y="2821204"/>
            <a:ext cx="5604946" cy="2391424"/>
          </a:xfrm>
        </p:spPr>
        <p:txBody>
          <a:bodyPr/>
          <a:lstStyle/>
          <a:p>
            <a:r>
              <a:rPr lang="en-US" sz="3200" dirty="0" smtClean="0">
                <a:solidFill>
                  <a:schemeClr val="accent1">
                    <a:lumMod val="75000"/>
                  </a:schemeClr>
                </a:solidFill>
                <a:latin typeface="Arial"/>
              </a:rPr>
              <a:t>Role of Technology and Innovation in Promoting Financial Inclusion </a:t>
            </a:r>
            <a:br>
              <a:rPr lang="en-US" sz="3200" dirty="0" smtClean="0">
                <a:solidFill>
                  <a:schemeClr val="accent1">
                    <a:lumMod val="75000"/>
                  </a:schemeClr>
                </a:solidFill>
                <a:latin typeface="Arial"/>
              </a:rPr>
            </a:br>
            <a:r>
              <a:rPr lang="en-US" sz="3200" dirty="0" smtClean="0">
                <a:solidFill>
                  <a:schemeClr val="accent1">
                    <a:lumMod val="75000"/>
                  </a:schemeClr>
                </a:solidFill>
                <a:latin typeface="Arial"/>
              </a:rPr>
              <a:t/>
            </a:r>
            <a:br>
              <a:rPr lang="en-US" sz="3200" dirty="0" smtClean="0">
                <a:solidFill>
                  <a:schemeClr val="accent1">
                    <a:lumMod val="75000"/>
                  </a:schemeClr>
                </a:solidFill>
                <a:latin typeface="Arial"/>
              </a:rPr>
            </a:br>
            <a:r>
              <a:rPr lang="en-US" sz="2000" dirty="0" smtClean="0">
                <a:solidFill>
                  <a:schemeClr val="accent1">
                    <a:lumMod val="75000"/>
                  </a:schemeClr>
                </a:solidFill>
                <a:latin typeface="Arial"/>
              </a:rPr>
              <a:t>AFI Global Policy Forum</a:t>
            </a:r>
            <a:r>
              <a:rPr lang="en-US" sz="3200" dirty="0" smtClean="0">
                <a:solidFill>
                  <a:schemeClr val="accent1">
                    <a:lumMod val="75000"/>
                  </a:schemeClr>
                </a:solidFill>
                <a:latin typeface="Arial"/>
              </a:rPr>
              <a:t/>
            </a:r>
            <a:br>
              <a:rPr lang="en-US" sz="3200" dirty="0" smtClean="0">
                <a:solidFill>
                  <a:schemeClr val="accent1">
                    <a:lumMod val="75000"/>
                  </a:schemeClr>
                </a:solidFill>
                <a:latin typeface="Arial"/>
              </a:rPr>
            </a:br>
            <a:r>
              <a:rPr lang="en-US" sz="1800" dirty="0" smtClean="0">
                <a:solidFill>
                  <a:schemeClr val="accent1">
                    <a:lumMod val="75000"/>
                  </a:schemeClr>
                </a:solidFill>
                <a:latin typeface="Arial"/>
              </a:rPr>
              <a:t>September 11, 2013</a:t>
            </a:r>
            <a:endParaRPr lang="en-US" sz="1600" dirty="0">
              <a:solidFill>
                <a:schemeClr val="accent1">
                  <a:lumMod val="75000"/>
                </a:schemeClr>
              </a:solidFill>
              <a:latin typeface="Arial"/>
            </a:endParaRPr>
          </a:p>
        </p:txBody>
      </p:sp>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711252" y="1720486"/>
            <a:ext cx="3236127" cy="3778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SlideNameDept"/>
          <p:cNvSpPr txBox="1">
            <a:spLocks noChangeArrowheads="1"/>
          </p:cNvSpPr>
          <p:nvPr/>
        </p:nvSpPr>
        <p:spPr bwMode="black">
          <a:xfrm>
            <a:off x="397941" y="940600"/>
            <a:ext cx="2855897" cy="523220"/>
          </a:xfrm>
          <a:prstGeom prst="rect">
            <a:avLst/>
          </a:prstGeom>
          <a:noFill/>
          <a:ln w="9525">
            <a:noFill/>
            <a:miter lim="800000"/>
            <a:headEnd/>
            <a:tailEnd/>
          </a:ln>
          <a:effectLst/>
        </p:spPr>
        <p:txBody>
          <a:bodyPr wrap="square" rIns="0" anchor="b">
            <a:spAutoFit/>
          </a:bodyPr>
          <a:lstStyle/>
          <a:p>
            <a:r>
              <a:rPr lang="en-US" sz="1400" dirty="0" err="1">
                <a:latin typeface="Arial"/>
              </a:rPr>
              <a:t>Omokehinde</a:t>
            </a:r>
            <a:r>
              <a:rPr lang="en-US" sz="1400" dirty="0">
                <a:latin typeface="Arial"/>
              </a:rPr>
              <a:t> </a:t>
            </a:r>
            <a:r>
              <a:rPr lang="en-US" sz="1400" dirty="0" err="1" smtClean="0">
                <a:latin typeface="Arial"/>
              </a:rPr>
              <a:t>Ojomuyide</a:t>
            </a:r>
            <a:r>
              <a:rPr lang="en-US" sz="1400" dirty="0">
                <a:latin typeface="Arial"/>
              </a:rPr>
              <a:t> </a:t>
            </a:r>
            <a:r>
              <a:rPr lang="en-US" sz="1400" dirty="0" smtClean="0">
                <a:latin typeface="Arial"/>
              </a:rPr>
              <a:t>MasterCard Worldwide</a:t>
            </a:r>
            <a:endParaRPr lang="en-US" sz="1400" dirty="0">
              <a:latin typeface="Arial"/>
            </a:endParaRPr>
          </a:p>
        </p:txBody>
      </p:sp>
    </p:spTree>
    <p:custDataLst>
      <p:tags r:id="rId1"/>
    </p:custDataLst>
    <p:extLst>
      <p:ext uri="{BB962C8B-B14F-4D97-AF65-F5344CB8AC3E}">
        <p14:creationId xmlns="" xmlns:p14="http://schemas.microsoft.com/office/powerpoint/2010/main" val="34435598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86986" y="2029122"/>
            <a:ext cx="4541836" cy="2923878"/>
          </a:xfrm>
          <a:prstGeom prst="rect">
            <a:avLst/>
          </a:prstGeom>
          <a:noFill/>
        </p:spPr>
        <p:txBody>
          <a:bodyPr wrap="square" rtlCol="0">
            <a:spAutoFit/>
          </a:bodyPr>
          <a:lstStyle/>
          <a:p>
            <a:pPr algn="ctr"/>
            <a:r>
              <a:rPr lang="en-US" sz="2400" dirty="0" smtClean="0">
                <a:solidFill>
                  <a:srgbClr val="3C3C3B"/>
                </a:solidFill>
                <a:latin typeface="Arial"/>
                <a:cs typeface="Arial"/>
              </a:rPr>
              <a:t>Electronic payments drive</a:t>
            </a:r>
          </a:p>
          <a:p>
            <a:pPr algn="ctr"/>
            <a:r>
              <a:rPr lang="en-US" sz="4000" b="1" dirty="0" smtClean="0">
                <a:solidFill>
                  <a:srgbClr val="CC0000"/>
                </a:solidFill>
                <a:latin typeface="Arial"/>
                <a:cs typeface="Arial"/>
              </a:rPr>
              <a:t>ECONOMIC EMPOWERMENT</a:t>
            </a:r>
            <a:endParaRPr lang="en-US" sz="4000" dirty="0">
              <a:solidFill>
                <a:srgbClr val="3C3C3B"/>
              </a:solidFill>
              <a:latin typeface="Arial"/>
              <a:cs typeface="Arial"/>
            </a:endParaRPr>
          </a:p>
          <a:p>
            <a:pPr algn="ctr"/>
            <a:endParaRPr lang="en-US" sz="2400" dirty="0">
              <a:solidFill>
                <a:srgbClr val="3C3C3B"/>
              </a:solidFill>
              <a:latin typeface="Arial"/>
              <a:cs typeface="Arial"/>
            </a:endParaRPr>
          </a:p>
          <a:p>
            <a:pPr algn="ctr"/>
            <a:r>
              <a:rPr lang="en-US" sz="2800" b="1" dirty="0" smtClean="0">
                <a:solidFill>
                  <a:srgbClr val="CC0000"/>
                </a:solidFill>
                <a:latin typeface="Arial"/>
                <a:cs typeface="Arial"/>
              </a:rPr>
              <a:t/>
            </a:r>
            <a:br>
              <a:rPr lang="en-US" sz="2800" b="1" dirty="0" smtClean="0">
                <a:solidFill>
                  <a:srgbClr val="CC0000"/>
                </a:solidFill>
                <a:latin typeface="Arial"/>
                <a:cs typeface="Arial"/>
              </a:rPr>
            </a:br>
            <a:endParaRPr lang="en-US" sz="2800" b="1" dirty="0">
              <a:solidFill>
                <a:srgbClr val="CC0000"/>
              </a:solidFill>
              <a:latin typeface="Arial"/>
              <a:cs typeface="Arial"/>
            </a:endParaRPr>
          </a:p>
        </p:txBody>
      </p:sp>
      <p:cxnSp>
        <p:nvCxnSpPr>
          <p:cNvPr id="4" name="Straight Connector 3"/>
          <p:cNvCxnSpPr/>
          <p:nvPr/>
        </p:nvCxnSpPr>
        <p:spPr bwMode="gray">
          <a:xfrm flipH="1">
            <a:off x="487364" y="1881663"/>
            <a:ext cx="4541836" cy="0"/>
          </a:xfrm>
          <a:prstGeom prst="line">
            <a:avLst/>
          </a:prstGeom>
          <a:solidFill>
            <a:schemeClr val="accent1"/>
          </a:solidFill>
          <a:ln w="63500" cap="rnd" cmpd="sng" algn="ctr">
            <a:solidFill>
              <a:srgbClr val="FF9900"/>
            </a:solidFill>
            <a:prstDash val="sysDot"/>
            <a:round/>
            <a:headEnd type="none" w="med" len="med"/>
            <a:tailEnd type="none" w="med" len="med"/>
          </a:ln>
          <a:effectLst/>
        </p:spPr>
      </p:cxnSp>
      <p:cxnSp>
        <p:nvCxnSpPr>
          <p:cNvPr id="5" name="Straight Connector 4"/>
          <p:cNvCxnSpPr/>
          <p:nvPr/>
        </p:nvCxnSpPr>
        <p:spPr bwMode="gray">
          <a:xfrm flipH="1">
            <a:off x="486986" y="3886200"/>
            <a:ext cx="4542214" cy="0"/>
          </a:xfrm>
          <a:prstGeom prst="line">
            <a:avLst/>
          </a:prstGeom>
          <a:solidFill>
            <a:schemeClr val="accent1"/>
          </a:solidFill>
          <a:ln w="63500" cap="rnd" cmpd="sng" algn="ctr">
            <a:solidFill>
              <a:srgbClr val="FF9900"/>
            </a:solidFill>
            <a:prstDash val="sysDot"/>
            <a:round/>
            <a:headEnd type="none" w="med" len="med"/>
            <a:tailEnd type="none" w="med" len="med"/>
          </a:ln>
          <a:effectLst/>
        </p:spPr>
      </p:cxnSp>
      <p:pic>
        <p:nvPicPr>
          <p:cNvPr id="2" name="Picture 1"/>
          <p:cNvPicPr>
            <a:picLocks noChangeAspect="1"/>
          </p:cNvPicPr>
          <p:nvPr/>
        </p:nvPicPr>
        <p:blipFill>
          <a:blip r:embed="rId4" cstate="print"/>
          <a:stretch>
            <a:fillRect/>
          </a:stretch>
        </p:blipFill>
        <p:spPr>
          <a:xfrm>
            <a:off x="838200" y="4305300"/>
            <a:ext cx="1485900" cy="1485900"/>
          </a:xfrm>
          <a:prstGeom prst="rect">
            <a:avLst/>
          </a:prstGeom>
        </p:spPr>
      </p:pic>
      <p:sp>
        <p:nvSpPr>
          <p:cNvPr id="6" name="Rectangle 5"/>
          <p:cNvSpPr/>
          <p:nvPr/>
        </p:nvSpPr>
        <p:spPr>
          <a:xfrm>
            <a:off x="2438400" y="4647405"/>
            <a:ext cx="2743200" cy="1041311"/>
          </a:xfrm>
          <a:prstGeom prst="rect">
            <a:avLst/>
          </a:prstGeom>
        </p:spPr>
        <p:txBody>
          <a:bodyPr wrap="square">
            <a:spAutoFit/>
          </a:bodyPr>
          <a:lstStyle/>
          <a:p>
            <a:pPr>
              <a:lnSpc>
                <a:spcPts val="4200"/>
              </a:lnSpc>
            </a:pPr>
            <a:r>
              <a:rPr lang="en-US" sz="6000" b="1" dirty="0" smtClean="0">
                <a:latin typeface="Arial"/>
              </a:rPr>
              <a:t>2.5B</a:t>
            </a:r>
            <a:r>
              <a:rPr lang="en-US" baseline="30000" dirty="0" smtClean="0">
                <a:latin typeface="Arial"/>
              </a:rPr>
              <a:t> </a:t>
            </a:r>
          </a:p>
          <a:p>
            <a:r>
              <a:rPr lang="en-US" sz="2000" baseline="30000" dirty="0" smtClean="0">
                <a:solidFill>
                  <a:srgbClr val="3C3C3B"/>
                </a:solidFill>
                <a:latin typeface="Arial"/>
              </a:rPr>
              <a:t>DON’T HAVE ACCESS TO FORMAL FINANCIAL SERVICES </a:t>
            </a:r>
            <a:endParaRPr lang="en-US" sz="2000" baseline="30000" dirty="0">
              <a:solidFill>
                <a:srgbClr val="3C3C3B"/>
              </a:solidFill>
              <a:latin typeface="Arial"/>
            </a:endParaRPr>
          </a:p>
        </p:txBody>
      </p:sp>
      <p:sp>
        <p:nvSpPr>
          <p:cNvPr id="8" name="TextBox 7"/>
          <p:cNvSpPr txBox="1"/>
          <p:nvPr/>
        </p:nvSpPr>
        <p:spPr>
          <a:xfrm>
            <a:off x="60960" y="5857483"/>
            <a:ext cx="5501640" cy="830997"/>
          </a:xfrm>
          <a:prstGeom prst="rect">
            <a:avLst/>
          </a:prstGeom>
          <a:noFill/>
        </p:spPr>
        <p:txBody>
          <a:bodyPr wrap="square" rtlCol="0">
            <a:spAutoFit/>
          </a:bodyPr>
          <a:lstStyle/>
          <a:p>
            <a:pPr algn="ctr"/>
            <a:r>
              <a:rPr lang="en-US" sz="2400" dirty="0" smtClean="0">
                <a:solidFill>
                  <a:srgbClr val="3C3C3B"/>
                </a:solidFill>
                <a:latin typeface="Arial"/>
                <a:cs typeface="Arial"/>
              </a:rPr>
              <a:t>… and 85% of all retail transactions are still in cash and checks</a:t>
            </a:r>
          </a:p>
        </p:txBody>
      </p:sp>
    </p:spTree>
    <p:extLst>
      <p:ext uri="{BB962C8B-B14F-4D97-AF65-F5344CB8AC3E}">
        <p14:creationId xmlns="" xmlns:p14="http://schemas.microsoft.com/office/powerpoint/2010/main" val="1586375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 xmlns:p14="http://schemas.microsoft.com/office/powerpoint/2010/main" val="2089055653"/>
              </p:ext>
            </p:extLst>
          </p:nvPr>
        </p:nvGraphicFramePr>
        <p:xfrm>
          <a:off x="213756" y="1653540"/>
          <a:ext cx="8657112" cy="4737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576072" y="742081"/>
            <a:ext cx="6880225" cy="424732"/>
          </a:xfrm>
        </p:spPr>
        <p:txBody>
          <a:bodyPr/>
          <a:lstStyle/>
          <a:p>
            <a:pPr lvl="0"/>
            <a:r>
              <a:rPr lang="en-US" sz="2400" dirty="0">
                <a:latin typeface="Arial"/>
              </a:rPr>
              <a:t>Barriers to Widespread Financial </a:t>
            </a:r>
            <a:r>
              <a:rPr lang="en-US" sz="2400" dirty="0" smtClean="0">
                <a:latin typeface="Arial"/>
              </a:rPr>
              <a:t>Access</a:t>
            </a:r>
            <a:endParaRPr lang="en-US" sz="2400" dirty="0">
              <a:latin typeface="Arial"/>
            </a:endParaRPr>
          </a:p>
        </p:txBody>
      </p:sp>
    </p:spTree>
    <p:extLst>
      <p:ext uri="{BB962C8B-B14F-4D97-AF65-F5344CB8AC3E}">
        <p14:creationId xmlns="" xmlns:p14="http://schemas.microsoft.com/office/powerpoint/2010/main" val="2911140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gray">
          <a:xfrm>
            <a:off x="0" y="1130267"/>
            <a:ext cx="91440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a:endParaRPr>
          </a:p>
        </p:txBody>
      </p:sp>
      <p:pic>
        <p:nvPicPr>
          <p:cNvPr id="2" name="Picture 1"/>
          <p:cNvPicPr>
            <a:picLocks noChangeAspect="1"/>
          </p:cNvPicPr>
          <p:nvPr/>
        </p:nvPicPr>
        <p:blipFill>
          <a:blip r:embed="rId3" cstate="print"/>
          <a:stretch>
            <a:fillRect/>
          </a:stretch>
        </p:blipFill>
        <p:spPr>
          <a:xfrm>
            <a:off x="5647853" y="2822"/>
            <a:ext cx="3505200" cy="2286000"/>
          </a:xfrm>
          <a:prstGeom prst="rect">
            <a:avLst/>
          </a:prstGeom>
        </p:spPr>
      </p:pic>
      <p:pic>
        <p:nvPicPr>
          <p:cNvPr id="5" name="Picture 4"/>
          <p:cNvPicPr>
            <a:picLocks noChangeAspect="1"/>
          </p:cNvPicPr>
          <p:nvPr/>
        </p:nvPicPr>
        <p:blipFill>
          <a:blip r:embed="rId4" cstate="print"/>
          <a:stretch>
            <a:fillRect/>
          </a:stretch>
        </p:blipFill>
        <p:spPr>
          <a:xfrm>
            <a:off x="825500" y="1752600"/>
            <a:ext cx="4051300" cy="4089400"/>
          </a:xfrm>
          <a:prstGeom prst="rect">
            <a:avLst/>
          </a:prstGeom>
        </p:spPr>
      </p:pic>
      <p:sp>
        <p:nvSpPr>
          <p:cNvPr id="7" name="Rectangle 6"/>
          <p:cNvSpPr/>
          <p:nvPr/>
        </p:nvSpPr>
        <p:spPr>
          <a:xfrm>
            <a:off x="693420" y="654865"/>
            <a:ext cx="4648200" cy="584775"/>
          </a:xfrm>
          <a:prstGeom prst="rect">
            <a:avLst/>
          </a:prstGeom>
        </p:spPr>
        <p:txBody>
          <a:bodyPr wrap="square">
            <a:spAutoFit/>
          </a:bodyPr>
          <a:lstStyle/>
          <a:p>
            <a:pPr defTabSz="457200" fontAlgn="auto">
              <a:spcBef>
                <a:spcPts val="0"/>
              </a:spcBef>
              <a:spcAft>
                <a:spcPts val="0"/>
              </a:spcAft>
            </a:pPr>
            <a:r>
              <a:rPr lang="en-US" sz="3200" b="1" dirty="0" smtClean="0">
                <a:solidFill>
                  <a:srgbClr val="CC0000"/>
                </a:solidFill>
                <a:latin typeface="Arial"/>
                <a:cs typeface="Arial"/>
              </a:rPr>
              <a:t>MasterCard Approach </a:t>
            </a:r>
            <a:endParaRPr lang="en-US" sz="3200" dirty="0">
              <a:solidFill>
                <a:srgbClr val="CD0920"/>
              </a:solidFill>
              <a:latin typeface="Arial"/>
            </a:endParaRPr>
          </a:p>
        </p:txBody>
      </p:sp>
      <p:sp>
        <p:nvSpPr>
          <p:cNvPr id="9" name="Rectangle 8"/>
          <p:cNvSpPr/>
          <p:nvPr/>
        </p:nvSpPr>
        <p:spPr>
          <a:xfrm>
            <a:off x="3897418" y="2504643"/>
            <a:ext cx="1809470" cy="584775"/>
          </a:xfrm>
          <a:prstGeom prst="rect">
            <a:avLst/>
          </a:prstGeom>
        </p:spPr>
        <p:txBody>
          <a:bodyPr wrap="none">
            <a:spAutoFit/>
          </a:bodyPr>
          <a:lstStyle/>
          <a:p>
            <a:pPr defTabSz="457200" fontAlgn="auto">
              <a:spcBef>
                <a:spcPts val="0"/>
              </a:spcBef>
              <a:spcAft>
                <a:spcPts val="0"/>
              </a:spcAft>
            </a:pPr>
            <a:r>
              <a:rPr lang="en-US" sz="1600" dirty="0" smtClean="0">
                <a:solidFill>
                  <a:srgbClr val="3C3C3B"/>
                </a:solidFill>
                <a:latin typeface="Arial"/>
                <a:cs typeface="Arial"/>
              </a:rPr>
              <a:t>PRODUCTS /</a:t>
            </a:r>
          </a:p>
          <a:p>
            <a:pPr defTabSz="457200" fontAlgn="auto">
              <a:spcBef>
                <a:spcPts val="0"/>
              </a:spcBef>
              <a:spcAft>
                <a:spcPts val="0"/>
              </a:spcAft>
            </a:pPr>
            <a:r>
              <a:rPr lang="en-US" sz="1600" dirty="0" smtClean="0">
                <a:solidFill>
                  <a:srgbClr val="3C3C3B"/>
                </a:solidFill>
                <a:latin typeface="Arial"/>
                <a:cs typeface="Arial"/>
              </a:rPr>
              <a:t>FORM FACTORS</a:t>
            </a:r>
            <a:endParaRPr lang="en-US" sz="1600" dirty="0">
              <a:solidFill>
                <a:srgbClr val="CD0920"/>
              </a:solidFill>
              <a:latin typeface="Arial"/>
            </a:endParaRPr>
          </a:p>
        </p:txBody>
      </p:sp>
      <p:sp>
        <p:nvSpPr>
          <p:cNvPr id="11" name="Rectangle 10"/>
          <p:cNvSpPr/>
          <p:nvPr/>
        </p:nvSpPr>
        <p:spPr>
          <a:xfrm>
            <a:off x="3980393" y="4121347"/>
            <a:ext cx="1374864" cy="584775"/>
          </a:xfrm>
          <a:prstGeom prst="rect">
            <a:avLst/>
          </a:prstGeom>
        </p:spPr>
        <p:txBody>
          <a:bodyPr wrap="none">
            <a:spAutoFit/>
          </a:bodyPr>
          <a:lstStyle/>
          <a:p>
            <a:pPr defTabSz="457200" fontAlgn="auto">
              <a:spcBef>
                <a:spcPts val="0"/>
              </a:spcBef>
              <a:spcAft>
                <a:spcPts val="0"/>
              </a:spcAft>
            </a:pPr>
            <a:r>
              <a:rPr lang="en-US" sz="1600" dirty="0" smtClean="0">
                <a:solidFill>
                  <a:srgbClr val="3C3C3B"/>
                </a:solidFill>
                <a:latin typeface="Arial"/>
                <a:cs typeface="Arial"/>
              </a:rPr>
              <a:t>USAGE &amp; </a:t>
            </a:r>
          </a:p>
          <a:p>
            <a:pPr defTabSz="457200" fontAlgn="auto">
              <a:spcBef>
                <a:spcPts val="0"/>
              </a:spcBef>
              <a:spcAft>
                <a:spcPts val="0"/>
              </a:spcAft>
            </a:pPr>
            <a:r>
              <a:rPr lang="en-US" sz="1600" dirty="0">
                <a:solidFill>
                  <a:srgbClr val="3C3C3B"/>
                </a:solidFill>
                <a:latin typeface="Arial"/>
                <a:cs typeface="Arial"/>
              </a:rPr>
              <a:t>E</a:t>
            </a:r>
            <a:r>
              <a:rPr lang="en-US" sz="1600" dirty="0" smtClean="0">
                <a:solidFill>
                  <a:srgbClr val="3C3C3B"/>
                </a:solidFill>
                <a:latin typeface="Arial"/>
                <a:cs typeface="Arial"/>
              </a:rPr>
              <a:t>DUCATION</a:t>
            </a:r>
            <a:endParaRPr lang="en-US" sz="1600" dirty="0">
              <a:solidFill>
                <a:srgbClr val="CD0920"/>
              </a:solidFill>
              <a:latin typeface="Arial"/>
            </a:endParaRPr>
          </a:p>
        </p:txBody>
      </p:sp>
      <p:sp>
        <p:nvSpPr>
          <p:cNvPr id="12" name="Rectangle 11"/>
          <p:cNvSpPr/>
          <p:nvPr/>
        </p:nvSpPr>
        <p:spPr>
          <a:xfrm>
            <a:off x="278296" y="2571282"/>
            <a:ext cx="1550424" cy="338554"/>
          </a:xfrm>
          <a:prstGeom prst="rect">
            <a:avLst/>
          </a:prstGeom>
        </p:spPr>
        <p:txBody>
          <a:bodyPr wrap="none">
            <a:spAutoFit/>
          </a:bodyPr>
          <a:lstStyle/>
          <a:p>
            <a:pPr defTabSz="457200" fontAlgn="auto">
              <a:spcBef>
                <a:spcPts val="0"/>
              </a:spcBef>
              <a:spcAft>
                <a:spcPts val="0"/>
              </a:spcAft>
            </a:pPr>
            <a:r>
              <a:rPr lang="en-US" sz="1600" dirty="0" smtClean="0">
                <a:solidFill>
                  <a:srgbClr val="3C3C3B"/>
                </a:solidFill>
                <a:latin typeface="Arial"/>
                <a:cs typeface="Arial"/>
              </a:rPr>
              <a:t>PROCESSING</a:t>
            </a:r>
            <a:endParaRPr lang="en-US" sz="1600" dirty="0">
              <a:solidFill>
                <a:srgbClr val="CD0920"/>
              </a:solidFill>
              <a:latin typeface="Arial"/>
            </a:endParaRPr>
          </a:p>
        </p:txBody>
      </p:sp>
      <p:cxnSp>
        <p:nvCxnSpPr>
          <p:cNvPr id="14" name="Straight Connector 13"/>
          <p:cNvCxnSpPr/>
          <p:nvPr/>
        </p:nvCxnSpPr>
        <p:spPr bwMode="gray">
          <a:xfrm flipH="1">
            <a:off x="914400" y="533400"/>
            <a:ext cx="3733801" cy="0"/>
          </a:xfrm>
          <a:prstGeom prst="line">
            <a:avLst/>
          </a:prstGeom>
          <a:solidFill>
            <a:schemeClr val="accent1"/>
          </a:solidFill>
          <a:ln w="63500" cap="rnd" cmpd="sng" algn="ctr">
            <a:solidFill>
              <a:srgbClr val="FF9900"/>
            </a:solidFill>
            <a:prstDash val="sysDot"/>
            <a:round/>
            <a:headEnd type="none" w="med" len="med"/>
            <a:tailEnd type="none" w="med" len="med"/>
          </a:ln>
          <a:effectLst/>
        </p:spPr>
      </p:cxnSp>
      <p:cxnSp>
        <p:nvCxnSpPr>
          <p:cNvPr id="15" name="Straight Connector 14"/>
          <p:cNvCxnSpPr/>
          <p:nvPr/>
        </p:nvCxnSpPr>
        <p:spPr bwMode="gray">
          <a:xfrm flipH="1">
            <a:off x="914400" y="1371600"/>
            <a:ext cx="3733800" cy="0"/>
          </a:xfrm>
          <a:prstGeom prst="line">
            <a:avLst/>
          </a:prstGeom>
          <a:solidFill>
            <a:schemeClr val="accent1"/>
          </a:solidFill>
          <a:ln w="63500" cap="rnd" cmpd="sng" algn="ctr">
            <a:solidFill>
              <a:srgbClr val="FF9900"/>
            </a:solidFill>
            <a:prstDash val="sysDot"/>
            <a:round/>
            <a:headEnd type="none" w="med" len="med"/>
            <a:tailEnd type="none" w="med" len="med"/>
          </a:ln>
          <a:effectLst/>
        </p:spPr>
      </p:cxnSp>
      <p:pic>
        <p:nvPicPr>
          <p:cNvPr id="16" name="Picture 15"/>
          <p:cNvPicPr>
            <a:picLocks noChangeAspect="1"/>
          </p:cNvPicPr>
          <p:nvPr/>
        </p:nvPicPr>
        <p:blipFill rotWithShape="1">
          <a:blip r:embed="rId5" cstate="print"/>
          <a:srcRect t="34324"/>
          <a:stretch/>
        </p:blipFill>
        <p:spPr>
          <a:xfrm>
            <a:off x="5647853" y="2353901"/>
            <a:ext cx="3498721" cy="4504099"/>
          </a:xfrm>
          <a:prstGeom prst="rect">
            <a:avLst/>
          </a:prstGeom>
        </p:spPr>
      </p:pic>
      <p:sp>
        <p:nvSpPr>
          <p:cNvPr id="13" name="Rectangle 12"/>
          <p:cNvSpPr/>
          <p:nvPr/>
        </p:nvSpPr>
        <p:spPr>
          <a:xfrm>
            <a:off x="202519" y="4116000"/>
            <a:ext cx="1842812" cy="830997"/>
          </a:xfrm>
          <a:prstGeom prst="rect">
            <a:avLst/>
          </a:prstGeom>
        </p:spPr>
        <p:txBody>
          <a:bodyPr wrap="none">
            <a:spAutoFit/>
          </a:bodyPr>
          <a:lstStyle/>
          <a:p>
            <a:pPr defTabSz="457200" fontAlgn="auto">
              <a:spcBef>
                <a:spcPts val="0"/>
              </a:spcBef>
              <a:spcAft>
                <a:spcPts val="0"/>
              </a:spcAft>
            </a:pPr>
            <a:r>
              <a:rPr lang="en-US" sz="1600" dirty="0" smtClean="0">
                <a:solidFill>
                  <a:srgbClr val="3C3C3B"/>
                </a:solidFill>
                <a:latin typeface="Arial"/>
                <a:cs typeface="Arial"/>
              </a:rPr>
              <a:t>MERCHANT</a:t>
            </a:r>
          </a:p>
          <a:p>
            <a:pPr defTabSz="457200" fontAlgn="auto">
              <a:spcBef>
                <a:spcPts val="0"/>
              </a:spcBef>
              <a:spcAft>
                <a:spcPts val="0"/>
              </a:spcAft>
            </a:pPr>
            <a:r>
              <a:rPr lang="en-US" sz="1600" dirty="0" smtClean="0">
                <a:solidFill>
                  <a:srgbClr val="3C3C3B"/>
                </a:solidFill>
                <a:latin typeface="Arial"/>
                <a:cs typeface="Arial"/>
              </a:rPr>
              <a:t>ACCEPTANCE </a:t>
            </a:r>
          </a:p>
          <a:p>
            <a:pPr defTabSz="457200" fontAlgn="auto">
              <a:spcBef>
                <a:spcPts val="0"/>
              </a:spcBef>
              <a:spcAft>
                <a:spcPts val="0"/>
              </a:spcAft>
            </a:pPr>
            <a:r>
              <a:rPr lang="en-US" sz="1600" dirty="0" smtClean="0">
                <a:solidFill>
                  <a:srgbClr val="3C3C3B"/>
                </a:solidFill>
                <a:latin typeface="Arial"/>
                <a:cs typeface="Arial"/>
              </a:rPr>
              <a:t>&amp; APPLICATIONS</a:t>
            </a:r>
            <a:endParaRPr lang="en-US" sz="1600" dirty="0">
              <a:solidFill>
                <a:srgbClr val="CD0920"/>
              </a:solidFill>
              <a:latin typeface="Arial"/>
            </a:endParaRPr>
          </a:p>
        </p:txBody>
      </p:sp>
      <p:sp>
        <p:nvSpPr>
          <p:cNvPr id="18" name="Rectangle 17"/>
          <p:cNvSpPr/>
          <p:nvPr/>
        </p:nvSpPr>
        <p:spPr>
          <a:xfrm>
            <a:off x="1938111" y="1752600"/>
            <a:ext cx="1826077" cy="584775"/>
          </a:xfrm>
          <a:prstGeom prst="rect">
            <a:avLst/>
          </a:prstGeom>
        </p:spPr>
        <p:txBody>
          <a:bodyPr wrap="none">
            <a:spAutoFit/>
          </a:bodyPr>
          <a:lstStyle/>
          <a:p>
            <a:pPr defTabSz="457200" fontAlgn="auto">
              <a:spcBef>
                <a:spcPts val="0"/>
              </a:spcBef>
              <a:spcAft>
                <a:spcPts val="0"/>
              </a:spcAft>
            </a:pPr>
            <a:r>
              <a:rPr lang="en-US" sz="1600" dirty="0" smtClean="0">
                <a:solidFill>
                  <a:srgbClr val="3C3C3B"/>
                </a:solidFill>
                <a:latin typeface="Arial"/>
                <a:cs typeface="Arial"/>
              </a:rPr>
              <a:t>PUBLIC PRIVATE</a:t>
            </a:r>
          </a:p>
          <a:p>
            <a:pPr defTabSz="457200" fontAlgn="auto">
              <a:spcBef>
                <a:spcPts val="0"/>
              </a:spcBef>
              <a:spcAft>
                <a:spcPts val="0"/>
              </a:spcAft>
            </a:pPr>
            <a:r>
              <a:rPr lang="en-US" sz="1600" dirty="0" smtClean="0">
                <a:solidFill>
                  <a:srgbClr val="3C3C3B"/>
                </a:solidFill>
                <a:latin typeface="Arial"/>
                <a:cs typeface="Arial"/>
              </a:rPr>
              <a:t>PARTNERSHIPS</a:t>
            </a:r>
            <a:endParaRPr lang="en-US" sz="1600" dirty="0">
              <a:solidFill>
                <a:srgbClr val="CD0920"/>
              </a:solidFill>
              <a:latin typeface="Arial"/>
            </a:endParaRPr>
          </a:p>
        </p:txBody>
      </p:sp>
      <p:sp>
        <p:nvSpPr>
          <p:cNvPr id="19" name="Rectangle 18"/>
          <p:cNvSpPr/>
          <p:nvPr/>
        </p:nvSpPr>
        <p:spPr>
          <a:xfrm>
            <a:off x="1938111" y="5185740"/>
            <a:ext cx="2188420" cy="338554"/>
          </a:xfrm>
          <a:prstGeom prst="rect">
            <a:avLst/>
          </a:prstGeom>
        </p:spPr>
        <p:txBody>
          <a:bodyPr wrap="none">
            <a:spAutoFit/>
          </a:bodyPr>
          <a:lstStyle/>
          <a:p>
            <a:pPr defTabSz="457200" fontAlgn="auto">
              <a:spcBef>
                <a:spcPts val="0"/>
              </a:spcBef>
              <a:spcAft>
                <a:spcPts val="0"/>
              </a:spcAft>
            </a:pPr>
            <a:r>
              <a:rPr lang="en-US" sz="1600" dirty="0" smtClean="0">
                <a:solidFill>
                  <a:srgbClr val="3C3C3B"/>
                </a:solidFill>
                <a:latin typeface="Arial"/>
                <a:cs typeface="Arial"/>
              </a:rPr>
              <a:t>RISK MANAGEMENT</a:t>
            </a:r>
            <a:endParaRPr lang="en-US" sz="1600" dirty="0">
              <a:solidFill>
                <a:srgbClr val="CD0920"/>
              </a:solidFill>
              <a:latin typeface="Arial"/>
            </a:endParaRPr>
          </a:p>
        </p:txBody>
      </p:sp>
    </p:spTree>
    <p:extLst>
      <p:ext uri="{BB962C8B-B14F-4D97-AF65-F5344CB8AC3E}">
        <p14:creationId xmlns="" xmlns:p14="http://schemas.microsoft.com/office/powerpoint/2010/main" val="1435875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6072" y="409683"/>
            <a:ext cx="6880225" cy="757130"/>
          </a:xfrm>
        </p:spPr>
        <p:txBody>
          <a:bodyPr/>
          <a:lstStyle/>
          <a:p>
            <a:r>
              <a:rPr lang="en-US" sz="2400" dirty="0" smtClean="0">
                <a:latin typeface="Arial"/>
              </a:rPr>
              <a:t>Role of Innovation and Technology in Promoting Financial Inclusion</a:t>
            </a:r>
            <a:endParaRPr lang="en-US" sz="2400" dirty="0">
              <a:latin typeface="Arial"/>
            </a:endParaRPr>
          </a:p>
        </p:txBody>
      </p:sp>
      <p:sp>
        <p:nvSpPr>
          <p:cNvPr id="21" name="Oval 20"/>
          <p:cNvSpPr/>
          <p:nvPr/>
        </p:nvSpPr>
        <p:spPr bwMode="auto">
          <a:xfrm>
            <a:off x="1987868" y="1828800"/>
            <a:ext cx="4546600" cy="4206875"/>
          </a:xfrm>
          <a:prstGeom prst="ellipse">
            <a:avLst/>
          </a:prstGeom>
          <a:ln w="165100">
            <a:solidFill>
              <a:srgbClr val="F3740B"/>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sz="1200" dirty="0">
              <a:solidFill>
                <a:srgbClr val="000000"/>
              </a:solidFill>
              <a:latin typeface="Arial"/>
              <a:cs typeface="Arial" pitchFamily="34" charset="0"/>
            </a:endParaRPr>
          </a:p>
        </p:txBody>
      </p:sp>
      <p:grpSp>
        <p:nvGrpSpPr>
          <p:cNvPr id="23" name="Group 22"/>
          <p:cNvGrpSpPr>
            <a:grpSpLocks/>
          </p:cNvGrpSpPr>
          <p:nvPr/>
        </p:nvGrpSpPr>
        <p:grpSpPr bwMode="auto">
          <a:xfrm>
            <a:off x="1434148" y="1530350"/>
            <a:ext cx="5453062" cy="4791075"/>
            <a:chOff x="3735580" y="1562150"/>
            <a:chExt cx="5453188" cy="4791349"/>
          </a:xfrm>
        </p:grpSpPr>
        <p:pic>
          <p:nvPicPr>
            <p:cNvPr id="24" name="Picture 17" descr="Icons_Mobil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70097" y="1562150"/>
              <a:ext cx="1260726" cy="1260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18" descr="Icons_Account_Level_Managemen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65118" y="1852149"/>
              <a:ext cx="1235119" cy="1235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Rectangle 23"/>
            <p:cNvSpPr>
              <a:spLocks noChangeArrowheads="1"/>
            </p:cNvSpPr>
            <p:nvPr/>
          </p:nvSpPr>
          <p:spPr bwMode="auto">
            <a:xfrm>
              <a:off x="6045688" y="2775492"/>
              <a:ext cx="67358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200" b="1" i="1">
                  <a:solidFill>
                    <a:srgbClr val="F3740B"/>
                  </a:solidFill>
                  <a:latin typeface="Arial"/>
                  <a:cs typeface="Arial" charset="0"/>
                </a:rPr>
                <a:t>Mobile</a:t>
              </a:r>
            </a:p>
          </p:txBody>
        </p:sp>
        <p:sp>
          <p:nvSpPr>
            <p:cNvPr id="27" name="Rectangle 24"/>
            <p:cNvSpPr>
              <a:spLocks noChangeArrowheads="1"/>
            </p:cNvSpPr>
            <p:nvPr/>
          </p:nvSpPr>
          <p:spPr bwMode="auto">
            <a:xfrm>
              <a:off x="7079289" y="4469458"/>
              <a:ext cx="1045503" cy="2770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200" b="1" i="1" dirty="0" smtClean="0">
                  <a:solidFill>
                    <a:srgbClr val="F3740B"/>
                  </a:solidFill>
                  <a:latin typeface="Arial"/>
                  <a:cs typeface="Arial" charset="0"/>
                </a:rPr>
                <a:t>Acceptance</a:t>
              </a:r>
              <a:endParaRPr lang="en-US" sz="1200" b="1" i="1" dirty="0">
                <a:solidFill>
                  <a:srgbClr val="F3740B"/>
                </a:solidFill>
                <a:latin typeface="Arial"/>
                <a:cs typeface="Arial" charset="0"/>
              </a:endParaRPr>
            </a:p>
          </p:txBody>
        </p:sp>
        <p:sp>
          <p:nvSpPr>
            <p:cNvPr id="28" name="Rectangle 25"/>
            <p:cNvSpPr>
              <a:spLocks noChangeArrowheads="1"/>
            </p:cNvSpPr>
            <p:nvPr/>
          </p:nvSpPr>
          <p:spPr bwMode="auto">
            <a:xfrm>
              <a:off x="4953467" y="2810269"/>
              <a:ext cx="930084" cy="2770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200" b="1" i="1" dirty="0" smtClean="0">
                  <a:solidFill>
                    <a:srgbClr val="F3740B"/>
                  </a:solidFill>
                  <a:latin typeface="Arial"/>
                  <a:cs typeface="Arial" charset="0"/>
                </a:rPr>
                <a:t>Chip/NFC </a:t>
              </a:r>
              <a:endParaRPr lang="en-US" sz="1200" b="1" i="1" dirty="0">
                <a:solidFill>
                  <a:srgbClr val="F3740B"/>
                </a:solidFill>
                <a:latin typeface="Arial"/>
                <a:cs typeface="Arial" charset="0"/>
              </a:endParaRPr>
            </a:p>
          </p:txBody>
        </p:sp>
        <p:sp>
          <p:nvSpPr>
            <p:cNvPr id="29" name="Rectangle 24"/>
            <p:cNvSpPr>
              <a:spLocks noChangeArrowheads="1"/>
            </p:cNvSpPr>
            <p:nvPr/>
          </p:nvSpPr>
          <p:spPr bwMode="auto">
            <a:xfrm>
              <a:off x="7150978" y="2873938"/>
              <a:ext cx="4748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200" b="1" i="1">
                  <a:solidFill>
                    <a:srgbClr val="F3740B"/>
                  </a:solidFill>
                  <a:latin typeface="Arial"/>
                  <a:cs typeface="Arial" charset="0"/>
                </a:rPr>
                <a:t>P2P</a:t>
              </a:r>
            </a:p>
          </p:txBody>
        </p:sp>
        <p:sp>
          <p:nvSpPr>
            <p:cNvPr id="30" name="Rectangle 24"/>
            <p:cNvSpPr>
              <a:spLocks noChangeArrowheads="1"/>
            </p:cNvSpPr>
            <p:nvPr/>
          </p:nvSpPr>
          <p:spPr bwMode="auto">
            <a:xfrm>
              <a:off x="6939184" y="3423963"/>
              <a:ext cx="107112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a:r>
                <a:rPr lang="en-US" sz="1200" b="1" i="1">
                  <a:solidFill>
                    <a:srgbClr val="F3740B"/>
                  </a:solidFill>
                  <a:latin typeface="Arial"/>
                  <a:cs typeface="Arial" charset="0"/>
                </a:rPr>
                <a:t>MasterCard </a:t>
              </a:r>
            </a:p>
            <a:p>
              <a:pPr algn="r"/>
              <a:r>
                <a:rPr lang="en-US" sz="1200" b="1" i="1">
                  <a:solidFill>
                    <a:srgbClr val="F3740B"/>
                  </a:solidFill>
                  <a:latin typeface="Arial"/>
                  <a:cs typeface="Arial" charset="0"/>
                </a:rPr>
                <a:t>Bill Pay</a:t>
              </a:r>
            </a:p>
          </p:txBody>
        </p:sp>
        <p:grpSp>
          <p:nvGrpSpPr>
            <p:cNvPr id="31" name="Group 37"/>
            <p:cNvGrpSpPr>
              <a:grpSpLocks/>
            </p:cNvGrpSpPr>
            <p:nvPr/>
          </p:nvGrpSpPr>
          <p:grpSpPr bwMode="auto">
            <a:xfrm>
              <a:off x="4346098" y="1751712"/>
              <a:ext cx="1159593" cy="1260726"/>
              <a:chOff x="1378846" y="1065412"/>
              <a:chExt cx="1903413" cy="1903413"/>
            </a:xfrm>
          </p:grpSpPr>
          <p:pic>
            <p:nvPicPr>
              <p:cNvPr id="43" name="Picture 19" descr="Icons_lock"/>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78846" y="1065412"/>
                <a:ext cx="1903413" cy="190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43" descr="306-mcfront.jpg"/>
              <p:cNvPicPr>
                <a:picLocks noChangeAspect="1"/>
              </p:cNvPicPr>
              <p:nvPr/>
            </p:nvPicPr>
            <p:blipFill>
              <a:blip r:embed="rId6" cstate="print">
                <a:lum bright="32000"/>
                <a:grayscl/>
              </a:blip>
              <a:stretch>
                <a:fillRect/>
              </a:stretch>
            </p:blipFill>
            <p:spPr>
              <a:xfrm>
                <a:off x="1864657" y="1807489"/>
                <a:ext cx="896416" cy="731055"/>
              </a:xfrm>
              <a:prstGeom prst="rect">
                <a:avLst/>
              </a:prstGeom>
              <a:effectLst>
                <a:outerShdw blurRad="50800" dist="38100" dir="8100000" algn="tr" rotWithShape="0">
                  <a:prstClr val="black">
                    <a:alpha val="40000"/>
                  </a:prstClr>
                </a:outerShdw>
              </a:effectLst>
            </p:spPr>
          </p:pic>
        </p:grpSp>
        <p:pic>
          <p:nvPicPr>
            <p:cNvPr id="32" name="Picture 16" descr="Icons_Debit_Manage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001936" y="4351643"/>
              <a:ext cx="1186832" cy="1186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3" descr="L:\MasterCard\Production\AFFLUENT_World_MC_in_APMEA\South_Africa\images\PNG\Icon_mouse.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875808" y="2948262"/>
              <a:ext cx="1268193" cy="1268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Text Box 27"/>
            <p:cNvSpPr txBox="1">
              <a:spLocks noChangeAspect="1" noChangeArrowheads="1"/>
            </p:cNvSpPr>
            <p:nvPr/>
          </p:nvSpPr>
          <p:spPr bwMode="auto">
            <a:xfrm>
              <a:off x="4860905" y="3449669"/>
              <a:ext cx="1498512" cy="258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lstStyle>
              <a:lvl1pPr marL="112713" indent="-112713">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r>
                <a:rPr lang="en-US" sz="1200" b="1" i="1" dirty="0">
                  <a:solidFill>
                    <a:srgbClr val="F3740B"/>
                  </a:solidFill>
                  <a:latin typeface="Arial"/>
                  <a:cs typeface="Arial" charset="0"/>
                </a:rPr>
                <a:t>Cash </a:t>
              </a:r>
            </a:p>
            <a:p>
              <a:r>
                <a:rPr lang="en-US" sz="1200" b="1" i="1" dirty="0">
                  <a:solidFill>
                    <a:srgbClr val="F3740B"/>
                  </a:solidFill>
                  <a:latin typeface="Arial"/>
                  <a:cs typeface="Arial" charset="0"/>
                </a:rPr>
                <a:t>Reloads</a:t>
              </a:r>
            </a:p>
          </p:txBody>
        </p:sp>
        <p:sp>
          <p:nvSpPr>
            <p:cNvPr id="35" name="Text Box 38"/>
            <p:cNvSpPr txBox="1">
              <a:spLocks noChangeAspect="1" noChangeArrowheads="1"/>
            </p:cNvSpPr>
            <p:nvPr/>
          </p:nvSpPr>
          <p:spPr bwMode="auto">
            <a:xfrm>
              <a:off x="4914275" y="4508737"/>
              <a:ext cx="1057275" cy="475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lstStyle>
              <a:lvl1pPr marL="112713" indent="-112713">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r>
                <a:rPr lang="en-US" sz="1200" b="1" i="1" dirty="0" smtClean="0">
                  <a:solidFill>
                    <a:srgbClr val="F3740B"/>
                  </a:solidFill>
                  <a:latin typeface="Arial"/>
                  <a:cs typeface="Arial" charset="0"/>
                </a:rPr>
                <a:t>Biometrics/ID</a:t>
              </a:r>
              <a:endParaRPr lang="en-US" sz="1200" b="1" i="1" dirty="0">
                <a:solidFill>
                  <a:srgbClr val="F3740B"/>
                </a:solidFill>
                <a:latin typeface="Arial"/>
                <a:cs typeface="Arial" charset="0"/>
              </a:endParaRPr>
            </a:p>
          </p:txBody>
        </p:sp>
        <p:sp>
          <p:nvSpPr>
            <p:cNvPr id="41" name="_s1033">
              <a:hlinkClick r:id="" action="ppaction://noaction"/>
            </p:cNvPr>
            <p:cNvSpPr>
              <a:spLocks noChangeAspect="1" noChangeArrowheads="1"/>
            </p:cNvSpPr>
            <p:nvPr/>
          </p:nvSpPr>
          <p:spPr bwMode="gray">
            <a:xfrm>
              <a:off x="4026180" y="4565886"/>
              <a:ext cx="1091639" cy="1088644"/>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ln w="63500">
              <a:solidFill>
                <a:schemeClr val="bg1">
                  <a:lumMod val="85000"/>
                </a:schemeClr>
              </a:solidFill>
              <a:round/>
              <a:headEnd/>
              <a:tailEnd/>
            </a:ln>
          </p:spPr>
          <p:txBody>
            <a:bodyPr wrap="none" anchor="ctr"/>
            <a:lstStyle/>
            <a:p>
              <a:pPr algn="ctr">
                <a:defRPr/>
              </a:pPr>
              <a:endParaRPr lang="en-US" sz="1200" b="1" dirty="0">
                <a:solidFill>
                  <a:srgbClr val="000000"/>
                </a:solidFill>
                <a:latin typeface="Arial"/>
                <a:cs typeface="Arial" pitchFamily="34" charset="0"/>
              </a:endParaRPr>
            </a:p>
          </p:txBody>
        </p:sp>
        <p:sp>
          <p:nvSpPr>
            <p:cNvPr id="37" name="_s1033"/>
            <p:cNvSpPr>
              <a:spLocks noChangeAspect="1" noChangeArrowheads="1"/>
            </p:cNvSpPr>
            <p:nvPr/>
          </p:nvSpPr>
          <p:spPr bwMode="gray">
            <a:xfrm>
              <a:off x="5369155" y="5253299"/>
              <a:ext cx="1087463" cy="1084324"/>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2700000" scaled="1"/>
              <a:tileRect/>
            </a:gradFill>
            <a:ln w="63500">
              <a:solidFill>
                <a:schemeClr val="bg1">
                  <a:lumMod val="85000"/>
                </a:schemeClr>
              </a:solidFill>
              <a:round/>
              <a:headEnd/>
              <a:tailEnd/>
            </a:ln>
          </p:spPr>
          <p:txBody>
            <a:bodyPr wrap="none" anchor="ctr"/>
            <a:lstStyle/>
            <a:p>
              <a:pPr algn="ctr">
                <a:defRPr/>
              </a:pPr>
              <a:endParaRPr lang="en-US" sz="1200" b="1" dirty="0">
                <a:solidFill>
                  <a:srgbClr val="000000"/>
                </a:solidFill>
                <a:latin typeface="Arial"/>
                <a:cs typeface="Arial" pitchFamily="34" charset="0"/>
              </a:endParaRPr>
            </a:p>
          </p:txBody>
        </p:sp>
        <p:sp>
          <p:nvSpPr>
            <p:cNvPr id="38" name="_s1033"/>
            <p:cNvSpPr>
              <a:spLocks noChangeAspect="1" noChangeArrowheads="1"/>
            </p:cNvSpPr>
            <p:nvPr/>
          </p:nvSpPr>
          <p:spPr bwMode="gray">
            <a:xfrm>
              <a:off x="6802701" y="5199321"/>
              <a:ext cx="1157314" cy="1154178"/>
            </a:xfrm>
            <a:prstGeom prst="ellipse">
              <a:avLst/>
            </a:prstGeom>
            <a:blipFill>
              <a:blip r:embed="rId9" cstate="print"/>
              <a:stretch>
                <a:fillRect/>
              </a:stretch>
            </a:blipFill>
            <a:ln w="63500">
              <a:solidFill>
                <a:schemeClr val="bg1">
                  <a:lumMod val="85000"/>
                </a:schemeClr>
              </a:solidFill>
              <a:round/>
              <a:headEnd/>
              <a:tailEnd/>
            </a:ln>
          </p:spPr>
          <p:txBody>
            <a:bodyPr wrap="none" anchor="ctr"/>
            <a:lstStyle/>
            <a:p>
              <a:pPr algn="ctr">
                <a:defRPr/>
              </a:pPr>
              <a:endParaRPr lang="en-US" sz="1200" b="1" dirty="0">
                <a:solidFill>
                  <a:srgbClr val="000000"/>
                </a:solidFill>
                <a:latin typeface="Arial"/>
                <a:cs typeface="Arial" pitchFamily="34" charset="0"/>
              </a:endParaRPr>
            </a:p>
          </p:txBody>
        </p:sp>
        <p:sp>
          <p:nvSpPr>
            <p:cNvPr id="39" name="Text Box 38"/>
            <p:cNvSpPr txBox="1">
              <a:spLocks noChangeAspect="1" noChangeArrowheads="1"/>
            </p:cNvSpPr>
            <p:nvPr/>
          </p:nvSpPr>
          <p:spPr bwMode="auto">
            <a:xfrm>
              <a:off x="6575473" y="4899903"/>
              <a:ext cx="1453914" cy="25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lstStyle>
              <a:lvl1pPr marL="112713" indent="-112713">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lgn="ctr"/>
              <a:r>
                <a:rPr lang="en-US" sz="1200" b="1" i="1">
                  <a:solidFill>
                    <a:srgbClr val="F3740B"/>
                  </a:solidFill>
                  <a:latin typeface="Arial"/>
                  <a:cs typeface="Arial" charset="0"/>
                </a:rPr>
                <a:t>Financial Education</a:t>
              </a:r>
              <a:endParaRPr lang="en-US" sz="1200" i="1">
                <a:solidFill>
                  <a:srgbClr val="F3740B"/>
                </a:solidFill>
                <a:latin typeface="Arial"/>
                <a:cs typeface="Arial" charset="0"/>
              </a:endParaRPr>
            </a:p>
          </p:txBody>
        </p:sp>
        <p:pic>
          <p:nvPicPr>
            <p:cNvPr id="40" name="Picture 26" descr="repower2"/>
            <p:cNvPicPr preferRelativeResize="0">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735580" y="3382068"/>
              <a:ext cx="1145176" cy="52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5" name="_s1033"/>
          <p:cNvSpPr>
            <a:spLocks noChangeAspect="1" noChangeArrowheads="1"/>
          </p:cNvSpPr>
          <p:nvPr/>
        </p:nvSpPr>
        <p:spPr bwMode="gray">
          <a:xfrm>
            <a:off x="1530668" y="3082925"/>
            <a:ext cx="1087437" cy="1084263"/>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0" scaled="1"/>
            <a:tileRect/>
          </a:gradFill>
          <a:ln w="63500">
            <a:solidFill>
              <a:schemeClr val="bg1">
                <a:lumMod val="85000"/>
              </a:schemeClr>
            </a:solidFill>
            <a:round/>
            <a:headEnd/>
            <a:tailEnd/>
          </a:ln>
        </p:spPr>
        <p:txBody>
          <a:bodyPr wrap="none" anchor="ctr"/>
          <a:lstStyle/>
          <a:p>
            <a:pPr algn="ctr">
              <a:defRPr/>
            </a:pPr>
            <a:endParaRPr lang="en-US" sz="1100" b="1" dirty="0">
              <a:solidFill>
                <a:srgbClr val="000000"/>
              </a:solidFill>
              <a:latin typeface="Arial"/>
              <a:cs typeface="Arial" pitchFamily="34" charset="0"/>
            </a:endParaRPr>
          </a:p>
        </p:txBody>
      </p:sp>
      <p:pic>
        <p:nvPicPr>
          <p:cNvPr id="46" name="Picture 26" descr="repower2"/>
          <p:cNvPicPr preferRelativeResize="0">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575118" y="3395663"/>
            <a:ext cx="1144587" cy="52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icture 47"/>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207703" y="5503863"/>
            <a:ext cx="820737" cy="515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 name="Text Box 38"/>
          <p:cNvSpPr txBox="1">
            <a:spLocks noChangeAspect="1" noChangeArrowheads="1"/>
          </p:cNvSpPr>
          <p:nvPr/>
        </p:nvSpPr>
        <p:spPr bwMode="auto">
          <a:xfrm>
            <a:off x="2957830" y="4876800"/>
            <a:ext cx="1454150" cy="25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lstStyle>
            <a:lvl1pPr marL="112713" indent="-112713">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lgn="ctr"/>
            <a:r>
              <a:rPr lang="en-US" sz="1200" b="1" i="1">
                <a:solidFill>
                  <a:srgbClr val="F3740B"/>
                </a:solidFill>
                <a:latin typeface="Arial"/>
                <a:cs typeface="Arial" charset="0"/>
              </a:rPr>
              <a:t>Prepaid</a:t>
            </a:r>
          </a:p>
        </p:txBody>
      </p:sp>
      <p:sp>
        <p:nvSpPr>
          <p:cNvPr id="2" name="TextBox 1"/>
          <p:cNvSpPr txBox="1"/>
          <p:nvPr/>
        </p:nvSpPr>
        <p:spPr bwMode="gray">
          <a:xfrm>
            <a:off x="0" y="1309032"/>
            <a:ext cx="9144000" cy="327782"/>
          </a:xfrm>
          <a:prstGeom prst="rect">
            <a:avLst/>
          </a:prstGeom>
          <a:noFill/>
        </p:spPr>
        <p:txBody>
          <a:bodyPr wrap="square" rtlCol="0">
            <a:spAutoFit/>
          </a:bodyPr>
          <a:lstStyle/>
          <a:p>
            <a:pPr>
              <a:lnSpc>
                <a:spcPct val="90000"/>
              </a:lnSpc>
              <a:spcBef>
                <a:spcPts val="600"/>
              </a:spcBef>
            </a:pPr>
            <a:r>
              <a:rPr lang="en-US" sz="1700" b="1" dirty="0" smtClean="0">
                <a:solidFill>
                  <a:srgbClr val="FF0000"/>
                </a:solidFill>
                <a:latin typeface="Arial"/>
              </a:rPr>
              <a:t>MasterCard is leveraging new innovations to overcome barriers to financial inclusion</a:t>
            </a:r>
          </a:p>
        </p:txBody>
      </p:sp>
      <p:pic>
        <p:nvPicPr>
          <p:cNvPr id="2050" name="Picture 2"/>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896126" y="4796500"/>
            <a:ext cx="849405" cy="5070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6" name="img_corpsig_cs" descr="img_corpsig_cs.png"/>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3483198" y="3395663"/>
            <a:ext cx="1222754" cy="856519"/>
          </a:xfrm>
          <a:prstGeom prst="rect">
            <a:avLst/>
          </a:prstGeom>
        </p:spPr>
      </p:pic>
    </p:spTree>
    <p:extLst>
      <p:ext uri="{BB962C8B-B14F-4D97-AF65-F5344CB8AC3E}">
        <p14:creationId xmlns="" xmlns:p14="http://schemas.microsoft.com/office/powerpoint/2010/main" val="1557018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638800" y="0"/>
            <a:ext cx="3505200" cy="2209800"/>
          </a:xfrm>
          <a:prstGeom prst="rect">
            <a:avLst/>
          </a:prstGeom>
        </p:spPr>
      </p:pic>
      <p:pic>
        <p:nvPicPr>
          <p:cNvPr id="3" name="Picture 2"/>
          <p:cNvPicPr>
            <a:picLocks noChangeAspect="1"/>
          </p:cNvPicPr>
          <p:nvPr/>
        </p:nvPicPr>
        <p:blipFill>
          <a:blip r:embed="rId4" cstate="print"/>
          <a:stretch>
            <a:fillRect/>
          </a:stretch>
        </p:blipFill>
        <p:spPr>
          <a:xfrm>
            <a:off x="5638800" y="2362200"/>
            <a:ext cx="3505200" cy="2209800"/>
          </a:xfrm>
          <a:prstGeom prst="rect">
            <a:avLst/>
          </a:prstGeom>
        </p:spPr>
      </p:pic>
      <p:pic>
        <p:nvPicPr>
          <p:cNvPr id="4" name="Picture 3"/>
          <p:cNvPicPr>
            <a:picLocks noChangeAspect="1"/>
          </p:cNvPicPr>
          <p:nvPr/>
        </p:nvPicPr>
        <p:blipFill>
          <a:blip r:embed="rId5" cstate="print"/>
          <a:stretch>
            <a:fillRect/>
          </a:stretch>
        </p:blipFill>
        <p:spPr>
          <a:xfrm>
            <a:off x="5638800" y="4684889"/>
            <a:ext cx="3505200" cy="2209800"/>
          </a:xfrm>
          <a:prstGeom prst="rect">
            <a:avLst/>
          </a:prstGeom>
        </p:spPr>
      </p:pic>
      <p:sp>
        <p:nvSpPr>
          <p:cNvPr id="5" name="TextBox 4"/>
          <p:cNvSpPr txBox="1"/>
          <p:nvPr/>
        </p:nvSpPr>
        <p:spPr>
          <a:xfrm>
            <a:off x="411164" y="2514600"/>
            <a:ext cx="4541836" cy="3354765"/>
          </a:xfrm>
          <a:prstGeom prst="rect">
            <a:avLst/>
          </a:prstGeom>
          <a:noFill/>
        </p:spPr>
        <p:txBody>
          <a:bodyPr wrap="square" rtlCol="0">
            <a:spAutoFit/>
          </a:bodyPr>
          <a:lstStyle/>
          <a:p>
            <a:pPr algn="ctr"/>
            <a:r>
              <a:rPr lang="en-US" sz="2400" dirty="0" smtClean="0">
                <a:solidFill>
                  <a:srgbClr val="3C3C3B"/>
                </a:solidFill>
                <a:latin typeface="Arial"/>
                <a:cs typeface="Arial"/>
              </a:rPr>
              <a:t>Creating shared value through</a:t>
            </a:r>
            <a:r>
              <a:rPr lang="en-US" sz="3600" dirty="0" smtClean="0">
                <a:solidFill>
                  <a:srgbClr val="CC0000"/>
                </a:solidFill>
                <a:latin typeface="Arial"/>
                <a:cs typeface="Arial"/>
              </a:rPr>
              <a:t/>
            </a:r>
            <a:br>
              <a:rPr lang="en-US" sz="3600" dirty="0" smtClean="0">
                <a:solidFill>
                  <a:srgbClr val="CC0000"/>
                </a:solidFill>
                <a:latin typeface="Arial"/>
                <a:cs typeface="Arial"/>
              </a:rPr>
            </a:br>
            <a:r>
              <a:rPr lang="en-US" sz="3600" b="1" dirty="0" smtClean="0">
                <a:solidFill>
                  <a:srgbClr val="CC0000"/>
                </a:solidFill>
                <a:latin typeface="Arial"/>
                <a:cs typeface="Arial"/>
              </a:rPr>
              <a:t>PARTNERSHIPS</a:t>
            </a:r>
            <a:r>
              <a:rPr lang="en-US" sz="2800" b="1" dirty="0" smtClean="0">
                <a:solidFill>
                  <a:srgbClr val="CC0000"/>
                </a:solidFill>
                <a:latin typeface="Arial"/>
                <a:cs typeface="Arial"/>
              </a:rPr>
              <a:t/>
            </a:r>
            <a:br>
              <a:rPr lang="en-US" sz="2800" b="1" dirty="0" smtClean="0">
                <a:solidFill>
                  <a:srgbClr val="CC0000"/>
                </a:solidFill>
                <a:latin typeface="Arial"/>
                <a:cs typeface="Arial"/>
              </a:rPr>
            </a:br>
            <a:r>
              <a:rPr lang="en-US" sz="2400" dirty="0">
                <a:solidFill>
                  <a:srgbClr val="3C3C3B"/>
                </a:solidFill>
                <a:latin typeface="Arial"/>
                <a:cs typeface="Arial"/>
              </a:rPr>
              <a:t>that are good for business </a:t>
            </a:r>
            <a:br>
              <a:rPr lang="en-US" sz="2400" dirty="0">
                <a:solidFill>
                  <a:srgbClr val="3C3C3B"/>
                </a:solidFill>
                <a:latin typeface="Arial"/>
                <a:cs typeface="Arial"/>
              </a:rPr>
            </a:br>
            <a:r>
              <a:rPr lang="en-US" sz="2400" dirty="0">
                <a:solidFill>
                  <a:srgbClr val="3C3C3B"/>
                </a:solidFill>
                <a:latin typeface="Arial"/>
                <a:cs typeface="Arial"/>
              </a:rPr>
              <a:t>and good for society</a:t>
            </a:r>
          </a:p>
          <a:p>
            <a:pPr algn="ctr"/>
            <a:endParaRPr lang="en-US" sz="2400" dirty="0">
              <a:solidFill>
                <a:srgbClr val="3C3C3B"/>
              </a:solidFill>
              <a:latin typeface="Arial"/>
              <a:cs typeface="Arial"/>
            </a:endParaRPr>
          </a:p>
          <a:p>
            <a:pPr algn="ctr"/>
            <a:endParaRPr lang="en-US" sz="2400" dirty="0" smtClean="0">
              <a:solidFill>
                <a:srgbClr val="3C3C3B"/>
              </a:solidFill>
              <a:latin typeface="Arial"/>
              <a:cs typeface="Arial"/>
            </a:endParaRPr>
          </a:p>
          <a:p>
            <a:pPr algn="ctr"/>
            <a:r>
              <a:rPr lang="en-US" sz="2800" b="1" dirty="0" smtClean="0">
                <a:solidFill>
                  <a:srgbClr val="CC0000"/>
                </a:solidFill>
                <a:latin typeface="Arial"/>
                <a:cs typeface="Arial"/>
              </a:rPr>
              <a:t/>
            </a:r>
            <a:br>
              <a:rPr lang="en-US" sz="2800" b="1" dirty="0" smtClean="0">
                <a:solidFill>
                  <a:srgbClr val="CC0000"/>
                </a:solidFill>
                <a:latin typeface="Arial"/>
                <a:cs typeface="Arial"/>
              </a:rPr>
            </a:br>
            <a:endParaRPr lang="en-US" sz="2800" b="1" dirty="0">
              <a:solidFill>
                <a:srgbClr val="CC0000"/>
              </a:solidFill>
              <a:latin typeface="Arial"/>
              <a:cs typeface="Arial"/>
            </a:endParaRPr>
          </a:p>
        </p:txBody>
      </p:sp>
      <p:cxnSp>
        <p:nvCxnSpPr>
          <p:cNvPr id="6" name="Straight Connector 5"/>
          <p:cNvCxnSpPr/>
          <p:nvPr/>
        </p:nvCxnSpPr>
        <p:spPr bwMode="gray">
          <a:xfrm flipH="1">
            <a:off x="731836" y="2362200"/>
            <a:ext cx="3962400" cy="0"/>
          </a:xfrm>
          <a:prstGeom prst="line">
            <a:avLst/>
          </a:prstGeom>
          <a:solidFill>
            <a:schemeClr val="accent1"/>
          </a:solidFill>
          <a:ln w="63500" cap="rnd" cmpd="sng" algn="ctr">
            <a:solidFill>
              <a:srgbClr val="FF9900"/>
            </a:solidFill>
            <a:prstDash val="sysDot"/>
            <a:round/>
            <a:headEnd type="none" w="med" len="med"/>
            <a:tailEnd type="none" w="med" len="med"/>
          </a:ln>
          <a:effectLst/>
        </p:spPr>
      </p:cxnSp>
      <p:cxnSp>
        <p:nvCxnSpPr>
          <p:cNvPr id="7" name="Straight Connector 6"/>
          <p:cNvCxnSpPr/>
          <p:nvPr/>
        </p:nvCxnSpPr>
        <p:spPr bwMode="gray">
          <a:xfrm flipH="1">
            <a:off x="731836" y="4419600"/>
            <a:ext cx="3962400" cy="0"/>
          </a:xfrm>
          <a:prstGeom prst="line">
            <a:avLst/>
          </a:prstGeom>
          <a:solidFill>
            <a:schemeClr val="accent1"/>
          </a:solidFill>
          <a:ln w="63500" cap="rnd" cmpd="sng" algn="ctr">
            <a:solidFill>
              <a:srgbClr val="FF9900"/>
            </a:solidFill>
            <a:prstDash val="sysDot"/>
            <a:round/>
            <a:headEnd type="none" w="med" len="med"/>
            <a:tailEnd type="none" w="med" len="med"/>
          </a:ln>
          <a:effectLst/>
        </p:spPr>
      </p:cxnSp>
    </p:spTree>
    <p:extLst>
      <p:ext uri="{BB962C8B-B14F-4D97-AF65-F5344CB8AC3E}">
        <p14:creationId xmlns="" xmlns:p14="http://schemas.microsoft.com/office/powerpoint/2010/main" val="2616331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bwMode="gray">
          <a:xfrm>
            <a:off x="0" y="1243210"/>
            <a:ext cx="9144000" cy="5157590"/>
            <a:chOff x="0" y="1296988"/>
            <a:chExt cx="9144000" cy="5100890"/>
          </a:xfrm>
        </p:grpSpPr>
        <p:pic>
          <p:nvPicPr>
            <p:cNvPr id="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gray">
            <a:xfrm>
              <a:off x="7859" y="1304672"/>
              <a:ext cx="9133521" cy="5093206"/>
            </a:xfrm>
            <a:prstGeom prst="rect">
              <a:avLst/>
            </a:prstGeom>
            <a:noFill/>
          </p:spPr>
        </p:pic>
        <p:grpSp>
          <p:nvGrpSpPr>
            <p:cNvPr id="23" name="Group 22"/>
            <p:cNvGrpSpPr/>
            <p:nvPr/>
          </p:nvGrpSpPr>
          <p:grpSpPr bwMode="gray">
            <a:xfrm>
              <a:off x="0" y="1296988"/>
              <a:ext cx="9144000" cy="5100637"/>
              <a:chOff x="0" y="1296988"/>
              <a:chExt cx="9144000" cy="5100637"/>
            </a:xfrm>
          </p:grpSpPr>
          <p:sp>
            <p:nvSpPr>
              <p:cNvPr id="24" name="Line 3"/>
              <p:cNvSpPr>
                <a:spLocks noChangeAspect="1" noChangeShapeType="1"/>
              </p:cNvSpPr>
              <p:nvPr/>
            </p:nvSpPr>
            <p:spPr bwMode="gray">
              <a:xfrm>
                <a:off x="0" y="1296988"/>
                <a:ext cx="9144000" cy="0"/>
              </a:xfrm>
              <a:prstGeom prst="line">
                <a:avLst/>
              </a:prstGeom>
              <a:noFill/>
              <a:ln w="9525">
                <a:solidFill>
                  <a:srgbClr val="333333"/>
                </a:solidFill>
                <a:round/>
                <a:headEnd/>
                <a:tailEnd/>
              </a:ln>
              <a:effectLst/>
            </p:spPr>
            <p:txBody>
              <a:bodyPr/>
              <a:lstStyle/>
              <a:p>
                <a:endParaRPr lang="en-US" dirty="0">
                  <a:solidFill>
                    <a:srgbClr val="000000"/>
                  </a:solidFill>
                  <a:latin typeface="Arial"/>
                </a:endParaRPr>
              </a:p>
            </p:txBody>
          </p:sp>
          <p:sp>
            <p:nvSpPr>
              <p:cNvPr id="25" name="Line 4"/>
              <p:cNvSpPr>
                <a:spLocks noChangeAspect="1" noChangeShapeType="1"/>
              </p:cNvSpPr>
              <p:nvPr/>
            </p:nvSpPr>
            <p:spPr bwMode="gray">
              <a:xfrm>
                <a:off x="0" y="6397625"/>
                <a:ext cx="9144000" cy="0"/>
              </a:xfrm>
              <a:prstGeom prst="line">
                <a:avLst/>
              </a:prstGeom>
              <a:noFill/>
              <a:ln w="9525">
                <a:solidFill>
                  <a:srgbClr val="333333"/>
                </a:solidFill>
                <a:round/>
                <a:headEnd/>
                <a:tailEnd/>
              </a:ln>
              <a:effectLst/>
            </p:spPr>
            <p:txBody>
              <a:bodyPr/>
              <a:lstStyle/>
              <a:p>
                <a:endParaRPr lang="en-US" dirty="0">
                  <a:solidFill>
                    <a:srgbClr val="000000"/>
                  </a:solidFill>
                  <a:latin typeface="Arial"/>
                </a:endParaRPr>
              </a:p>
            </p:txBody>
          </p:sp>
        </p:grpSp>
      </p:grpSp>
      <p:pic>
        <p:nvPicPr>
          <p:cNvPr id="7" name="Picture 4" descr="Flickr Photo: A SASSA grant recipient using her new SASSA Debit MasterCard card at point of sale to pay for her grocerie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17148" y="4689634"/>
            <a:ext cx="2943655" cy="164317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a:extLst/>
        </p:spPr>
      </p:pic>
      <p:pic>
        <p:nvPicPr>
          <p:cNvPr id="26" name="Picture 2"/>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470" r="904" b="1470"/>
          <a:stretch/>
        </p:blipFill>
        <p:spPr bwMode="gray">
          <a:xfrm>
            <a:off x="6269912" y="4770926"/>
            <a:ext cx="2409896" cy="1480590"/>
          </a:xfrm>
          <a:prstGeom prst="roundRect">
            <a:avLst>
              <a:gd name="adj" fmla="val 6317"/>
            </a:avLst>
          </a:prstGeom>
          <a:effectLst>
            <a:outerShdw blurRad="266700" dir="18900000" sy="23000" kx="-1200000" algn="bl" rotWithShape="0">
              <a:prstClr val="black">
                <a:alpha val="26000"/>
              </a:prstClr>
            </a:outerShdw>
          </a:effectLst>
          <a:scene3d>
            <a:camera prst="perspectiveHeroicExtremeRightFacing">
              <a:rot lat="43750" lon="1213598" rev="21563200"/>
            </a:camera>
            <a:lightRig rig="soft" dir="t">
              <a:rot lat="0" lon="0" rev="1800000"/>
            </a:lightRig>
          </a:scene3d>
          <a:sp3d extrusionH="63500" prstMaterial="plastic">
            <a:bevelT w="12700" h="6350"/>
            <a:extrusionClr>
              <a:schemeClr val="tx1">
                <a:lumMod val="75000"/>
                <a:lumOff val="25000"/>
              </a:schemeClr>
            </a:extrusion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7" name="Text Placeholder 9"/>
          <p:cNvSpPr txBox="1">
            <a:spLocks/>
          </p:cNvSpPr>
          <p:nvPr/>
        </p:nvSpPr>
        <p:spPr>
          <a:xfrm>
            <a:off x="219457" y="1456079"/>
            <a:ext cx="5251954" cy="1690981"/>
          </a:xfrm>
          <a:prstGeom prst="rect">
            <a:avLst/>
          </a:prstGeom>
        </p:spPr>
        <p:txBody>
          <a:bodyPr/>
          <a:lstStyle>
            <a:lvl1pPr marL="225425" indent="-225425" algn="l" rtl="0" eaLnBrk="1" fontAlgn="base" hangingPunct="1">
              <a:spcBef>
                <a:spcPct val="0"/>
              </a:spcBef>
              <a:spcAft>
                <a:spcPct val="40000"/>
              </a:spcAft>
              <a:buSzPct val="95000"/>
              <a:buFont typeface="Arial" pitchFamily="34" charset="0"/>
              <a:buChar char="•"/>
              <a:defRPr sz="1800">
                <a:solidFill>
                  <a:schemeClr val="tx1">
                    <a:lumMod val="75000"/>
                    <a:lumOff val="25000"/>
                  </a:schemeClr>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1600">
                <a:solidFill>
                  <a:schemeClr val="tx1">
                    <a:lumMod val="75000"/>
                    <a:lumOff val="25000"/>
                  </a:schemeClr>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1400">
                <a:solidFill>
                  <a:schemeClr val="tx1">
                    <a:lumMod val="75000"/>
                    <a:lumOff val="25000"/>
                  </a:schemeClr>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sz="1400">
                <a:solidFill>
                  <a:schemeClr val="tx1">
                    <a:lumMod val="75000"/>
                    <a:lumOff val="25000"/>
                  </a:schemeClr>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400">
                <a:solidFill>
                  <a:schemeClr val="tx1">
                    <a:lumMod val="75000"/>
                    <a:lumOff val="25000"/>
                  </a:schemeClr>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a:lstStyle>
          <a:p>
            <a:r>
              <a:rPr lang="en-US" sz="2000" dirty="0" smtClean="0">
                <a:solidFill>
                  <a:srgbClr val="000000">
                    <a:lumMod val="75000"/>
                    <a:lumOff val="25000"/>
                  </a:srgbClr>
                </a:solidFill>
                <a:latin typeface="Arial"/>
              </a:rPr>
              <a:t>10M cards issued delivering benefits to over 20M people</a:t>
            </a:r>
          </a:p>
          <a:p>
            <a:r>
              <a:rPr lang="en-US" sz="2000" dirty="0">
                <a:solidFill>
                  <a:srgbClr val="000000">
                    <a:lumMod val="75000"/>
                    <a:lumOff val="25000"/>
                  </a:srgbClr>
                </a:solidFill>
                <a:latin typeface="Arial"/>
              </a:rPr>
              <a:t>Local enrollment with </a:t>
            </a:r>
            <a:r>
              <a:rPr lang="en-US" sz="2000" u="sng" dirty="0">
                <a:solidFill>
                  <a:srgbClr val="000000">
                    <a:lumMod val="75000"/>
                    <a:lumOff val="25000"/>
                  </a:srgbClr>
                </a:solidFill>
                <a:latin typeface="Arial"/>
              </a:rPr>
              <a:t>instant</a:t>
            </a:r>
            <a:r>
              <a:rPr lang="en-US" sz="2000" dirty="0">
                <a:solidFill>
                  <a:srgbClr val="000000">
                    <a:lumMod val="75000"/>
                    <a:lumOff val="25000"/>
                  </a:srgbClr>
                </a:solidFill>
                <a:latin typeface="Arial"/>
              </a:rPr>
              <a:t> issuance </a:t>
            </a:r>
            <a:endParaRPr lang="en-US" sz="2000" dirty="0" smtClean="0">
              <a:solidFill>
                <a:srgbClr val="000000">
                  <a:lumMod val="75000"/>
                  <a:lumOff val="25000"/>
                </a:srgbClr>
              </a:solidFill>
              <a:latin typeface="Arial"/>
            </a:endParaRPr>
          </a:p>
          <a:p>
            <a:r>
              <a:rPr lang="en-US" sz="2000" dirty="0" smtClean="0">
                <a:solidFill>
                  <a:srgbClr val="000000">
                    <a:lumMod val="75000"/>
                    <a:lumOff val="25000"/>
                  </a:srgbClr>
                </a:solidFill>
                <a:latin typeface="Arial"/>
              </a:rPr>
              <a:t>Fraud preventing biometric technology</a:t>
            </a:r>
          </a:p>
          <a:p>
            <a:r>
              <a:rPr lang="en-US" sz="2000" dirty="0" smtClean="0">
                <a:solidFill>
                  <a:srgbClr val="000000">
                    <a:lumMod val="75000"/>
                    <a:lumOff val="25000"/>
                  </a:srgbClr>
                </a:solidFill>
                <a:latin typeface="Arial"/>
              </a:rPr>
              <a:t>POS – Cash access and purchase</a:t>
            </a:r>
          </a:p>
          <a:p>
            <a:r>
              <a:rPr lang="en-US" sz="2000" dirty="0" smtClean="0">
                <a:solidFill>
                  <a:srgbClr val="000000">
                    <a:lumMod val="75000"/>
                    <a:lumOff val="25000"/>
                  </a:srgbClr>
                </a:solidFill>
                <a:latin typeface="Arial"/>
              </a:rPr>
              <a:t>On-line &amp; Offline Functionality</a:t>
            </a:r>
          </a:p>
          <a:p>
            <a:r>
              <a:rPr lang="en-US" sz="2000" dirty="0" smtClean="0">
                <a:solidFill>
                  <a:srgbClr val="000000">
                    <a:lumMod val="75000"/>
                    <a:lumOff val="25000"/>
                  </a:srgbClr>
                </a:solidFill>
                <a:latin typeface="Arial"/>
              </a:rPr>
              <a:t>$375M operational savings</a:t>
            </a:r>
          </a:p>
        </p:txBody>
      </p:sp>
      <p:pic>
        <p:nvPicPr>
          <p:cNvPr id="19458" name="Picture 2" descr="5571639c-008f-44ca-b25d-13ddd680ddf0@mastercard"/>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0933" y="4689634"/>
            <a:ext cx="2457106" cy="1643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4"/>
          <p:cNvSpPr>
            <a:spLocks noGrp="1"/>
          </p:cNvSpPr>
          <p:nvPr>
            <p:ph type="title"/>
          </p:nvPr>
        </p:nvSpPr>
        <p:spPr>
          <a:xfrm>
            <a:off x="576072" y="520482"/>
            <a:ext cx="6880225" cy="646331"/>
          </a:xfrm>
        </p:spPr>
        <p:txBody>
          <a:bodyPr/>
          <a:lstStyle/>
          <a:p>
            <a:r>
              <a:rPr lang="en-US" sz="2400" dirty="0" smtClean="0">
                <a:latin typeface="Arial"/>
              </a:rPr>
              <a:t>South Africa: SASSA Program </a:t>
            </a:r>
            <a:r>
              <a:rPr lang="en-US" sz="2400" dirty="0">
                <a:latin typeface="Arial"/>
              </a:rPr>
              <a:t/>
            </a:r>
            <a:br>
              <a:rPr lang="en-US" sz="2400" dirty="0">
                <a:latin typeface="Arial"/>
              </a:rPr>
            </a:br>
            <a:r>
              <a:rPr lang="en-US" sz="1600" dirty="0" smtClean="0">
                <a:latin typeface="Arial"/>
              </a:rPr>
              <a:t>Financial Inclusion through a technologically advanced program</a:t>
            </a:r>
            <a:endParaRPr lang="en-US" sz="2400" dirty="0">
              <a:latin typeface="Arial"/>
            </a:endParaRPr>
          </a:p>
        </p:txBody>
      </p:sp>
      <p:sp>
        <p:nvSpPr>
          <p:cNvPr id="13" name="Text Placeholder 5"/>
          <p:cNvSpPr txBox="1">
            <a:spLocks/>
          </p:cNvSpPr>
          <p:nvPr/>
        </p:nvSpPr>
        <p:spPr>
          <a:xfrm>
            <a:off x="193927" y="1235429"/>
            <a:ext cx="7394575" cy="461665"/>
          </a:xfrm>
          <a:prstGeom prst="rect">
            <a:avLst/>
          </a:prstGeom>
        </p:spPr>
        <p:txBody>
          <a:bodyPr/>
          <a:lst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a:lstStyle>
          <a:p>
            <a:pPr marL="0" indent="0">
              <a:buNone/>
            </a:pPr>
            <a:endParaRPr lang="en-US" b="1" dirty="0">
              <a:solidFill>
                <a:schemeClr val="bg2"/>
              </a:solidFill>
              <a:latin typeface="Arial"/>
            </a:endParaRPr>
          </a:p>
        </p:txBody>
      </p:sp>
      <p:grpSp>
        <p:nvGrpSpPr>
          <p:cNvPr id="2" name="Group 1"/>
          <p:cNvGrpSpPr/>
          <p:nvPr/>
        </p:nvGrpSpPr>
        <p:grpSpPr>
          <a:xfrm>
            <a:off x="78407" y="73101"/>
            <a:ext cx="459565" cy="457200"/>
            <a:chOff x="5229313" y="231076"/>
            <a:chExt cx="459565" cy="457200"/>
          </a:xfrm>
        </p:grpSpPr>
        <p:sp>
          <p:nvSpPr>
            <p:cNvPr id="14" name="_s1033">
              <a:hlinkClick r:id="" action="ppaction://noaction"/>
            </p:cNvPr>
            <p:cNvSpPr>
              <a:spLocks noChangeAspect="1" noChangeArrowheads="1"/>
            </p:cNvSpPr>
            <p:nvPr/>
          </p:nvSpPr>
          <p:spPr bwMode="gray">
            <a:xfrm>
              <a:off x="5230405" y="231076"/>
              <a:ext cx="458473" cy="457200"/>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ln w="63500">
              <a:solidFill>
                <a:schemeClr val="bg1">
                  <a:lumMod val="85000"/>
                </a:schemeClr>
              </a:solidFill>
              <a:round/>
              <a:headEnd/>
              <a:tailEnd/>
            </a:ln>
          </p:spPr>
          <p:txBody>
            <a:bodyPr wrap="none" anchor="ctr"/>
            <a:lstStyle/>
            <a:p>
              <a:pPr algn="ctr">
                <a:defRPr/>
              </a:pPr>
              <a:endParaRPr lang="en-US" sz="1200" b="1" dirty="0">
                <a:solidFill>
                  <a:srgbClr val="000000"/>
                </a:solidFill>
                <a:latin typeface="Arial"/>
                <a:cs typeface="Arial" pitchFamily="34" charset="0"/>
              </a:endParaRPr>
            </a:p>
          </p:txBody>
        </p:sp>
        <p:pic>
          <p:nvPicPr>
            <p:cNvPr id="15"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229313" y="322516"/>
              <a:ext cx="459565" cy="274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674640" y="73769"/>
            <a:ext cx="457200" cy="455865"/>
            <a:chOff x="5835071" y="232987"/>
            <a:chExt cx="457200" cy="455865"/>
          </a:xfrm>
        </p:grpSpPr>
        <p:sp>
          <p:nvSpPr>
            <p:cNvPr id="16" name="_s1033"/>
            <p:cNvSpPr>
              <a:spLocks noChangeAspect="1" noChangeArrowheads="1"/>
            </p:cNvSpPr>
            <p:nvPr/>
          </p:nvSpPr>
          <p:spPr bwMode="gray">
            <a:xfrm>
              <a:off x="5835071" y="232987"/>
              <a:ext cx="457200" cy="455865"/>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2700000" scaled="1"/>
              <a:tileRect/>
            </a:gradFill>
            <a:ln w="63500">
              <a:solidFill>
                <a:schemeClr val="bg1">
                  <a:lumMod val="85000"/>
                </a:schemeClr>
              </a:solidFill>
              <a:round/>
              <a:headEnd/>
              <a:tailEnd/>
            </a:ln>
          </p:spPr>
          <p:txBody>
            <a:bodyPr wrap="none" anchor="ctr"/>
            <a:lstStyle/>
            <a:p>
              <a:pPr algn="ctr">
                <a:defRPr/>
              </a:pPr>
              <a:endParaRPr lang="en-US" sz="1200" b="1" dirty="0">
                <a:solidFill>
                  <a:srgbClr val="000000"/>
                </a:solidFill>
                <a:latin typeface="Arial"/>
                <a:cs typeface="Arial" pitchFamily="34" charset="0"/>
              </a:endParaRPr>
            </a:p>
          </p:txBody>
        </p:sp>
        <p:pic>
          <p:nvPicPr>
            <p:cNvPr id="17" name="Picture 47"/>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921939" y="371822"/>
              <a:ext cx="283464" cy="178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4012878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6072" y="520482"/>
            <a:ext cx="6880225" cy="646331"/>
          </a:xfrm>
        </p:spPr>
        <p:txBody>
          <a:bodyPr/>
          <a:lstStyle/>
          <a:p>
            <a:r>
              <a:rPr lang="en-US" sz="2400" dirty="0">
                <a:latin typeface="Arial"/>
              </a:rPr>
              <a:t>South </a:t>
            </a:r>
            <a:r>
              <a:rPr lang="en-US" sz="2400" dirty="0" smtClean="0">
                <a:latin typeface="Arial"/>
              </a:rPr>
              <a:t>Africa: Small Business Acceptance</a:t>
            </a:r>
            <a:r>
              <a:rPr lang="en-US" sz="2400" dirty="0">
                <a:latin typeface="Arial"/>
              </a:rPr>
              <a:t/>
            </a:r>
            <a:br>
              <a:rPr lang="en-US" sz="2400" dirty="0">
                <a:latin typeface="Arial"/>
              </a:rPr>
            </a:br>
            <a:r>
              <a:rPr lang="en-US" sz="1600" dirty="0">
                <a:latin typeface="Arial"/>
              </a:rPr>
              <a:t>Market </a:t>
            </a:r>
            <a:r>
              <a:rPr lang="en-US" sz="1600" dirty="0" smtClean="0">
                <a:latin typeface="Arial"/>
              </a:rPr>
              <a:t>organizing through innovative acceptance partnership</a:t>
            </a:r>
            <a:endParaRPr lang="en-US" sz="1600" dirty="0">
              <a:latin typeface="Arial"/>
            </a:endParaRPr>
          </a:p>
        </p:txBody>
      </p:sp>
      <p:sp>
        <p:nvSpPr>
          <p:cNvPr id="5" name="Text Placeholder 4"/>
          <p:cNvSpPr>
            <a:spLocks noGrp="1"/>
          </p:cNvSpPr>
          <p:nvPr>
            <p:ph type="body" sz="quarter" idx="4294967295"/>
          </p:nvPr>
        </p:nvSpPr>
        <p:spPr>
          <a:xfrm>
            <a:off x="0" y="1827213"/>
            <a:ext cx="7394575" cy="4041775"/>
          </a:xfrm>
        </p:spPr>
        <p:txBody>
          <a:bodyPr/>
          <a:lstStyle/>
          <a:p>
            <a:r>
              <a:rPr lang="en-US" sz="1800" dirty="0" smtClean="0">
                <a:latin typeface="Arial"/>
              </a:rPr>
              <a:t>Need to expand payments ecosystem </a:t>
            </a:r>
          </a:p>
          <a:p>
            <a:r>
              <a:rPr lang="en-US" sz="1800" dirty="0" smtClean="0">
                <a:latin typeface="Arial"/>
              </a:rPr>
              <a:t>Pre-negotiated acceptance at large chains</a:t>
            </a:r>
            <a:endParaRPr lang="en-US" sz="1600" dirty="0" smtClean="0">
              <a:latin typeface="Arial"/>
            </a:endParaRPr>
          </a:p>
          <a:p>
            <a:r>
              <a:rPr lang="en-US" sz="1800" dirty="0" smtClean="0">
                <a:latin typeface="Arial"/>
              </a:rPr>
              <a:t>Gap in acceptance at “Spaza” township stores</a:t>
            </a:r>
          </a:p>
          <a:p>
            <a:r>
              <a:rPr lang="en-US" sz="1800" dirty="0" smtClean="0">
                <a:latin typeface="Arial"/>
              </a:rPr>
              <a:t>New partnership with Blue Label </a:t>
            </a:r>
          </a:p>
          <a:p>
            <a:pPr lvl="1"/>
            <a:r>
              <a:rPr lang="en-US" sz="1600" dirty="0" smtClean="0">
                <a:latin typeface="Arial"/>
              </a:rPr>
              <a:t>Established Relationship with BOP Merchants</a:t>
            </a:r>
          </a:p>
          <a:p>
            <a:pPr lvl="1"/>
            <a:r>
              <a:rPr lang="en-US" sz="1600" dirty="0" smtClean="0">
                <a:latin typeface="Arial"/>
              </a:rPr>
              <a:t>Largest distributor of pre-paid e-tokens</a:t>
            </a:r>
          </a:p>
          <a:p>
            <a:pPr lvl="1"/>
            <a:r>
              <a:rPr lang="en-US" sz="1600" dirty="0">
                <a:latin typeface="Arial"/>
              </a:rPr>
              <a:t>C</a:t>
            </a:r>
            <a:r>
              <a:rPr lang="en-US" sz="1600" dirty="0" smtClean="0">
                <a:latin typeface="Arial"/>
              </a:rPr>
              <a:t>ard acceptance at Spaza merchants</a:t>
            </a:r>
          </a:p>
          <a:p>
            <a:pPr marL="339725" lvl="1" indent="0">
              <a:buNone/>
            </a:pPr>
            <a:endParaRPr lang="en-US" sz="1600" dirty="0" smtClean="0">
              <a:latin typeface="Arial"/>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01424" y="4770780"/>
            <a:ext cx="2637848" cy="1480590"/>
          </a:xfrm>
          <a:prstGeom prst="rect">
            <a:avLst/>
          </a:prstGeom>
        </p:spPr>
      </p:pic>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765191" y="4757378"/>
            <a:ext cx="2205456" cy="1465508"/>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136940" y="2823126"/>
            <a:ext cx="1473811" cy="1071862"/>
          </a:xfrm>
          <a:prstGeom prst="rect">
            <a:avLst/>
          </a:prstGeom>
        </p:spPr>
      </p:pic>
      <p:pic>
        <p:nvPicPr>
          <p:cNvPr id="10" name="Picture 2"/>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470" r="904" b="1470"/>
          <a:stretch/>
        </p:blipFill>
        <p:spPr bwMode="gray">
          <a:xfrm>
            <a:off x="175765" y="4770780"/>
            <a:ext cx="2409896" cy="1480590"/>
          </a:xfrm>
          <a:prstGeom prst="roundRect">
            <a:avLst>
              <a:gd name="adj" fmla="val 6317"/>
            </a:avLst>
          </a:prstGeom>
          <a:effectLst>
            <a:outerShdw blurRad="266700" dir="18900000" sy="23000" kx="-1200000" algn="bl" rotWithShape="0">
              <a:prstClr val="black">
                <a:alpha val="26000"/>
              </a:prstClr>
            </a:outerShdw>
          </a:effectLst>
          <a:scene3d>
            <a:camera prst="perspectiveHeroicExtremeRightFacing">
              <a:rot lat="43750" lon="1213598" rev="21563200"/>
            </a:camera>
            <a:lightRig rig="soft" dir="t">
              <a:rot lat="0" lon="0" rev="1800000"/>
            </a:lightRig>
          </a:scene3d>
          <a:sp3d extrusionH="63500" prstMaterial="plastic">
            <a:bevelT w="12700" h="6350"/>
            <a:extrusionClr>
              <a:schemeClr val="tx1">
                <a:lumMod val="75000"/>
                <a:lumOff val="25000"/>
              </a:schemeClr>
            </a:extrusion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081241" y="1692321"/>
            <a:ext cx="1606314" cy="971743"/>
          </a:xfrm>
          <a:prstGeom prst="rect">
            <a:avLst/>
          </a:prstGeom>
        </p:spPr>
      </p:pic>
      <p:pic>
        <p:nvPicPr>
          <p:cNvPr id="13" name="Picture 16" descr="Icons_Debit_Manage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0" y="1612"/>
            <a:ext cx="576072" cy="5760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253384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_TYPE" val="TITLE_SLID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tQvUgHcqkCTIw5wTX42h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1oiocVH50u3kBl_Sk3Gk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YecbJ9SAkGnpUD5Q7mMoQ"/>
</p:tagLst>
</file>

<file path=ppt/tags/tag5.xml><?xml version="1.0" encoding="utf-8"?>
<p:tagLst xmlns:a="http://schemas.openxmlformats.org/drawingml/2006/main" xmlns:r="http://schemas.openxmlformats.org/officeDocument/2006/relationships" xmlns:p="http://schemas.openxmlformats.org/presentationml/2006/main">
  <p:tag name="NUMBER" val="yep"/>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MUKhFCobUKtwimKlzb_Iw"/>
</p:tagLst>
</file>

<file path=ppt/theme/theme1.xml><?xml version="1.0" encoding="utf-8"?>
<a:theme xmlns:a="http://schemas.openxmlformats.org/drawingml/2006/main" name="mw_template">
  <a:themeElements>
    <a:clrScheme name="MasterCard Worldwide">
      <a:dk1>
        <a:srgbClr val="000000"/>
      </a:dk1>
      <a:lt1>
        <a:srgbClr val="FFFFFF"/>
      </a:lt1>
      <a:dk2>
        <a:srgbClr val="6B6B6B"/>
      </a:dk2>
      <a:lt2>
        <a:srgbClr val="FF9900"/>
      </a:lt2>
      <a:accent1>
        <a:srgbClr val="D86006"/>
      </a:accent1>
      <a:accent2>
        <a:srgbClr val="449BBA"/>
      </a:accent2>
      <a:accent3>
        <a:srgbClr val="9F3F71"/>
      </a:accent3>
      <a:accent4>
        <a:srgbClr val="48B689"/>
      </a:accent4>
      <a:accent5>
        <a:srgbClr val="F5BC68"/>
      </a:accent5>
      <a:accent6>
        <a:srgbClr val="95A9C9"/>
      </a:accent6>
      <a:hlink>
        <a:srgbClr val="D2B3B8"/>
      </a:hlink>
      <a:folHlink>
        <a:srgbClr val="BDD7C0"/>
      </a:folHlink>
    </a:clrScheme>
    <a:fontScheme name="MasterCard 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Arial" pitchFamily="2" charset="0"/>
          </a:defRPr>
        </a:defPPr>
      </a:lstStyle>
    </a:spDef>
    <a:lnDef>
      <a:spPr bwMode="gray">
        <a:solidFill>
          <a:schemeClr val="accent1"/>
        </a:solidFill>
        <a:ln w="9525" cap="flat" cmpd="sng" algn="ctr">
          <a:solidFill>
            <a:schemeClr val="tx1"/>
          </a:solidFill>
          <a:prstDash val="solid"/>
          <a:miter lim="800000"/>
          <a:headEnd type="none" w="med" len="med"/>
          <a:tailEnd type="none" w="med" len="med"/>
        </a:ln>
        <a:effectLst/>
      </a:spPr>
      <a:bodyPr/>
      <a:lstStyle/>
    </a:lnDef>
    <a:txDef>
      <a:spPr bwMode="gray">
        <a:noFill/>
      </a:spPr>
      <a:bodyPr wrap="square" rtlCol="0">
        <a:spAutoFit/>
      </a:bodyPr>
      <a:lstStyle>
        <a:defPPr>
          <a:lnSpc>
            <a:spcPct val="90000"/>
          </a:lnSpc>
          <a:spcBef>
            <a:spcPts val="600"/>
          </a:spcBef>
          <a:defRPr dirty="0" err="1" smtClean="0">
            <a:latin typeface="+mn-lt"/>
          </a:defRPr>
        </a:defPPr>
      </a:lstStyle>
    </a:txDef>
  </a:objectDefaults>
  <a:extraClrSchemeLst>
    <a:extraClrScheme>
      <a:clrScheme name="mw_template 1">
        <a:dk1>
          <a:srgbClr val="000000"/>
        </a:dk1>
        <a:lt1>
          <a:srgbClr val="FFFFFF"/>
        </a:lt1>
        <a:dk2>
          <a:srgbClr val="6B6B6B"/>
        </a:dk2>
        <a:lt2>
          <a:srgbClr val="FF9900"/>
        </a:lt2>
        <a:accent1>
          <a:srgbClr val="D86006"/>
        </a:accent1>
        <a:accent2>
          <a:srgbClr val="449BBA"/>
        </a:accent2>
        <a:accent3>
          <a:srgbClr val="FFFFFF"/>
        </a:accent3>
        <a:accent4>
          <a:srgbClr val="000000"/>
        </a:accent4>
        <a:accent5>
          <a:srgbClr val="E9B6AA"/>
        </a:accent5>
        <a:accent6>
          <a:srgbClr val="3D8CA8"/>
        </a:accent6>
        <a:hlink>
          <a:srgbClr val="9F3F71"/>
        </a:hlink>
        <a:folHlink>
          <a:srgbClr val="48B68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FI 2013">
      <a:dk1>
        <a:srgbClr val="000000"/>
      </a:dk1>
      <a:lt1>
        <a:sysClr val="window" lastClr="FFFFFF"/>
      </a:lt1>
      <a:dk2>
        <a:srgbClr val="000000"/>
      </a:dk2>
      <a:lt2>
        <a:srgbClr val="D1D3D4"/>
      </a:lt2>
      <a:accent1>
        <a:srgbClr val="424716"/>
      </a:accent1>
      <a:accent2>
        <a:srgbClr val="00853F"/>
      </a:accent2>
      <a:accent3>
        <a:srgbClr val="9FA617"/>
      </a:accent3>
      <a:accent4>
        <a:srgbClr val="C1CD23"/>
      </a:accent4>
      <a:accent5>
        <a:srgbClr val="007275"/>
      </a:accent5>
      <a:accent6>
        <a:srgbClr val="13B5EA"/>
      </a:accent6>
      <a:hlink>
        <a:srgbClr val="9FA617"/>
      </a:hlink>
      <a:folHlink>
        <a:srgbClr val="FFFFFF"/>
      </a:folHlink>
    </a:clrScheme>
    <a:fontScheme name="AFI 2013">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sz="16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600" dirty="0" err="1" smtClean="0"/>
        </a:defPPr>
      </a:lstStyle>
    </a:txDef>
  </a:objectDefaults>
  <a:extraClrSchemeLst/>
</a:theme>
</file>

<file path=ppt/theme/theme4.xml><?xml version="1.0" encoding="utf-8"?>
<a:theme xmlns:a="http://schemas.openxmlformats.org/drawingml/2006/main" name="Office Theme">
  <a:themeElements>
    <a:clrScheme name="MasterCard Worldwide">
      <a:dk1>
        <a:srgbClr val="000000"/>
      </a:dk1>
      <a:lt1>
        <a:srgbClr val="FFFFFF"/>
      </a:lt1>
      <a:dk2>
        <a:srgbClr val="6B6B6B"/>
      </a:dk2>
      <a:lt2>
        <a:srgbClr val="FF9900"/>
      </a:lt2>
      <a:accent1>
        <a:srgbClr val="D86006"/>
      </a:accent1>
      <a:accent2>
        <a:srgbClr val="449BBA"/>
      </a:accent2>
      <a:accent3>
        <a:srgbClr val="9F3F71"/>
      </a:accent3>
      <a:accent4>
        <a:srgbClr val="48B689"/>
      </a:accent4>
      <a:accent5>
        <a:srgbClr val="F5BC68"/>
      </a:accent5>
      <a:accent6>
        <a:srgbClr val="95A9C9"/>
      </a:accent6>
      <a:hlink>
        <a:srgbClr val="D2B3B8"/>
      </a:hlink>
      <a:folHlink>
        <a:srgbClr val="BDD7C0"/>
      </a:folHlink>
    </a:clrScheme>
    <a:fontScheme name="MasterCard 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MasterCard Worldwide">
      <a:dk1>
        <a:srgbClr val="000000"/>
      </a:dk1>
      <a:lt1>
        <a:srgbClr val="FFFFFF"/>
      </a:lt1>
      <a:dk2>
        <a:srgbClr val="6B6B6B"/>
      </a:dk2>
      <a:lt2>
        <a:srgbClr val="FF9900"/>
      </a:lt2>
      <a:accent1>
        <a:srgbClr val="D86006"/>
      </a:accent1>
      <a:accent2>
        <a:srgbClr val="449BBA"/>
      </a:accent2>
      <a:accent3>
        <a:srgbClr val="9F3F71"/>
      </a:accent3>
      <a:accent4>
        <a:srgbClr val="48B689"/>
      </a:accent4>
      <a:accent5>
        <a:srgbClr val="F5BC68"/>
      </a:accent5>
      <a:accent6>
        <a:srgbClr val="95A9C9"/>
      </a:accent6>
      <a:hlink>
        <a:srgbClr val="D2B3B8"/>
      </a:hlink>
      <a:folHlink>
        <a:srgbClr val="BDD7C0"/>
      </a:folHlink>
    </a:clrScheme>
    <a:fontScheme name="MasterCard 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3643</TotalTime>
  <Words>1631</Words>
  <Application>Microsoft Office PowerPoint</Application>
  <PresentationFormat>On-screen Show (4:3)</PresentationFormat>
  <Paragraphs>239</Paragraphs>
  <Slides>15</Slides>
  <Notes>14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19" baseType="lpstr">
      <vt:lpstr>mw_template</vt:lpstr>
      <vt:lpstr>Custom Design</vt:lpstr>
      <vt:lpstr>Office Theme</vt:lpstr>
      <vt:lpstr>think-cell Slide</vt:lpstr>
      <vt:lpstr>Slide 1</vt:lpstr>
      <vt:lpstr>Role of Technology and Innovation in Promoting Financial Inclusion   AFI Global Policy Forum September 11, 2013</vt:lpstr>
      <vt:lpstr>Slide 3</vt:lpstr>
      <vt:lpstr>Barriers to Widespread Financial Access</vt:lpstr>
      <vt:lpstr>Slide 5</vt:lpstr>
      <vt:lpstr>Role of Innovation and Technology in Promoting Financial Inclusion</vt:lpstr>
      <vt:lpstr>Slide 7</vt:lpstr>
      <vt:lpstr>South Africa: SASSA Program  Financial Inclusion through a technologically advanced program</vt:lpstr>
      <vt:lpstr>South Africa: Small Business Acceptance Market organizing through innovative acceptance partnership</vt:lpstr>
      <vt:lpstr>Nigeria: ID Card Program Using ID as a means to deliver broad financial services</vt:lpstr>
      <vt:lpstr>Italy: Poste Italiane  Leveraging Postal Network for Financial Inclusion</vt:lpstr>
      <vt:lpstr>Egypt: Mobile Payment Solution World’s First Interoperable Mobile Money Between Operators</vt:lpstr>
      <vt:lpstr>Mexico: Mobile and Prepaid Program  Financial inclusion solution for rural Mexicans</vt:lpstr>
      <vt:lpstr>Turkey: Mobile Payments and NFC A Well Developed Payments Ecosystem</vt:lpstr>
      <vt:lpstr>Slide 15</vt:lpstr>
    </vt:vector>
  </TitlesOfParts>
  <Company>MasterCard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MasterCard Presentation Template</dc:title>
  <dc:creator>Brand Strategy &amp; Design</dc:creator>
  <dc:description>Office 2010 Template - Modified Corp Sig</dc:description>
  <cp:lastModifiedBy>prad</cp:lastModifiedBy>
  <cp:revision>102</cp:revision>
  <dcterms:created xsi:type="dcterms:W3CDTF">2013-07-10T20:28:12Z</dcterms:created>
  <dcterms:modified xsi:type="dcterms:W3CDTF">2013-09-20T07:31:46Z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w_template_date">
    <vt:lpwstr>20130730</vt:lpwstr>
  </property>
  <property fmtid="{D5CDD505-2E9C-101B-9397-08002B2CF9AE}" pid="3" name="mw_type">
    <vt:lpwstr>MW</vt:lpwstr>
  </property>
  <property fmtid="{D5CDD505-2E9C-101B-9397-08002B2CF9AE}" pid="4" name="mw_font">
    <vt:lpwstr>Arial</vt:lpwstr>
  </property>
  <property fmtid="{D5CDD505-2E9C-101B-9397-08002B2CF9AE}" pid="5" name="mw_MovePageNumber">
    <vt:bool>true</vt:bool>
  </property>
  <property fmtid="{D5CDD505-2E9C-101B-9397-08002B2CF9AE}" pid="6" name="CorporateSignature">
    <vt:lpwstr>MasterCard</vt:lpwstr>
  </property>
</Properties>
</file>